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2147479557" r:id="rId2"/>
    <p:sldId id="1611" r:id="rId3"/>
    <p:sldId id="2076137800" r:id="rId4"/>
    <p:sldId id="2076137798" r:id="rId5"/>
    <p:sldId id="2147479519" r:id="rId6"/>
    <p:sldId id="2147481880" r:id="rId7"/>
    <p:sldId id="2147482316" r:id="rId8"/>
    <p:sldId id="2147482315" r:id="rId9"/>
    <p:sldId id="2147482369" r:id="rId10"/>
    <p:sldId id="2147482320" r:id="rId11"/>
    <p:sldId id="2147482370" r:id="rId12"/>
    <p:sldId id="2147482371" r:id="rId13"/>
    <p:sldId id="2147471060" r:id="rId14"/>
    <p:sldId id="2147471061" r:id="rId15"/>
    <p:sldId id="2147471059" r:id="rId16"/>
    <p:sldId id="2147482372" r:id="rId17"/>
    <p:sldId id="2147482267" r:id="rId18"/>
    <p:sldId id="2147482268" r:id="rId19"/>
    <p:sldId id="2147481509" r:id="rId20"/>
    <p:sldId id="2147480926" r:id="rId21"/>
    <p:sldId id="2147482374" r:id="rId22"/>
    <p:sldId id="2147471109" r:id="rId23"/>
    <p:sldId id="2147482375" r:id="rId24"/>
    <p:sldId id="2147471127" r:id="rId25"/>
    <p:sldId id="10352" r:id="rId26"/>
    <p:sldId id="2147470570" r:id="rId27"/>
    <p:sldId id="2147471115" r:id="rId28"/>
    <p:sldId id="2147471110" r:id="rId29"/>
    <p:sldId id="2147471122" r:id="rId30"/>
    <p:sldId id="2147470568" r:id="rId31"/>
    <p:sldId id="2147471121" r:id="rId32"/>
    <p:sldId id="2147470576" r:id="rId33"/>
    <p:sldId id="2147470538" r:id="rId34"/>
    <p:sldId id="2147470539" r:id="rId35"/>
    <p:sldId id="2147470540" r:id="rId36"/>
    <p:sldId id="2147482376" r:id="rId37"/>
    <p:sldId id="2147482383" r:id="rId38"/>
    <p:sldId id="2147482384" r:id="rId39"/>
    <p:sldId id="2147482334" r:id="rId40"/>
    <p:sldId id="2147482377" r:id="rId41"/>
    <p:sldId id="2147482379" r:id="rId42"/>
    <p:sldId id="2147482381" r:id="rId43"/>
    <p:sldId id="2147481585" r:id="rId44"/>
    <p:sldId id="2147482380" r:id="rId45"/>
    <p:sldId id="2147480933" r:id="rId46"/>
    <p:sldId id="2076138783" r:id="rId47"/>
    <p:sldId id="2147480936" r:id="rId48"/>
    <p:sldId id="2147480929" r:id="rId49"/>
    <p:sldId id="2147482138" r:id="rId50"/>
    <p:sldId id="2147471123" r:id="rId51"/>
    <p:sldId id="2147477801" r:id="rId52"/>
    <p:sldId id="10812" r:id="rId53"/>
    <p:sldId id="2076137615" r:id="rId54"/>
    <p:sldId id="2076137720" r:id="rId55"/>
    <p:sldId id="2147477803" r:id="rId56"/>
    <p:sldId id="2147477804" r:id="rId57"/>
    <p:sldId id="2076137736" r:id="rId58"/>
    <p:sldId id="2076138561" r:id="rId59"/>
    <p:sldId id="2076137584" r:id="rId60"/>
    <p:sldId id="2076137585" r:id="rId61"/>
    <p:sldId id="2076137586" r:id="rId62"/>
    <p:sldId id="2076137587" r:id="rId63"/>
    <p:sldId id="2076137588" r:id="rId64"/>
    <p:sldId id="2076137601" r:id="rId65"/>
    <p:sldId id="2076137612" r:id="rId66"/>
    <p:sldId id="2142532356" r:id="rId67"/>
    <p:sldId id="2145705708" r:id="rId68"/>
    <p:sldId id="2145705718" r:id="rId69"/>
    <p:sldId id="2147479521" r:id="rId70"/>
    <p:sldId id="2145705714" r:id="rId71"/>
    <p:sldId id="2147479514" r:id="rId72"/>
    <p:sldId id="2145705720" r:id="rId73"/>
    <p:sldId id="2147477808" r:id="rId74"/>
    <p:sldId id="2145705719" r:id="rId75"/>
    <p:sldId id="2145705730" r:id="rId76"/>
    <p:sldId id="2145705731" r:id="rId77"/>
    <p:sldId id="2145705733" r:id="rId78"/>
    <p:sldId id="2145705734" r:id="rId79"/>
    <p:sldId id="2145705735" r:id="rId80"/>
    <p:sldId id="2145705736" r:id="rId81"/>
    <p:sldId id="2145705737" r:id="rId82"/>
    <p:sldId id="2145705738" r:id="rId83"/>
    <p:sldId id="2145705739" r:id="rId84"/>
    <p:sldId id="2145705740" r:id="rId85"/>
    <p:sldId id="2145705741" r:id="rId86"/>
    <p:sldId id="2145705742" r:id="rId87"/>
    <p:sldId id="2145705743" r:id="rId88"/>
    <p:sldId id="2145705744" r:id="rId89"/>
    <p:sldId id="2145705761" r:id="rId90"/>
    <p:sldId id="2145705762" r:id="rId91"/>
    <p:sldId id="2145705721" r:id="rId92"/>
    <p:sldId id="2145705715" r:id="rId93"/>
    <p:sldId id="2145705716" r:id="rId94"/>
    <p:sldId id="2145705724" r:id="rId95"/>
    <p:sldId id="2147477809" r:id="rId96"/>
    <p:sldId id="2145705726" r:id="rId97"/>
    <p:sldId id="2145705727" r:id="rId98"/>
    <p:sldId id="2145705728" r:id="rId99"/>
    <p:sldId id="2145705745" r:id="rId100"/>
    <p:sldId id="2145705746" r:id="rId101"/>
    <p:sldId id="2145705747" r:id="rId102"/>
    <p:sldId id="2145705748" r:id="rId103"/>
    <p:sldId id="2145705749" r:id="rId104"/>
    <p:sldId id="2145705750" r:id="rId105"/>
    <p:sldId id="2145705751" r:id="rId106"/>
    <p:sldId id="2145705752" r:id="rId107"/>
    <p:sldId id="2145705753" r:id="rId108"/>
    <p:sldId id="2147479517" r:id="rId109"/>
    <p:sldId id="2147477810" r:id="rId110"/>
    <p:sldId id="2147477811" r:id="rId111"/>
    <p:sldId id="1560" r:id="rId112"/>
    <p:sldId id="2076137589" r:id="rId113"/>
    <p:sldId id="2145705756" r:id="rId114"/>
    <p:sldId id="2145705757" r:id="rId115"/>
    <p:sldId id="2145705754" r:id="rId116"/>
    <p:sldId id="2076137595" r:id="rId117"/>
    <p:sldId id="2076137593" r:id="rId118"/>
    <p:sldId id="2145705759" r:id="rId119"/>
    <p:sldId id="2145705758" r:id="rId120"/>
    <p:sldId id="2147477812" r:id="rId121"/>
    <p:sldId id="1600" r:id="rId122"/>
    <p:sldId id="2076137731" r:id="rId123"/>
    <p:sldId id="2076137660" r:id="rId124"/>
    <p:sldId id="2076137658" r:id="rId125"/>
    <p:sldId id="2076137659" r:id="rId126"/>
    <p:sldId id="2076137518" r:id="rId127"/>
    <p:sldId id="2076137661" r:id="rId128"/>
    <p:sldId id="2147477814" r:id="rId129"/>
    <p:sldId id="2147477815" r:id="rId130"/>
    <p:sldId id="2147477813"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3C8806-A4F6-4EAE-9227-D6858DF2C160}" v="20" dt="2024-11-25T17:43:43.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442"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kins NS" userId="8bdba4d2-1367-40cf-ad35-f59b31261896" providerId="ADAL" clId="{7B3C8806-A4F6-4EAE-9227-D6858DF2C160}"/>
    <pc:docChg chg="undo custSel addSld delSld modSld">
      <pc:chgData name="Jenkins NS" userId="8bdba4d2-1367-40cf-ad35-f59b31261896" providerId="ADAL" clId="{7B3C8806-A4F6-4EAE-9227-D6858DF2C160}" dt="2024-11-25T17:45:11.683" v="132"/>
      <pc:docMkLst>
        <pc:docMk/>
      </pc:docMkLst>
      <pc:sldChg chg="modSp add mod">
        <pc:chgData name="Jenkins NS" userId="8bdba4d2-1367-40cf-ad35-f59b31261896" providerId="ADAL" clId="{7B3C8806-A4F6-4EAE-9227-D6858DF2C160}" dt="2024-11-25T17:45:00.613" v="129"/>
        <pc:sldMkLst>
          <pc:docMk/>
          <pc:sldMk cId="623937337" sldId="1560"/>
        </pc:sldMkLst>
        <pc:spChg chg="mod">
          <ac:chgData name="Jenkins NS" userId="8bdba4d2-1367-40cf-ad35-f59b31261896" providerId="ADAL" clId="{7B3C8806-A4F6-4EAE-9227-D6858DF2C160}" dt="2024-11-25T17:45:00.613" v="129"/>
          <ac:spMkLst>
            <pc:docMk/>
            <pc:sldMk cId="623937337" sldId="1560"/>
            <ac:spMk id="2" creationId="{473EF609-5190-4E38-B0AD-8B700A02B7E3}"/>
          </ac:spMkLst>
        </pc:spChg>
      </pc:sldChg>
      <pc:sldChg chg="add del">
        <pc:chgData name="Jenkins NS" userId="8bdba4d2-1367-40cf-ad35-f59b31261896" providerId="ADAL" clId="{7B3C8806-A4F6-4EAE-9227-D6858DF2C160}" dt="2024-11-25T17:45:09.321" v="131" actId="47"/>
        <pc:sldMkLst>
          <pc:docMk/>
          <pc:sldMk cId="969820851" sldId="1600"/>
        </pc:sldMkLst>
      </pc:sldChg>
      <pc:sldChg chg="add modTransition">
        <pc:chgData name="Jenkins NS" userId="8bdba4d2-1367-40cf-ad35-f59b31261896" providerId="ADAL" clId="{7B3C8806-A4F6-4EAE-9227-D6858DF2C160}" dt="2024-11-25T16:50:04.744" v="15"/>
        <pc:sldMkLst>
          <pc:docMk/>
          <pc:sldMk cId="2872771352" sldId="10352"/>
        </pc:sldMkLst>
      </pc:sldChg>
      <pc:sldChg chg="add del">
        <pc:chgData name="Jenkins NS" userId="8bdba4d2-1367-40cf-ad35-f59b31261896" providerId="ADAL" clId="{7B3C8806-A4F6-4EAE-9227-D6858DF2C160}" dt="2024-11-25T17:28:45.125" v="108"/>
        <pc:sldMkLst>
          <pc:docMk/>
          <pc:sldMk cId="2942961453" sldId="10812"/>
        </pc:sldMkLst>
      </pc:sldChg>
      <pc:sldChg chg="add">
        <pc:chgData name="Jenkins NS" userId="8bdba4d2-1367-40cf-ad35-f59b31261896" providerId="ADAL" clId="{7B3C8806-A4F6-4EAE-9227-D6858DF2C160}" dt="2024-11-25T17:43:20.111" v="116"/>
        <pc:sldMkLst>
          <pc:docMk/>
          <pc:sldMk cId="3637122587" sldId="2076137518"/>
        </pc:sldMkLst>
      </pc:sldChg>
      <pc:sldChg chg="add">
        <pc:chgData name="Jenkins NS" userId="8bdba4d2-1367-40cf-ad35-f59b31261896" providerId="ADAL" clId="{7B3C8806-A4F6-4EAE-9227-D6858DF2C160}" dt="2024-11-25T17:29:33.685" v="109"/>
        <pc:sldMkLst>
          <pc:docMk/>
          <pc:sldMk cId="1489951590" sldId="2076137584"/>
        </pc:sldMkLst>
      </pc:sldChg>
      <pc:sldChg chg="add">
        <pc:chgData name="Jenkins NS" userId="8bdba4d2-1367-40cf-ad35-f59b31261896" providerId="ADAL" clId="{7B3C8806-A4F6-4EAE-9227-D6858DF2C160}" dt="2024-11-25T17:29:33.685" v="109"/>
        <pc:sldMkLst>
          <pc:docMk/>
          <pc:sldMk cId="352906775" sldId="2076137585"/>
        </pc:sldMkLst>
      </pc:sldChg>
      <pc:sldChg chg="add">
        <pc:chgData name="Jenkins NS" userId="8bdba4d2-1367-40cf-ad35-f59b31261896" providerId="ADAL" clId="{7B3C8806-A4F6-4EAE-9227-D6858DF2C160}" dt="2024-11-25T17:29:33.685" v="109"/>
        <pc:sldMkLst>
          <pc:docMk/>
          <pc:sldMk cId="3850394758" sldId="2076137586"/>
        </pc:sldMkLst>
      </pc:sldChg>
      <pc:sldChg chg="add">
        <pc:chgData name="Jenkins NS" userId="8bdba4d2-1367-40cf-ad35-f59b31261896" providerId="ADAL" clId="{7B3C8806-A4F6-4EAE-9227-D6858DF2C160}" dt="2024-11-25T17:29:33.685" v="109"/>
        <pc:sldMkLst>
          <pc:docMk/>
          <pc:sldMk cId="3702118164" sldId="2076137587"/>
        </pc:sldMkLst>
      </pc:sldChg>
      <pc:sldChg chg="add">
        <pc:chgData name="Jenkins NS" userId="8bdba4d2-1367-40cf-ad35-f59b31261896" providerId="ADAL" clId="{7B3C8806-A4F6-4EAE-9227-D6858DF2C160}" dt="2024-11-25T17:29:33.685" v="109"/>
        <pc:sldMkLst>
          <pc:docMk/>
          <pc:sldMk cId="431392093" sldId="2076137588"/>
        </pc:sldMkLst>
      </pc:sldChg>
      <pc:sldChg chg="add">
        <pc:chgData name="Jenkins NS" userId="8bdba4d2-1367-40cf-ad35-f59b31261896" providerId="ADAL" clId="{7B3C8806-A4F6-4EAE-9227-D6858DF2C160}" dt="2024-11-25T17:43:20.111" v="116"/>
        <pc:sldMkLst>
          <pc:docMk/>
          <pc:sldMk cId="4226857016" sldId="2076137589"/>
        </pc:sldMkLst>
      </pc:sldChg>
      <pc:sldChg chg="add">
        <pc:chgData name="Jenkins NS" userId="8bdba4d2-1367-40cf-ad35-f59b31261896" providerId="ADAL" clId="{7B3C8806-A4F6-4EAE-9227-D6858DF2C160}" dt="2024-11-25T17:43:20.111" v="116"/>
        <pc:sldMkLst>
          <pc:docMk/>
          <pc:sldMk cId="1873493179" sldId="2076137593"/>
        </pc:sldMkLst>
      </pc:sldChg>
      <pc:sldChg chg="add">
        <pc:chgData name="Jenkins NS" userId="8bdba4d2-1367-40cf-ad35-f59b31261896" providerId="ADAL" clId="{7B3C8806-A4F6-4EAE-9227-D6858DF2C160}" dt="2024-11-25T17:43:20.111" v="116"/>
        <pc:sldMkLst>
          <pc:docMk/>
          <pc:sldMk cId="3036878123" sldId="2076137595"/>
        </pc:sldMkLst>
      </pc:sldChg>
      <pc:sldChg chg="add">
        <pc:chgData name="Jenkins NS" userId="8bdba4d2-1367-40cf-ad35-f59b31261896" providerId="ADAL" clId="{7B3C8806-A4F6-4EAE-9227-D6858DF2C160}" dt="2024-11-25T17:29:33.685" v="109"/>
        <pc:sldMkLst>
          <pc:docMk/>
          <pc:sldMk cId="2857676776" sldId="2076137601"/>
        </pc:sldMkLst>
      </pc:sldChg>
      <pc:sldChg chg="add">
        <pc:chgData name="Jenkins NS" userId="8bdba4d2-1367-40cf-ad35-f59b31261896" providerId="ADAL" clId="{7B3C8806-A4F6-4EAE-9227-D6858DF2C160}" dt="2024-11-25T17:29:33.685" v="109"/>
        <pc:sldMkLst>
          <pc:docMk/>
          <pc:sldMk cId="3025323401" sldId="2076137612"/>
        </pc:sldMkLst>
      </pc:sldChg>
      <pc:sldChg chg="add">
        <pc:chgData name="Jenkins NS" userId="8bdba4d2-1367-40cf-ad35-f59b31261896" providerId="ADAL" clId="{7B3C8806-A4F6-4EAE-9227-D6858DF2C160}" dt="2024-11-25T17:29:33.685" v="109"/>
        <pc:sldMkLst>
          <pc:docMk/>
          <pc:sldMk cId="1832462869" sldId="2076137615"/>
        </pc:sldMkLst>
      </pc:sldChg>
      <pc:sldChg chg="add">
        <pc:chgData name="Jenkins NS" userId="8bdba4d2-1367-40cf-ad35-f59b31261896" providerId="ADAL" clId="{7B3C8806-A4F6-4EAE-9227-D6858DF2C160}" dt="2024-11-25T17:43:20.111" v="116"/>
        <pc:sldMkLst>
          <pc:docMk/>
          <pc:sldMk cId="2859588816" sldId="2076137658"/>
        </pc:sldMkLst>
      </pc:sldChg>
      <pc:sldChg chg="add">
        <pc:chgData name="Jenkins NS" userId="8bdba4d2-1367-40cf-ad35-f59b31261896" providerId="ADAL" clId="{7B3C8806-A4F6-4EAE-9227-D6858DF2C160}" dt="2024-11-25T17:43:20.111" v="116"/>
        <pc:sldMkLst>
          <pc:docMk/>
          <pc:sldMk cId="2262060117" sldId="2076137659"/>
        </pc:sldMkLst>
      </pc:sldChg>
      <pc:sldChg chg="add">
        <pc:chgData name="Jenkins NS" userId="8bdba4d2-1367-40cf-ad35-f59b31261896" providerId="ADAL" clId="{7B3C8806-A4F6-4EAE-9227-D6858DF2C160}" dt="2024-11-25T17:43:20.111" v="116"/>
        <pc:sldMkLst>
          <pc:docMk/>
          <pc:sldMk cId="594593023" sldId="2076137660"/>
        </pc:sldMkLst>
      </pc:sldChg>
      <pc:sldChg chg="add">
        <pc:chgData name="Jenkins NS" userId="8bdba4d2-1367-40cf-ad35-f59b31261896" providerId="ADAL" clId="{7B3C8806-A4F6-4EAE-9227-D6858DF2C160}" dt="2024-11-25T17:43:20.111" v="116"/>
        <pc:sldMkLst>
          <pc:docMk/>
          <pc:sldMk cId="2459644058" sldId="2076137661"/>
        </pc:sldMkLst>
      </pc:sldChg>
      <pc:sldChg chg="add">
        <pc:chgData name="Jenkins NS" userId="8bdba4d2-1367-40cf-ad35-f59b31261896" providerId="ADAL" clId="{7B3C8806-A4F6-4EAE-9227-D6858DF2C160}" dt="2024-11-25T17:29:33.685" v="109"/>
        <pc:sldMkLst>
          <pc:docMk/>
          <pc:sldMk cId="73558550" sldId="2076137720"/>
        </pc:sldMkLst>
      </pc:sldChg>
      <pc:sldChg chg="add">
        <pc:chgData name="Jenkins NS" userId="8bdba4d2-1367-40cf-ad35-f59b31261896" providerId="ADAL" clId="{7B3C8806-A4F6-4EAE-9227-D6858DF2C160}" dt="2024-11-25T17:43:20.111" v="116"/>
        <pc:sldMkLst>
          <pc:docMk/>
          <pc:sldMk cId="4222050429" sldId="2076137731"/>
        </pc:sldMkLst>
      </pc:sldChg>
      <pc:sldChg chg="add">
        <pc:chgData name="Jenkins NS" userId="8bdba4d2-1367-40cf-ad35-f59b31261896" providerId="ADAL" clId="{7B3C8806-A4F6-4EAE-9227-D6858DF2C160}" dt="2024-11-25T17:29:33.685" v="109"/>
        <pc:sldMkLst>
          <pc:docMk/>
          <pc:sldMk cId="380480573" sldId="2076137736"/>
        </pc:sldMkLst>
      </pc:sldChg>
      <pc:sldChg chg="add">
        <pc:chgData name="Jenkins NS" userId="8bdba4d2-1367-40cf-ad35-f59b31261896" providerId="ADAL" clId="{7B3C8806-A4F6-4EAE-9227-D6858DF2C160}" dt="2024-11-25T17:29:33.685" v="109"/>
        <pc:sldMkLst>
          <pc:docMk/>
          <pc:sldMk cId="2884254571" sldId="2076138561"/>
        </pc:sldMkLst>
      </pc:sldChg>
      <pc:sldChg chg="add">
        <pc:chgData name="Jenkins NS" userId="8bdba4d2-1367-40cf-ad35-f59b31261896" providerId="ADAL" clId="{7B3C8806-A4F6-4EAE-9227-D6858DF2C160}" dt="2024-11-25T17:02:05.066" v="19"/>
        <pc:sldMkLst>
          <pc:docMk/>
          <pc:sldMk cId="4227885984" sldId="2076138783"/>
        </pc:sldMkLst>
      </pc:sldChg>
      <pc:sldChg chg="add">
        <pc:chgData name="Jenkins NS" userId="8bdba4d2-1367-40cf-ad35-f59b31261896" providerId="ADAL" clId="{7B3C8806-A4F6-4EAE-9227-D6858DF2C160}" dt="2024-11-25T17:30:28.918" v="110"/>
        <pc:sldMkLst>
          <pc:docMk/>
          <pc:sldMk cId="1323649515" sldId="2142532356"/>
        </pc:sldMkLst>
      </pc:sldChg>
      <pc:sldChg chg="add">
        <pc:chgData name="Jenkins NS" userId="8bdba4d2-1367-40cf-ad35-f59b31261896" providerId="ADAL" clId="{7B3C8806-A4F6-4EAE-9227-D6858DF2C160}" dt="2024-11-25T17:42:38.847" v="111"/>
        <pc:sldMkLst>
          <pc:docMk/>
          <pc:sldMk cId="2750202630" sldId="2145705708"/>
        </pc:sldMkLst>
      </pc:sldChg>
      <pc:sldChg chg="add">
        <pc:chgData name="Jenkins NS" userId="8bdba4d2-1367-40cf-ad35-f59b31261896" providerId="ADAL" clId="{7B3C8806-A4F6-4EAE-9227-D6858DF2C160}" dt="2024-11-25T17:43:20.111" v="116"/>
        <pc:sldMkLst>
          <pc:docMk/>
          <pc:sldMk cId="4050910880" sldId="2145705714"/>
        </pc:sldMkLst>
      </pc:sldChg>
      <pc:sldChg chg="add">
        <pc:chgData name="Jenkins NS" userId="8bdba4d2-1367-40cf-ad35-f59b31261896" providerId="ADAL" clId="{7B3C8806-A4F6-4EAE-9227-D6858DF2C160}" dt="2024-11-25T17:43:20.111" v="116"/>
        <pc:sldMkLst>
          <pc:docMk/>
          <pc:sldMk cId="1009195287" sldId="2145705715"/>
        </pc:sldMkLst>
      </pc:sldChg>
      <pc:sldChg chg="add">
        <pc:chgData name="Jenkins NS" userId="8bdba4d2-1367-40cf-ad35-f59b31261896" providerId="ADAL" clId="{7B3C8806-A4F6-4EAE-9227-D6858DF2C160}" dt="2024-11-25T17:43:20.111" v="116"/>
        <pc:sldMkLst>
          <pc:docMk/>
          <pc:sldMk cId="3171341527" sldId="2145705716"/>
        </pc:sldMkLst>
      </pc:sldChg>
      <pc:sldChg chg="add">
        <pc:chgData name="Jenkins NS" userId="8bdba4d2-1367-40cf-ad35-f59b31261896" providerId="ADAL" clId="{7B3C8806-A4F6-4EAE-9227-D6858DF2C160}" dt="2024-11-25T17:42:38.847" v="111"/>
        <pc:sldMkLst>
          <pc:docMk/>
          <pc:sldMk cId="3623329936" sldId="2145705718"/>
        </pc:sldMkLst>
      </pc:sldChg>
      <pc:sldChg chg="add">
        <pc:chgData name="Jenkins NS" userId="8bdba4d2-1367-40cf-ad35-f59b31261896" providerId="ADAL" clId="{7B3C8806-A4F6-4EAE-9227-D6858DF2C160}" dt="2024-11-25T17:43:20.111" v="116"/>
        <pc:sldMkLst>
          <pc:docMk/>
          <pc:sldMk cId="2046121656" sldId="2145705719"/>
        </pc:sldMkLst>
      </pc:sldChg>
      <pc:sldChg chg="add">
        <pc:chgData name="Jenkins NS" userId="8bdba4d2-1367-40cf-ad35-f59b31261896" providerId="ADAL" clId="{7B3C8806-A4F6-4EAE-9227-D6858DF2C160}" dt="2024-11-25T17:43:20.111" v="116"/>
        <pc:sldMkLst>
          <pc:docMk/>
          <pc:sldMk cId="640249689" sldId="2145705720"/>
        </pc:sldMkLst>
      </pc:sldChg>
      <pc:sldChg chg="modSp add mod">
        <pc:chgData name="Jenkins NS" userId="8bdba4d2-1367-40cf-ad35-f59b31261896" providerId="ADAL" clId="{7B3C8806-A4F6-4EAE-9227-D6858DF2C160}" dt="2024-11-25T17:43:20.336" v="118" actId="27636"/>
        <pc:sldMkLst>
          <pc:docMk/>
          <pc:sldMk cId="2715916006" sldId="2145705721"/>
        </pc:sldMkLst>
        <pc:spChg chg="mod">
          <ac:chgData name="Jenkins NS" userId="8bdba4d2-1367-40cf-ad35-f59b31261896" providerId="ADAL" clId="{7B3C8806-A4F6-4EAE-9227-D6858DF2C160}" dt="2024-11-25T17:43:20.336" v="118" actId="27636"/>
          <ac:spMkLst>
            <pc:docMk/>
            <pc:sldMk cId="2715916006" sldId="2145705721"/>
            <ac:spMk id="3" creationId="{6A775C40-076F-4300-ADCD-F29A2435E71E}"/>
          </ac:spMkLst>
        </pc:spChg>
      </pc:sldChg>
      <pc:sldChg chg="add">
        <pc:chgData name="Jenkins NS" userId="8bdba4d2-1367-40cf-ad35-f59b31261896" providerId="ADAL" clId="{7B3C8806-A4F6-4EAE-9227-D6858DF2C160}" dt="2024-11-25T17:43:20.111" v="116"/>
        <pc:sldMkLst>
          <pc:docMk/>
          <pc:sldMk cId="602270966" sldId="2145705724"/>
        </pc:sldMkLst>
      </pc:sldChg>
      <pc:sldChg chg="add">
        <pc:chgData name="Jenkins NS" userId="8bdba4d2-1367-40cf-ad35-f59b31261896" providerId="ADAL" clId="{7B3C8806-A4F6-4EAE-9227-D6858DF2C160}" dt="2024-11-25T17:43:20.111" v="116"/>
        <pc:sldMkLst>
          <pc:docMk/>
          <pc:sldMk cId="1720407066" sldId="2145705726"/>
        </pc:sldMkLst>
      </pc:sldChg>
      <pc:sldChg chg="add">
        <pc:chgData name="Jenkins NS" userId="8bdba4d2-1367-40cf-ad35-f59b31261896" providerId="ADAL" clId="{7B3C8806-A4F6-4EAE-9227-D6858DF2C160}" dt="2024-11-25T17:43:20.111" v="116"/>
        <pc:sldMkLst>
          <pc:docMk/>
          <pc:sldMk cId="2038433105" sldId="2145705727"/>
        </pc:sldMkLst>
      </pc:sldChg>
      <pc:sldChg chg="add">
        <pc:chgData name="Jenkins NS" userId="8bdba4d2-1367-40cf-ad35-f59b31261896" providerId="ADAL" clId="{7B3C8806-A4F6-4EAE-9227-D6858DF2C160}" dt="2024-11-25T17:43:20.111" v="116"/>
        <pc:sldMkLst>
          <pc:docMk/>
          <pc:sldMk cId="2799809783" sldId="2145705728"/>
        </pc:sldMkLst>
      </pc:sldChg>
      <pc:sldChg chg="add">
        <pc:chgData name="Jenkins NS" userId="8bdba4d2-1367-40cf-ad35-f59b31261896" providerId="ADAL" clId="{7B3C8806-A4F6-4EAE-9227-D6858DF2C160}" dt="2024-11-25T17:43:20.111" v="116"/>
        <pc:sldMkLst>
          <pc:docMk/>
          <pc:sldMk cId="1601162454" sldId="2145705730"/>
        </pc:sldMkLst>
      </pc:sldChg>
      <pc:sldChg chg="add">
        <pc:chgData name="Jenkins NS" userId="8bdba4d2-1367-40cf-ad35-f59b31261896" providerId="ADAL" clId="{7B3C8806-A4F6-4EAE-9227-D6858DF2C160}" dt="2024-11-25T17:43:20.111" v="116"/>
        <pc:sldMkLst>
          <pc:docMk/>
          <pc:sldMk cId="1625689999" sldId="2145705731"/>
        </pc:sldMkLst>
      </pc:sldChg>
      <pc:sldChg chg="add">
        <pc:chgData name="Jenkins NS" userId="8bdba4d2-1367-40cf-ad35-f59b31261896" providerId="ADAL" clId="{7B3C8806-A4F6-4EAE-9227-D6858DF2C160}" dt="2024-11-25T17:43:20.111" v="116"/>
        <pc:sldMkLst>
          <pc:docMk/>
          <pc:sldMk cId="3796743827" sldId="2145705733"/>
        </pc:sldMkLst>
      </pc:sldChg>
      <pc:sldChg chg="add">
        <pc:chgData name="Jenkins NS" userId="8bdba4d2-1367-40cf-ad35-f59b31261896" providerId="ADAL" clId="{7B3C8806-A4F6-4EAE-9227-D6858DF2C160}" dt="2024-11-25T17:43:20.111" v="116"/>
        <pc:sldMkLst>
          <pc:docMk/>
          <pc:sldMk cId="3294256607" sldId="2145705734"/>
        </pc:sldMkLst>
      </pc:sldChg>
      <pc:sldChg chg="add">
        <pc:chgData name="Jenkins NS" userId="8bdba4d2-1367-40cf-ad35-f59b31261896" providerId="ADAL" clId="{7B3C8806-A4F6-4EAE-9227-D6858DF2C160}" dt="2024-11-25T17:43:20.111" v="116"/>
        <pc:sldMkLst>
          <pc:docMk/>
          <pc:sldMk cId="877873547" sldId="2145705735"/>
        </pc:sldMkLst>
      </pc:sldChg>
      <pc:sldChg chg="add">
        <pc:chgData name="Jenkins NS" userId="8bdba4d2-1367-40cf-ad35-f59b31261896" providerId="ADAL" clId="{7B3C8806-A4F6-4EAE-9227-D6858DF2C160}" dt="2024-11-25T17:43:20.111" v="116"/>
        <pc:sldMkLst>
          <pc:docMk/>
          <pc:sldMk cId="2763359397" sldId="2145705736"/>
        </pc:sldMkLst>
      </pc:sldChg>
      <pc:sldChg chg="add">
        <pc:chgData name="Jenkins NS" userId="8bdba4d2-1367-40cf-ad35-f59b31261896" providerId="ADAL" clId="{7B3C8806-A4F6-4EAE-9227-D6858DF2C160}" dt="2024-11-25T17:43:20.111" v="116"/>
        <pc:sldMkLst>
          <pc:docMk/>
          <pc:sldMk cId="2041177820" sldId="2145705737"/>
        </pc:sldMkLst>
      </pc:sldChg>
      <pc:sldChg chg="add">
        <pc:chgData name="Jenkins NS" userId="8bdba4d2-1367-40cf-ad35-f59b31261896" providerId="ADAL" clId="{7B3C8806-A4F6-4EAE-9227-D6858DF2C160}" dt="2024-11-25T17:43:20.111" v="116"/>
        <pc:sldMkLst>
          <pc:docMk/>
          <pc:sldMk cId="3540400103" sldId="2145705738"/>
        </pc:sldMkLst>
      </pc:sldChg>
      <pc:sldChg chg="add">
        <pc:chgData name="Jenkins NS" userId="8bdba4d2-1367-40cf-ad35-f59b31261896" providerId="ADAL" clId="{7B3C8806-A4F6-4EAE-9227-D6858DF2C160}" dt="2024-11-25T17:43:20.111" v="116"/>
        <pc:sldMkLst>
          <pc:docMk/>
          <pc:sldMk cId="3108647807" sldId="2145705739"/>
        </pc:sldMkLst>
      </pc:sldChg>
      <pc:sldChg chg="add">
        <pc:chgData name="Jenkins NS" userId="8bdba4d2-1367-40cf-ad35-f59b31261896" providerId="ADAL" clId="{7B3C8806-A4F6-4EAE-9227-D6858DF2C160}" dt="2024-11-25T17:43:20.111" v="116"/>
        <pc:sldMkLst>
          <pc:docMk/>
          <pc:sldMk cId="2380770751" sldId="2145705740"/>
        </pc:sldMkLst>
      </pc:sldChg>
      <pc:sldChg chg="add">
        <pc:chgData name="Jenkins NS" userId="8bdba4d2-1367-40cf-ad35-f59b31261896" providerId="ADAL" clId="{7B3C8806-A4F6-4EAE-9227-D6858DF2C160}" dt="2024-11-25T17:43:20.111" v="116"/>
        <pc:sldMkLst>
          <pc:docMk/>
          <pc:sldMk cId="1688702535" sldId="2145705741"/>
        </pc:sldMkLst>
      </pc:sldChg>
      <pc:sldChg chg="add">
        <pc:chgData name="Jenkins NS" userId="8bdba4d2-1367-40cf-ad35-f59b31261896" providerId="ADAL" clId="{7B3C8806-A4F6-4EAE-9227-D6858DF2C160}" dt="2024-11-25T17:43:20.111" v="116"/>
        <pc:sldMkLst>
          <pc:docMk/>
          <pc:sldMk cId="2010980666" sldId="2145705742"/>
        </pc:sldMkLst>
      </pc:sldChg>
      <pc:sldChg chg="add">
        <pc:chgData name="Jenkins NS" userId="8bdba4d2-1367-40cf-ad35-f59b31261896" providerId="ADAL" clId="{7B3C8806-A4F6-4EAE-9227-D6858DF2C160}" dt="2024-11-25T17:43:20.111" v="116"/>
        <pc:sldMkLst>
          <pc:docMk/>
          <pc:sldMk cId="69525869" sldId="2145705743"/>
        </pc:sldMkLst>
      </pc:sldChg>
      <pc:sldChg chg="add">
        <pc:chgData name="Jenkins NS" userId="8bdba4d2-1367-40cf-ad35-f59b31261896" providerId="ADAL" clId="{7B3C8806-A4F6-4EAE-9227-D6858DF2C160}" dt="2024-11-25T17:43:20.111" v="116"/>
        <pc:sldMkLst>
          <pc:docMk/>
          <pc:sldMk cId="786496643" sldId="2145705744"/>
        </pc:sldMkLst>
      </pc:sldChg>
      <pc:sldChg chg="add">
        <pc:chgData name="Jenkins NS" userId="8bdba4d2-1367-40cf-ad35-f59b31261896" providerId="ADAL" clId="{7B3C8806-A4F6-4EAE-9227-D6858DF2C160}" dt="2024-11-25T17:43:20.111" v="116"/>
        <pc:sldMkLst>
          <pc:docMk/>
          <pc:sldMk cId="1124022182" sldId="2145705745"/>
        </pc:sldMkLst>
      </pc:sldChg>
      <pc:sldChg chg="add">
        <pc:chgData name="Jenkins NS" userId="8bdba4d2-1367-40cf-ad35-f59b31261896" providerId="ADAL" clId="{7B3C8806-A4F6-4EAE-9227-D6858DF2C160}" dt="2024-11-25T17:43:20.111" v="116"/>
        <pc:sldMkLst>
          <pc:docMk/>
          <pc:sldMk cId="3657556805" sldId="2145705746"/>
        </pc:sldMkLst>
      </pc:sldChg>
      <pc:sldChg chg="add">
        <pc:chgData name="Jenkins NS" userId="8bdba4d2-1367-40cf-ad35-f59b31261896" providerId="ADAL" clId="{7B3C8806-A4F6-4EAE-9227-D6858DF2C160}" dt="2024-11-25T17:43:20.111" v="116"/>
        <pc:sldMkLst>
          <pc:docMk/>
          <pc:sldMk cId="2700087463" sldId="2145705747"/>
        </pc:sldMkLst>
      </pc:sldChg>
      <pc:sldChg chg="add">
        <pc:chgData name="Jenkins NS" userId="8bdba4d2-1367-40cf-ad35-f59b31261896" providerId="ADAL" clId="{7B3C8806-A4F6-4EAE-9227-D6858DF2C160}" dt="2024-11-25T17:43:20.111" v="116"/>
        <pc:sldMkLst>
          <pc:docMk/>
          <pc:sldMk cId="1556001005" sldId="2145705748"/>
        </pc:sldMkLst>
      </pc:sldChg>
      <pc:sldChg chg="add">
        <pc:chgData name="Jenkins NS" userId="8bdba4d2-1367-40cf-ad35-f59b31261896" providerId="ADAL" clId="{7B3C8806-A4F6-4EAE-9227-D6858DF2C160}" dt="2024-11-25T17:43:20.111" v="116"/>
        <pc:sldMkLst>
          <pc:docMk/>
          <pc:sldMk cId="3577899283" sldId="2145705749"/>
        </pc:sldMkLst>
      </pc:sldChg>
      <pc:sldChg chg="add">
        <pc:chgData name="Jenkins NS" userId="8bdba4d2-1367-40cf-ad35-f59b31261896" providerId="ADAL" clId="{7B3C8806-A4F6-4EAE-9227-D6858DF2C160}" dt="2024-11-25T17:43:20.111" v="116"/>
        <pc:sldMkLst>
          <pc:docMk/>
          <pc:sldMk cId="3792676548" sldId="2145705750"/>
        </pc:sldMkLst>
      </pc:sldChg>
      <pc:sldChg chg="add">
        <pc:chgData name="Jenkins NS" userId="8bdba4d2-1367-40cf-ad35-f59b31261896" providerId="ADAL" clId="{7B3C8806-A4F6-4EAE-9227-D6858DF2C160}" dt="2024-11-25T17:43:20.111" v="116"/>
        <pc:sldMkLst>
          <pc:docMk/>
          <pc:sldMk cId="4043225979" sldId="2145705751"/>
        </pc:sldMkLst>
      </pc:sldChg>
      <pc:sldChg chg="add">
        <pc:chgData name="Jenkins NS" userId="8bdba4d2-1367-40cf-ad35-f59b31261896" providerId="ADAL" clId="{7B3C8806-A4F6-4EAE-9227-D6858DF2C160}" dt="2024-11-25T17:43:20.111" v="116"/>
        <pc:sldMkLst>
          <pc:docMk/>
          <pc:sldMk cId="3862294869" sldId="2145705752"/>
        </pc:sldMkLst>
      </pc:sldChg>
      <pc:sldChg chg="add modTransition">
        <pc:chgData name="Jenkins NS" userId="8bdba4d2-1367-40cf-ad35-f59b31261896" providerId="ADAL" clId="{7B3C8806-A4F6-4EAE-9227-D6858DF2C160}" dt="2024-11-25T17:43:20.111" v="116"/>
        <pc:sldMkLst>
          <pc:docMk/>
          <pc:sldMk cId="3264772879" sldId="2145705753"/>
        </pc:sldMkLst>
      </pc:sldChg>
      <pc:sldChg chg="add">
        <pc:chgData name="Jenkins NS" userId="8bdba4d2-1367-40cf-ad35-f59b31261896" providerId="ADAL" clId="{7B3C8806-A4F6-4EAE-9227-D6858DF2C160}" dt="2024-11-25T17:43:20.111" v="116"/>
        <pc:sldMkLst>
          <pc:docMk/>
          <pc:sldMk cId="2553868924" sldId="2145705754"/>
        </pc:sldMkLst>
      </pc:sldChg>
      <pc:sldChg chg="add">
        <pc:chgData name="Jenkins NS" userId="8bdba4d2-1367-40cf-ad35-f59b31261896" providerId="ADAL" clId="{7B3C8806-A4F6-4EAE-9227-D6858DF2C160}" dt="2024-11-25T17:43:20.111" v="116"/>
        <pc:sldMkLst>
          <pc:docMk/>
          <pc:sldMk cId="3484944024" sldId="2145705756"/>
        </pc:sldMkLst>
      </pc:sldChg>
      <pc:sldChg chg="add">
        <pc:chgData name="Jenkins NS" userId="8bdba4d2-1367-40cf-ad35-f59b31261896" providerId="ADAL" clId="{7B3C8806-A4F6-4EAE-9227-D6858DF2C160}" dt="2024-11-25T17:43:20.111" v="116"/>
        <pc:sldMkLst>
          <pc:docMk/>
          <pc:sldMk cId="3812482075" sldId="2145705757"/>
        </pc:sldMkLst>
      </pc:sldChg>
      <pc:sldChg chg="add">
        <pc:chgData name="Jenkins NS" userId="8bdba4d2-1367-40cf-ad35-f59b31261896" providerId="ADAL" clId="{7B3C8806-A4F6-4EAE-9227-D6858DF2C160}" dt="2024-11-25T17:43:20.111" v="116"/>
        <pc:sldMkLst>
          <pc:docMk/>
          <pc:sldMk cId="3518726500" sldId="2145705758"/>
        </pc:sldMkLst>
      </pc:sldChg>
      <pc:sldChg chg="add">
        <pc:chgData name="Jenkins NS" userId="8bdba4d2-1367-40cf-ad35-f59b31261896" providerId="ADAL" clId="{7B3C8806-A4F6-4EAE-9227-D6858DF2C160}" dt="2024-11-25T17:43:20.111" v="116"/>
        <pc:sldMkLst>
          <pc:docMk/>
          <pc:sldMk cId="2626733681" sldId="2145705759"/>
        </pc:sldMkLst>
      </pc:sldChg>
      <pc:sldChg chg="add">
        <pc:chgData name="Jenkins NS" userId="8bdba4d2-1367-40cf-ad35-f59b31261896" providerId="ADAL" clId="{7B3C8806-A4F6-4EAE-9227-D6858DF2C160}" dt="2024-11-25T17:43:20.111" v="116"/>
        <pc:sldMkLst>
          <pc:docMk/>
          <pc:sldMk cId="1752548357" sldId="2145705761"/>
        </pc:sldMkLst>
      </pc:sldChg>
      <pc:sldChg chg="add">
        <pc:chgData name="Jenkins NS" userId="8bdba4d2-1367-40cf-ad35-f59b31261896" providerId="ADAL" clId="{7B3C8806-A4F6-4EAE-9227-D6858DF2C160}" dt="2024-11-25T17:43:20.111" v="116"/>
        <pc:sldMkLst>
          <pc:docMk/>
          <pc:sldMk cId="4026910635" sldId="2145705762"/>
        </pc:sldMkLst>
      </pc:sldChg>
      <pc:sldChg chg="modSp add mod modTransition">
        <pc:chgData name="Jenkins NS" userId="8bdba4d2-1367-40cf-ad35-f59b31261896" providerId="ADAL" clId="{7B3C8806-A4F6-4EAE-9227-D6858DF2C160}" dt="2024-11-25T16:50:04.902" v="18" actId="27636"/>
        <pc:sldMkLst>
          <pc:docMk/>
          <pc:sldMk cId="884551265" sldId="2147470538"/>
        </pc:sldMkLst>
        <pc:spChg chg="mod">
          <ac:chgData name="Jenkins NS" userId="8bdba4d2-1367-40cf-ad35-f59b31261896" providerId="ADAL" clId="{7B3C8806-A4F6-4EAE-9227-D6858DF2C160}" dt="2024-11-25T16:50:04.902" v="18" actId="27636"/>
          <ac:spMkLst>
            <pc:docMk/>
            <pc:sldMk cId="884551265" sldId="2147470538"/>
            <ac:spMk id="5" creationId="{B8DAD4C8-9290-49AE-A7D3-8B1C96428C76}"/>
          </ac:spMkLst>
        </pc:spChg>
      </pc:sldChg>
      <pc:sldChg chg="add modTransition">
        <pc:chgData name="Jenkins NS" userId="8bdba4d2-1367-40cf-ad35-f59b31261896" providerId="ADAL" clId="{7B3C8806-A4F6-4EAE-9227-D6858DF2C160}" dt="2024-11-25T16:50:04.744" v="15"/>
        <pc:sldMkLst>
          <pc:docMk/>
          <pc:sldMk cId="3262286407" sldId="2147470539"/>
        </pc:sldMkLst>
      </pc:sldChg>
      <pc:sldChg chg="add modTransition">
        <pc:chgData name="Jenkins NS" userId="8bdba4d2-1367-40cf-ad35-f59b31261896" providerId="ADAL" clId="{7B3C8806-A4F6-4EAE-9227-D6858DF2C160}" dt="2024-11-25T16:50:04.744" v="15"/>
        <pc:sldMkLst>
          <pc:docMk/>
          <pc:sldMk cId="251186613" sldId="2147470540"/>
        </pc:sldMkLst>
      </pc:sldChg>
      <pc:sldChg chg="add modTransition">
        <pc:chgData name="Jenkins NS" userId="8bdba4d2-1367-40cf-ad35-f59b31261896" providerId="ADAL" clId="{7B3C8806-A4F6-4EAE-9227-D6858DF2C160}" dt="2024-11-25T16:50:04.744" v="15"/>
        <pc:sldMkLst>
          <pc:docMk/>
          <pc:sldMk cId="14037806" sldId="2147470568"/>
        </pc:sldMkLst>
      </pc:sldChg>
      <pc:sldChg chg="add modTransition">
        <pc:chgData name="Jenkins NS" userId="8bdba4d2-1367-40cf-ad35-f59b31261896" providerId="ADAL" clId="{7B3C8806-A4F6-4EAE-9227-D6858DF2C160}" dt="2024-11-25T16:50:04.744" v="15"/>
        <pc:sldMkLst>
          <pc:docMk/>
          <pc:sldMk cId="3771972065" sldId="2147470570"/>
        </pc:sldMkLst>
      </pc:sldChg>
      <pc:sldChg chg="add modTransition">
        <pc:chgData name="Jenkins NS" userId="8bdba4d2-1367-40cf-ad35-f59b31261896" providerId="ADAL" clId="{7B3C8806-A4F6-4EAE-9227-D6858DF2C160}" dt="2024-11-25T16:50:04.744" v="15"/>
        <pc:sldMkLst>
          <pc:docMk/>
          <pc:sldMk cId="99982668" sldId="2147470576"/>
        </pc:sldMkLst>
      </pc:sldChg>
      <pc:sldChg chg="add del modTransition">
        <pc:chgData name="Jenkins NS" userId="8bdba4d2-1367-40cf-ad35-f59b31261896" providerId="ADAL" clId="{7B3C8806-A4F6-4EAE-9227-D6858DF2C160}" dt="2024-11-25T17:26:35.552" v="101" actId="47"/>
        <pc:sldMkLst>
          <pc:docMk/>
          <pc:sldMk cId="2841061478" sldId="2147471050"/>
        </pc:sldMkLst>
      </pc:sldChg>
      <pc:sldChg chg="add">
        <pc:chgData name="Jenkins NS" userId="8bdba4d2-1367-40cf-ad35-f59b31261896" providerId="ADAL" clId="{7B3C8806-A4F6-4EAE-9227-D6858DF2C160}" dt="2024-11-25T16:48:53.877" v="1"/>
        <pc:sldMkLst>
          <pc:docMk/>
          <pc:sldMk cId="1488354913" sldId="2147471059"/>
        </pc:sldMkLst>
      </pc:sldChg>
      <pc:sldChg chg="modSp add mod modTransition">
        <pc:chgData name="Jenkins NS" userId="8bdba4d2-1367-40cf-ad35-f59b31261896" providerId="ADAL" clId="{7B3C8806-A4F6-4EAE-9227-D6858DF2C160}" dt="2024-11-25T16:48:54.066" v="8" actId="27636"/>
        <pc:sldMkLst>
          <pc:docMk/>
          <pc:sldMk cId="2866244905" sldId="2147471060"/>
        </pc:sldMkLst>
        <pc:spChg chg="mod">
          <ac:chgData name="Jenkins NS" userId="8bdba4d2-1367-40cf-ad35-f59b31261896" providerId="ADAL" clId="{7B3C8806-A4F6-4EAE-9227-D6858DF2C160}" dt="2024-11-25T16:48:54.066" v="8" actId="27636"/>
          <ac:spMkLst>
            <pc:docMk/>
            <pc:sldMk cId="2866244905" sldId="2147471060"/>
            <ac:spMk id="2" creationId="{A1CAF8E0-5912-4253-BD88-E05BE08091B0}"/>
          </ac:spMkLst>
        </pc:spChg>
      </pc:sldChg>
      <pc:sldChg chg="modSp add mod modTransition">
        <pc:chgData name="Jenkins NS" userId="8bdba4d2-1367-40cf-ad35-f59b31261896" providerId="ADAL" clId="{7B3C8806-A4F6-4EAE-9227-D6858DF2C160}" dt="2024-11-25T16:48:54.066" v="9" actId="27636"/>
        <pc:sldMkLst>
          <pc:docMk/>
          <pc:sldMk cId="4128555809" sldId="2147471061"/>
        </pc:sldMkLst>
        <pc:spChg chg="mod">
          <ac:chgData name="Jenkins NS" userId="8bdba4d2-1367-40cf-ad35-f59b31261896" providerId="ADAL" clId="{7B3C8806-A4F6-4EAE-9227-D6858DF2C160}" dt="2024-11-25T16:48:54.066" v="9" actId="27636"/>
          <ac:spMkLst>
            <pc:docMk/>
            <pc:sldMk cId="4128555809" sldId="2147471061"/>
            <ac:spMk id="2" creationId="{D8B88FD3-711D-9B33-3C41-410AE88A2B10}"/>
          </ac:spMkLst>
        </pc:spChg>
      </pc:sldChg>
      <pc:sldChg chg="add modTransition">
        <pc:chgData name="Jenkins NS" userId="8bdba4d2-1367-40cf-ad35-f59b31261896" providerId="ADAL" clId="{7B3C8806-A4F6-4EAE-9227-D6858DF2C160}" dt="2024-11-25T16:49:09.449" v="10"/>
        <pc:sldMkLst>
          <pc:docMk/>
          <pc:sldMk cId="2239119425" sldId="2147471109"/>
        </pc:sldMkLst>
      </pc:sldChg>
      <pc:sldChg chg="add modTransition">
        <pc:chgData name="Jenkins NS" userId="8bdba4d2-1367-40cf-ad35-f59b31261896" providerId="ADAL" clId="{7B3C8806-A4F6-4EAE-9227-D6858DF2C160}" dt="2024-11-25T16:50:04.744" v="15"/>
        <pc:sldMkLst>
          <pc:docMk/>
          <pc:sldMk cId="524917255" sldId="2147471110"/>
        </pc:sldMkLst>
      </pc:sldChg>
      <pc:sldChg chg="add modTransition">
        <pc:chgData name="Jenkins NS" userId="8bdba4d2-1367-40cf-ad35-f59b31261896" providerId="ADAL" clId="{7B3C8806-A4F6-4EAE-9227-D6858DF2C160}" dt="2024-11-25T16:50:04.744" v="15"/>
        <pc:sldMkLst>
          <pc:docMk/>
          <pc:sldMk cId="4211651795" sldId="2147471115"/>
        </pc:sldMkLst>
      </pc:sldChg>
      <pc:sldChg chg="modSp add mod modTransition">
        <pc:chgData name="Jenkins NS" userId="8bdba4d2-1367-40cf-ad35-f59b31261896" providerId="ADAL" clId="{7B3C8806-A4F6-4EAE-9227-D6858DF2C160}" dt="2024-11-25T16:50:04.886" v="17" actId="27636"/>
        <pc:sldMkLst>
          <pc:docMk/>
          <pc:sldMk cId="807759525" sldId="2147471121"/>
        </pc:sldMkLst>
        <pc:spChg chg="mod">
          <ac:chgData name="Jenkins NS" userId="8bdba4d2-1367-40cf-ad35-f59b31261896" providerId="ADAL" clId="{7B3C8806-A4F6-4EAE-9227-D6858DF2C160}" dt="2024-11-25T16:50:04.886" v="17" actId="27636"/>
          <ac:spMkLst>
            <pc:docMk/>
            <pc:sldMk cId="807759525" sldId="2147471121"/>
            <ac:spMk id="16" creationId="{25CA340B-973B-06E3-719E-60FE274A29D9}"/>
          </ac:spMkLst>
        </pc:spChg>
      </pc:sldChg>
      <pc:sldChg chg="add modTransition">
        <pc:chgData name="Jenkins NS" userId="8bdba4d2-1367-40cf-ad35-f59b31261896" providerId="ADAL" clId="{7B3C8806-A4F6-4EAE-9227-D6858DF2C160}" dt="2024-11-25T16:50:04.744" v="15"/>
        <pc:sldMkLst>
          <pc:docMk/>
          <pc:sldMk cId="4278669552" sldId="2147471122"/>
        </pc:sldMkLst>
      </pc:sldChg>
      <pc:sldChg chg="add">
        <pc:chgData name="Jenkins NS" userId="8bdba4d2-1367-40cf-ad35-f59b31261896" providerId="ADAL" clId="{7B3C8806-A4F6-4EAE-9227-D6858DF2C160}" dt="2024-11-25T17:02:05.066" v="19"/>
        <pc:sldMkLst>
          <pc:docMk/>
          <pc:sldMk cId="2730714329" sldId="2147471123"/>
        </pc:sldMkLst>
      </pc:sldChg>
      <pc:sldChg chg="add modTransition">
        <pc:chgData name="Jenkins NS" userId="8bdba4d2-1367-40cf-ad35-f59b31261896" providerId="ADAL" clId="{7B3C8806-A4F6-4EAE-9227-D6858DF2C160}" dt="2024-11-25T16:50:04.744" v="15"/>
        <pc:sldMkLst>
          <pc:docMk/>
          <pc:sldMk cId="4195546035" sldId="2147471127"/>
        </pc:sldMkLst>
      </pc:sldChg>
      <pc:sldChg chg="add del modTransition">
        <pc:chgData name="Jenkins NS" userId="8bdba4d2-1367-40cf-ad35-f59b31261896" providerId="ADAL" clId="{7B3C8806-A4F6-4EAE-9227-D6858DF2C160}" dt="2024-11-25T17:26:35.552" v="101" actId="47"/>
        <pc:sldMkLst>
          <pc:docMk/>
          <pc:sldMk cId="3387018081" sldId="2147477799"/>
        </pc:sldMkLst>
      </pc:sldChg>
      <pc:sldChg chg="delSp add del mod">
        <pc:chgData name="Jenkins NS" userId="8bdba4d2-1367-40cf-ad35-f59b31261896" providerId="ADAL" clId="{7B3C8806-A4F6-4EAE-9227-D6858DF2C160}" dt="2024-11-25T17:28:43.007" v="107" actId="47"/>
        <pc:sldMkLst>
          <pc:docMk/>
          <pc:sldMk cId="1462546779" sldId="2147477801"/>
        </pc:sldMkLst>
        <pc:spChg chg="del">
          <ac:chgData name="Jenkins NS" userId="8bdba4d2-1367-40cf-ad35-f59b31261896" providerId="ADAL" clId="{7B3C8806-A4F6-4EAE-9227-D6858DF2C160}" dt="2024-11-25T17:27:53.254" v="103" actId="478"/>
          <ac:spMkLst>
            <pc:docMk/>
            <pc:sldMk cId="1462546779" sldId="2147477801"/>
            <ac:spMk id="38" creationId="{9FE63EE8-C71A-4332-9A2F-7A095566BB02}"/>
          </ac:spMkLst>
        </pc:spChg>
      </pc:sldChg>
      <pc:sldChg chg="add">
        <pc:chgData name="Jenkins NS" userId="8bdba4d2-1367-40cf-ad35-f59b31261896" providerId="ADAL" clId="{7B3C8806-A4F6-4EAE-9227-D6858DF2C160}" dt="2024-11-25T17:29:33.685" v="109"/>
        <pc:sldMkLst>
          <pc:docMk/>
          <pc:sldMk cId="646095053" sldId="2147477803"/>
        </pc:sldMkLst>
      </pc:sldChg>
      <pc:sldChg chg="add">
        <pc:chgData name="Jenkins NS" userId="8bdba4d2-1367-40cf-ad35-f59b31261896" providerId="ADAL" clId="{7B3C8806-A4F6-4EAE-9227-D6858DF2C160}" dt="2024-11-25T17:29:33.685" v="109"/>
        <pc:sldMkLst>
          <pc:docMk/>
          <pc:sldMk cId="3338481223" sldId="2147477804"/>
        </pc:sldMkLst>
      </pc:sldChg>
      <pc:sldChg chg="add">
        <pc:chgData name="Jenkins NS" userId="8bdba4d2-1367-40cf-ad35-f59b31261896" providerId="ADAL" clId="{7B3C8806-A4F6-4EAE-9227-D6858DF2C160}" dt="2024-11-25T17:43:20.111" v="116"/>
        <pc:sldMkLst>
          <pc:docMk/>
          <pc:sldMk cId="2896539272" sldId="2147477808"/>
        </pc:sldMkLst>
      </pc:sldChg>
      <pc:sldChg chg="add">
        <pc:chgData name="Jenkins NS" userId="8bdba4d2-1367-40cf-ad35-f59b31261896" providerId="ADAL" clId="{7B3C8806-A4F6-4EAE-9227-D6858DF2C160}" dt="2024-11-25T17:43:20.111" v="116"/>
        <pc:sldMkLst>
          <pc:docMk/>
          <pc:sldMk cId="202323546" sldId="2147477809"/>
        </pc:sldMkLst>
      </pc:sldChg>
      <pc:sldChg chg="add">
        <pc:chgData name="Jenkins NS" userId="8bdba4d2-1367-40cf-ad35-f59b31261896" providerId="ADAL" clId="{7B3C8806-A4F6-4EAE-9227-D6858DF2C160}" dt="2024-11-25T17:43:20.111" v="116"/>
        <pc:sldMkLst>
          <pc:docMk/>
          <pc:sldMk cId="4114375703" sldId="2147477810"/>
        </pc:sldMkLst>
      </pc:sldChg>
      <pc:sldChg chg="modSp add mod">
        <pc:chgData name="Jenkins NS" userId="8bdba4d2-1367-40cf-ad35-f59b31261896" providerId="ADAL" clId="{7B3C8806-A4F6-4EAE-9227-D6858DF2C160}" dt="2024-11-25T17:45:06.527" v="130" actId="21"/>
        <pc:sldMkLst>
          <pc:docMk/>
          <pc:sldMk cId="1392460933" sldId="2147477811"/>
        </pc:sldMkLst>
        <pc:spChg chg="mod">
          <ac:chgData name="Jenkins NS" userId="8bdba4d2-1367-40cf-ad35-f59b31261896" providerId="ADAL" clId="{7B3C8806-A4F6-4EAE-9227-D6858DF2C160}" dt="2024-11-25T17:45:06.527" v="130" actId="21"/>
          <ac:spMkLst>
            <pc:docMk/>
            <pc:sldMk cId="1392460933" sldId="2147477811"/>
            <ac:spMk id="3" creationId="{6A775C40-076F-4300-ADCD-F29A2435E71E}"/>
          </ac:spMkLst>
        </pc:spChg>
      </pc:sldChg>
      <pc:sldChg chg="modSp add mod">
        <pc:chgData name="Jenkins NS" userId="8bdba4d2-1367-40cf-ad35-f59b31261896" providerId="ADAL" clId="{7B3C8806-A4F6-4EAE-9227-D6858DF2C160}" dt="2024-11-25T17:45:11.683" v="132"/>
        <pc:sldMkLst>
          <pc:docMk/>
          <pc:sldMk cId="2639731000" sldId="2147477812"/>
        </pc:sldMkLst>
        <pc:spChg chg="mod">
          <ac:chgData name="Jenkins NS" userId="8bdba4d2-1367-40cf-ad35-f59b31261896" providerId="ADAL" clId="{7B3C8806-A4F6-4EAE-9227-D6858DF2C160}" dt="2024-11-25T17:45:11.683" v="132"/>
          <ac:spMkLst>
            <pc:docMk/>
            <pc:sldMk cId="2639731000" sldId="2147477812"/>
            <ac:spMk id="3" creationId="{6A775C40-076F-4300-ADCD-F29A2435E71E}"/>
          </ac:spMkLst>
        </pc:spChg>
      </pc:sldChg>
      <pc:sldChg chg="add">
        <pc:chgData name="Jenkins NS" userId="8bdba4d2-1367-40cf-ad35-f59b31261896" providerId="ADAL" clId="{7B3C8806-A4F6-4EAE-9227-D6858DF2C160}" dt="2024-11-25T17:43:43.984" v="122"/>
        <pc:sldMkLst>
          <pc:docMk/>
          <pc:sldMk cId="591952458" sldId="2147477813"/>
        </pc:sldMkLst>
      </pc:sldChg>
      <pc:sldChg chg="add">
        <pc:chgData name="Jenkins NS" userId="8bdba4d2-1367-40cf-ad35-f59b31261896" providerId="ADAL" clId="{7B3C8806-A4F6-4EAE-9227-D6858DF2C160}" dt="2024-11-25T17:43:20.111" v="116"/>
        <pc:sldMkLst>
          <pc:docMk/>
          <pc:sldMk cId="719278841" sldId="2147477814"/>
        </pc:sldMkLst>
      </pc:sldChg>
      <pc:sldChg chg="add">
        <pc:chgData name="Jenkins NS" userId="8bdba4d2-1367-40cf-ad35-f59b31261896" providerId="ADAL" clId="{7B3C8806-A4F6-4EAE-9227-D6858DF2C160}" dt="2024-11-25T17:43:20.111" v="116"/>
        <pc:sldMkLst>
          <pc:docMk/>
          <pc:sldMk cId="1015281005" sldId="2147477815"/>
        </pc:sldMkLst>
      </pc:sldChg>
      <pc:sldChg chg="modSp add mod setBg">
        <pc:chgData name="Jenkins NS" userId="8bdba4d2-1367-40cf-ad35-f59b31261896" providerId="ADAL" clId="{7B3C8806-A4F6-4EAE-9227-D6858DF2C160}" dt="2024-11-25T17:43:20.323" v="117" actId="27636"/>
        <pc:sldMkLst>
          <pc:docMk/>
          <pc:sldMk cId="522522128" sldId="2147479514"/>
        </pc:sldMkLst>
        <pc:spChg chg="mod">
          <ac:chgData name="Jenkins NS" userId="8bdba4d2-1367-40cf-ad35-f59b31261896" providerId="ADAL" clId="{7B3C8806-A4F6-4EAE-9227-D6858DF2C160}" dt="2024-11-25T17:43:20.323" v="117" actId="27636"/>
          <ac:spMkLst>
            <pc:docMk/>
            <pc:sldMk cId="522522128" sldId="2147479514"/>
            <ac:spMk id="5" creationId="{50B6E816-98C4-4F75-B100-C95D39C51C6A}"/>
          </ac:spMkLst>
        </pc:spChg>
      </pc:sldChg>
      <pc:sldChg chg="modSp add mod setBg">
        <pc:chgData name="Jenkins NS" userId="8bdba4d2-1367-40cf-ad35-f59b31261896" providerId="ADAL" clId="{7B3C8806-A4F6-4EAE-9227-D6858DF2C160}" dt="2024-11-25T17:43:20.352" v="119" actId="27636"/>
        <pc:sldMkLst>
          <pc:docMk/>
          <pc:sldMk cId="437298054" sldId="2147479517"/>
        </pc:sldMkLst>
        <pc:spChg chg="mod">
          <ac:chgData name="Jenkins NS" userId="8bdba4d2-1367-40cf-ad35-f59b31261896" providerId="ADAL" clId="{7B3C8806-A4F6-4EAE-9227-D6858DF2C160}" dt="2024-11-25T17:43:20.352" v="119" actId="27636"/>
          <ac:spMkLst>
            <pc:docMk/>
            <pc:sldMk cId="437298054" sldId="2147479517"/>
            <ac:spMk id="5" creationId="{50B6E816-98C4-4F75-B100-C95D39C51C6A}"/>
          </ac:spMkLst>
        </pc:spChg>
      </pc:sldChg>
      <pc:sldChg chg="add">
        <pc:chgData name="Jenkins NS" userId="8bdba4d2-1367-40cf-ad35-f59b31261896" providerId="ADAL" clId="{7B3C8806-A4F6-4EAE-9227-D6858DF2C160}" dt="2024-11-25T16:48:04.254" v="0"/>
        <pc:sldMkLst>
          <pc:docMk/>
          <pc:sldMk cId="1569235312" sldId="2147479519"/>
        </pc:sldMkLst>
      </pc:sldChg>
      <pc:sldChg chg="modSp add mod">
        <pc:chgData name="Jenkins NS" userId="8bdba4d2-1367-40cf-ad35-f59b31261896" providerId="ADAL" clId="{7B3C8806-A4F6-4EAE-9227-D6858DF2C160}" dt="2024-11-25T17:42:44.585" v="115" actId="27636"/>
        <pc:sldMkLst>
          <pc:docMk/>
          <pc:sldMk cId="2100335064" sldId="2147479521"/>
        </pc:sldMkLst>
        <pc:spChg chg="mod">
          <ac:chgData name="Jenkins NS" userId="8bdba4d2-1367-40cf-ad35-f59b31261896" providerId="ADAL" clId="{7B3C8806-A4F6-4EAE-9227-D6858DF2C160}" dt="2024-11-25T17:42:44.585" v="115" actId="27636"/>
          <ac:spMkLst>
            <pc:docMk/>
            <pc:sldMk cId="2100335064" sldId="2147479521"/>
            <ac:spMk id="3" creationId="{6A775C40-076F-4300-ADCD-F29A2435E71E}"/>
          </ac:spMkLst>
        </pc:spChg>
      </pc:sldChg>
      <pc:sldChg chg="modSp add mod">
        <pc:chgData name="Jenkins NS" userId="8bdba4d2-1367-40cf-ad35-f59b31261896" providerId="ADAL" clId="{7B3C8806-A4F6-4EAE-9227-D6858DF2C160}" dt="2024-11-25T16:49:09.559" v="13" actId="27636"/>
        <pc:sldMkLst>
          <pc:docMk/>
          <pc:sldMk cId="2549899518" sldId="2147480926"/>
        </pc:sldMkLst>
        <pc:spChg chg="mod">
          <ac:chgData name="Jenkins NS" userId="8bdba4d2-1367-40cf-ad35-f59b31261896" providerId="ADAL" clId="{7B3C8806-A4F6-4EAE-9227-D6858DF2C160}" dt="2024-11-25T16:49:09.559" v="13" actId="27636"/>
          <ac:spMkLst>
            <pc:docMk/>
            <pc:sldMk cId="2549899518" sldId="2147480926"/>
            <ac:spMk id="15" creationId="{2AF8A311-B94A-08B5-935E-CCBBDA99A8D7}"/>
          </ac:spMkLst>
        </pc:spChg>
      </pc:sldChg>
      <pc:sldChg chg="add modTransition">
        <pc:chgData name="Jenkins NS" userId="8bdba4d2-1367-40cf-ad35-f59b31261896" providerId="ADAL" clId="{7B3C8806-A4F6-4EAE-9227-D6858DF2C160}" dt="2024-11-25T17:02:05.066" v="19"/>
        <pc:sldMkLst>
          <pc:docMk/>
          <pc:sldMk cId="2406037182" sldId="2147480929"/>
        </pc:sldMkLst>
      </pc:sldChg>
      <pc:sldChg chg="modSp add mod modTransition">
        <pc:chgData name="Jenkins NS" userId="8bdba4d2-1367-40cf-ad35-f59b31261896" providerId="ADAL" clId="{7B3C8806-A4F6-4EAE-9227-D6858DF2C160}" dt="2024-11-25T17:02:05.160" v="23" actId="27636"/>
        <pc:sldMkLst>
          <pc:docMk/>
          <pc:sldMk cId="3822830559" sldId="2147480933"/>
        </pc:sldMkLst>
        <pc:spChg chg="mod">
          <ac:chgData name="Jenkins NS" userId="8bdba4d2-1367-40cf-ad35-f59b31261896" providerId="ADAL" clId="{7B3C8806-A4F6-4EAE-9227-D6858DF2C160}" dt="2024-11-25T17:02:05.160" v="23" actId="27636"/>
          <ac:spMkLst>
            <pc:docMk/>
            <pc:sldMk cId="3822830559" sldId="2147480933"/>
            <ac:spMk id="13" creationId="{94A75579-2A4E-5DE1-D7A2-605BF2F493E3}"/>
          </ac:spMkLst>
        </pc:spChg>
      </pc:sldChg>
      <pc:sldChg chg="add modTransition">
        <pc:chgData name="Jenkins NS" userId="8bdba4d2-1367-40cf-ad35-f59b31261896" providerId="ADAL" clId="{7B3C8806-A4F6-4EAE-9227-D6858DF2C160}" dt="2024-11-25T17:02:05.066" v="19"/>
        <pc:sldMkLst>
          <pc:docMk/>
          <pc:sldMk cId="162462455" sldId="2147480936"/>
        </pc:sldMkLst>
      </pc:sldChg>
      <pc:sldChg chg="modSp add mod modTransition">
        <pc:chgData name="Jenkins NS" userId="8bdba4d2-1367-40cf-ad35-f59b31261896" providerId="ADAL" clId="{7B3C8806-A4F6-4EAE-9227-D6858DF2C160}" dt="2024-11-25T16:49:09.543" v="12" actId="27636"/>
        <pc:sldMkLst>
          <pc:docMk/>
          <pc:sldMk cId="948993949" sldId="2147481509"/>
        </pc:sldMkLst>
        <pc:spChg chg="mod">
          <ac:chgData name="Jenkins NS" userId="8bdba4d2-1367-40cf-ad35-f59b31261896" providerId="ADAL" clId="{7B3C8806-A4F6-4EAE-9227-D6858DF2C160}" dt="2024-11-25T16:49:09.543" v="12" actId="27636"/>
          <ac:spMkLst>
            <pc:docMk/>
            <pc:sldMk cId="948993949" sldId="2147481509"/>
            <ac:spMk id="47" creationId="{D34A0B19-2A70-EE38-9074-35D7CC90E10B}"/>
          </ac:spMkLst>
        </pc:spChg>
      </pc:sldChg>
      <pc:sldChg chg="modSp add mod modTransition setBg">
        <pc:chgData name="Jenkins NS" userId="8bdba4d2-1367-40cf-ad35-f59b31261896" providerId="ADAL" clId="{7B3C8806-A4F6-4EAE-9227-D6858DF2C160}" dt="2024-11-25T17:02:05.160" v="22" actId="27636"/>
        <pc:sldMkLst>
          <pc:docMk/>
          <pc:sldMk cId="3832461627" sldId="2147481585"/>
        </pc:sldMkLst>
        <pc:spChg chg="mod">
          <ac:chgData name="Jenkins NS" userId="8bdba4d2-1367-40cf-ad35-f59b31261896" providerId="ADAL" clId="{7B3C8806-A4F6-4EAE-9227-D6858DF2C160}" dt="2024-11-25T17:02:05.160" v="22" actId="27636"/>
          <ac:spMkLst>
            <pc:docMk/>
            <pc:sldMk cId="3832461627" sldId="2147481585"/>
            <ac:spMk id="5" creationId="{2F7055DF-B570-A419-DECE-5A40D62A1B20}"/>
          </ac:spMkLst>
        </pc:spChg>
      </pc:sldChg>
      <pc:sldChg chg="modSp add mod modTransition">
        <pc:chgData name="Jenkins NS" userId="8bdba4d2-1367-40cf-ad35-f59b31261896" providerId="ADAL" clId="{7B3C8806-A4F6-4EAE-9227-D6858DF2C160}" dt="2024-11-25T16:48:54.005" v="2" actId="27636"/>
        <pc:sldMkLst>
          <pc:docMk/>
          <pc:sldMk cId="2712451784" sldId="2147481880"/>
        </pc:sldMkLst>
        <pc:spChg chg="mod">
          <ac:chgData name="Jenkins NS" userId="8bdba4d2-1367-40cf-ad35-f59b31261896" providerId="ADAL" clId="{7B3C8806-A4F6-4EAE-9227-D6858DF2C160}" dt="2024-11-25T16:48:54.005" v="2" actId="27636"/>
          <ac:spMkLst>
            <pc:docMk/>
            <pc:sldMk cId="2712451784" sldId="2147481880"/>
            <ac:spMk id="2" creationId="{C7FE7EE7-37B3-4C43-C682-E1E1F2245963}"/>
          </ac:spMkLst>
        </pc:spChg>
      </pc:sldChg>
      <pc:sldChg chg="modSp add modTransition setBg">
        <pc:chgData name="Jenkins NS" userId="8bdba4d2-1367-40cf-ad35-f59b31261896" providerId="ADAL" clId="{7B3C8806-A4F6-4EAE-9227-D6858DF2C160}" dt="2024-11-25T17:03:17.975" v="24" actId="207"/>
        <pc:sldMkLst>
          <pc:docMk/>
          <pc:sldMk cId="2795582167" sldId="2147482138"/>
        </pc:sldMkLst>
        <pc:spChg chg="mod">
          <ac:chgData name="Jenkins NS" userId="8bdba4d2-1367-40cf-ad35-f59b31261896" providerId="ADAL" clId="{7B3C8806-A4F6-4EAE-9227-D6858DF2C160}" dt="2024-11-25T17:03:17.975" v="24" actId="207"/>
          <ac:spMkLst>
            <pc:docMk/>
            <pc:sldMk cId="2795582167" sldId="2147482138"/>
            <ac:spMk id="13" creationId="{19CAE1D3-2A14-73B7-0CD9-9BF45F743E52}"/>
          </ac:spMkLst>
        </pc:spChg>
      </pc:sldChg>
      <pc:sldChg chg="add">
        <pc:chgData name="Jenkins NS" userId="8bdba4d2-1367-40cf-ad35-f59b31261896" providerId="ADAL" clId="{7B3C8806-A4F6-4EAE-9227-D6858DF2C160}" dt="2024-11-25T16:49:09.449" v="10"/>
        <pc:sldMkLst>
          <pc:docMk/>
          <pc:sldMk cId="776803424" sldId="2147482267"/>
        </pc:sldMkLst>
      </pc:sldChg>
      <pc:sldChg chg="add">
        <pc:chgData name="Jenkins NS" userId="8bdba4d2-1367-40cf-ad35-f59b31261896" providerId="ADAL" clId="{7B3C8806-A4F6-4EAE-9227-D6858DF2C160}" dt="2024-11-25T16:49:09.449" v="10"/>
        <pc:sldMkLst>
          <pc:docMk/>
          <pc:sldMk cId="3940752053" sldId="2147482268"/>
        </pc:sldMkLst>
      </pc:sldChg>
      <pc:sldChg chg="add">
        <pc:chgData name="Jenkins NS" userId="8bdba4d2-1367-40cf-ad35-f59b31261896" providerId="ADAL" clId="{7B3C8806-A4F6-4EAE-9227-D6858DF2C160}" dt="2024-11-25T16:48:53.877" v="1"/>
        <pc:sldMkLst>
          <pc:docMk/>
          <pc:sldMk cId="3754110370" sldId="2147482315"/>
        </pc:sldMkLst>
      </pc:sldChg>
      <pc:sldChg chg="modSp add mod modTransition">
        <pc:chgData name="Jenkins NS" userId="8bdba4d2-1367-40cf-ad35-f59b31261896" providerId="ADAL" clId="{7B3C8806-A4F6-4EAE-9227-D6858DF2C160}" dt="2024-11-25T16:48:54.036" v="3" actId="27636"/>
        <pc:sldMkLst>
          <pc:docMk/>
          <pc:sldMk cId="3359453496" sldId="2147482316"/>
        </pc:sldMkLst>
        <pc:spChg chg="mod">
          <ac:chgData name="Jenkins NS" userId="8bdba4d2-1367-40cf-ad35-f59b31261896" providerId="ADAL" clId="{7B3C8806-A4F6-4EAE-9227-D6858DF2C160}" dt="2024-11-25T16:48:54.036" v="3" actId="27636"/>
          <ac:spMkLst>
            <pc:docMk/>
            <pc:sldMk cId="3359453496" sldId="2147482316"/>
            <ac:spMk id="2" creationId="{96E7C14A-D0C9-BCA6-E4FE-F0153B4D7239}"/>
          </ac:spMkLst>
        </pc:spChg>
      </pc:sldChg>
      <pc:sldChg chg="modSp add mod setBg">
        <pc:chgData name="Jenkins NS" userId="8bdba4d2-1367-40cf-ad35-f59b31261896" providerId="ADAL" clId="{7B3C8806-A4F6-4EAE-9227-D6858DF2C160}" dt="2024-11-25T16:48:54.050" v="5" actId="27636"/>
        <pc:sldMkLst>
          <pc:docMk/>
          <pc:sldMk cId="2175909533" sldId="2147482320"/>
        </pc:sldMkLst>
        <pc:spChg chg="mod">
          <ac:chgData name="Jenkins NS" userId="8bdba4d2-1367-40cf-ad35-f59b31261896" providerId="ADAL" clId="{7B3C8806-A4F6-4EAE-9227-D6858DF2C160}" dt="2024-11-25T16:48:54.050" v="5" actId="27636"/>
          <ac:spMkLst>
            <pc:docMk/>
            <pc:sldMk cId="2175909533" sldId="2147482320"/>
            <ac:spMk id="5" creationId="{A5CF34A3-12A3-3007-F780-946143842939}"/>
          </ac:spMkLst>
        </pc:spChg>
        <pc:spChg chg="mod">
          <ac:chgData name="Jenkins NS" userId="8bdba4d2-1367-40cf-ad35-f59b31261896" providerId="ADAL" clId="{7B3C8806-A4F6-4EAE-9227-D6858DF2C160}" dt="2024-11-25T16:48:54.050" v="4" actId="27636"/>
          <ac:spMkLst>
            <pc:docMk/>
            <pc:sldMk cId="2175909533" sldId="2147482320"/>
            <ac:spMk id="9" creationId="{DCB7B972-CFDC-A60A-3FD0-9F043B257E11}"/>
          </ac:spMkLst>
        </pc:spChg>
      </pc:sldChg>
      <pc:sldChg chg="add">
        <pc:chgData name="Jenkins NS" userId="8bdba4d2-1367-40cf-ad35-f59b31261896" providerId="ADAL" clId="{7B3C8806-A4F6-4EAE-9227-D6858DF2C160}" dt="2024-11-25T17:02:05.066" v="19"/>
        <pc:sldMkLst>
          <pc:docMk/>
          <pc:sldMk cId="4184619452" sldId="2147482334"/>
        </pc:sldMkLst>
      </pc:sldChg>
      <pc:sldChg chg="add modTransition setBg">
        <pc:chgData name="Jenkins NS" userId="8bdba4d2-1367-40cf-ad35-f59b31261896" providerId="ADAL" clId="{7B3C8806-A4F6-4EAE-9227-D6858DF2C160}" dt="2024-11-25T16:48:53.877" v="1"/>
        <pc:sldMkLst>
          <pc:docMk/>
          <pc:sldMk cId="1918525896" sldId="2147482369"/>
        </pc:sldMkLst>
      </pc:sldChg>
      <pc:sldChg chg="modSp add mod modTransition">
        <pc:chgData name="Jenkins NS" userId="8bdba4d2-1367-40cf-ad35-f59b31261896" providerId="ADAL" clId="{7B3C8806-A4F6-4EAE-9227-D6858DF2C160}" dt="2024-11-25T16:48:54.050" v="6" actId="27636"/>
        <pc:sldMkLst>
          <pc:docMk/>
          <pc:sldMk cId="1744365652" sldId="2147482370"/>
        </pc:sldMkLst>
        <pc:spChg chg="mod">
          <ac:chgData name="Jenkins NS" userId="8bdba4d2-1367-40cf-ad35-f59b31261896" providerId="ADAL" clId="{7B3C8806-A4F6-4EAE-9227-D6858DF2C160}" dt="2024-11-25T16:48:54.050" v="6" actId="27636"/>
          <ac:spMkLst>
            <pc:docMk/>
            <pc:sldMk cId="1744365652" sldId="2147482370"/>
            <ac:spMk id="2" creationId="{C7FE7EE7-37B3-4C43-C682-E1E1F2245963}"/>
          </ac:spMkLst>
        </pc:spChg>
      </pc:sldChg>
      <pc:sldChg chg="modSp add mod modTransition">
        <pc:chgData name="Jenkins NS" userId="8bdba4d2-1367-40cf-ad35-f59b31261896" providerId="ADAL" clId="{7B3C8806-A4F6-4EAE-9227-D6858DF2C160}" dt="2024-11-25T16:48:54.050" v="7" actId="27636"/>
        <pc:sldMkLst>
          <pc:docMk/>
          <pc:sldMk cId="3498080330" sldId="2147482371"/>
        </pc:sldMkLst>
        <pc:spChg chg="mod">
          <ac:chgData name="Jenkins NS" userId="8bdba4d2-1367-40cf-ad35-f59b31261896" providerId="ADAL" clId="{7B3C8806-A4F6-4EAE-9227-D6858DF2C160}" dt="2024-11-25T16:48:54.050" v="7" actId="27636"/>
          <ac:spMkLst>
            <pc:docMk/>
            <pc:sldMk cId="3498080330" sldId="2147482371"/>
            <ac:spMk id="2" creationId="{C7FE7EE7-37B3-4C43-C682-E1E1F2245963}"/>
          </ac:spMkLst>
        </pc:spChg>
      </pc:sldChg>
      <pc:sldChg chg="modSp add mod modTransition">
        <pc:chgData name="Jenkins NS" userId="8bdba4d2-1367-40cf-ad35-f59b31261896" providerId="ADAL" clId="{7B3C8806-A4F6-4EAE-9227-D6858DF2C160}" dt="2024-11-25T16:49:09.543" v="11" actId="27636"/>
        <pc:sldMkLst>
          <pc:docMk/>
          <pc:sldMk cId="4025133718" sldId="2147482372"/>
        </pc:sldMkLst>
        <pc:spChg chg="mod">
          <ac:chgData name="Jenkins NS" userId="8bdba4d2-1367-40cf-ad35-f59b31261896" providerId="ADAL" clId="{7B3C8806-A4F6-4EAE-9227-D6858DF2C160}" dt="2024-11-25T16:49:09.543" v="11" actId="27636"/>
          <ac:spMkLst>
            <pc:docMk/>
            <pc:sldMk cId="4025133718" sldId="2147482372"/>
            <ac:spMk id="13" creationId="{27D5671D-4636-C175-6DF1-364D36C2B273}"/>
          </ac:spMkLst>
        </pc:spChg>
      </pc:sldChg>
      <pc:sldChg chg="modSp add mod modTransition">
        <pc:chgData name="Jenkins NS" userId="8bdba4d2-1367-40cf-ad35-f59b31261896" providerId="ADAL" clId="{7B3C8806-A4F6-4EAE-9227-D6858DF2C160}" dt="2024-11-25T16:49:09.559" v="14" actId="27636"/>
        <pc:sldMkLst>
          <pc:docMk/>
          <pc:sldMk cId="4195515144" sldId="2147482374"/>
        </pc:sldMkLst>
        <pc:spChg chg="mod">
          <ac:chgData name="Jenkins NS" userId="8bdba4d2-1367-40cf-ad35-f59b31261896" providerId="ADAL" clId="{7B3C8806-A4F6-4EAE-9227-D6858DF2C160}" dt="2024-11-25T16:49:09.559" v="14" actId="27636"/>
          <ac:spMkLst>
            <pc:docMk/>
            <pc:sldMk cId="4195515144" sldId="2147482374"/>
            <ac:spMk id="2" creationId="{FACEC789-7692-DA45-A30E-076AF2BADC6A}"/>
          </ac:spMkLst>
        </pc:spChg>
      </pc:sldChg>
      <pc:sldChg chg="modSp add mod modTransition">
        <pc:chgData name="Jenkins NS" userId="8bdba4d2-1367-40cf-ad35-f59b31261896" providerId="ADAL" clId="{7B3C8806-A4F6-4EAE-9227-D6858DF2C160}" dt="2024-11-25T16:50:04.822" v="16" actId="27636"/>
        <pc:sldMkLst>
          <pc:docMk/>
          <pc:sldMk cId="1055689101" sldId="2147482375"/>
        </pc:sldMkLst>
        <pc:spChg chg="mod">
          <ac:chgData name="Jenkins NS" userId="8bdba4d2-1367-40cf-ad35-f59b31261896" providerId="ADAL" clId="{7B3C8806-A4F6-4EAE-9227-D6858DF2C160}" dt="2024-11-25T16:50:04.822" v="16" actId="27636"/>
          <ac:spMkLst>
            <pc:docMk/>
            <pc:sldMk cId="1055689101" sldId="2147482375"/>
            <ac:spMk id="2" creationId="{C7FE7EE7-37B3-4C43-C682-E1E1F2245963}"/>
          </ac:spMkLst>
        </pc:spChg>
      </pc:sldChg>
      <pc:sldChg chg="modSp add mod modTransition">
        <pc:chgData name="Jenkins NS" userId="8bdba4d2-1367-40cf-ad35-f59b31261896" providerId="ADAL" clId="{7B3C8806-A4F6-4EAE-9227-D6858DF2C160}" dt="2024-11-25T17:02:05.160" v="20" actId="27636"/>
        <pc:sldMkLst>
          <pc:docMk/>
          <pc:sldMk cId="4090400907" sldId="2147482376"/>
        </pc:sldMkLst>
        <pc:spChg chg="mod">
          <ac:chgData name="Jenkins NS" userId="8bdba4d2-1367-40cf-ad35-f59b31261896" providerId="ADAL" clId="{7B3C8806-A4F6-4EAE-9227-D6858DF2C160}" dt="2024-11-25T17:02:05.160" v="20" actId="27636"/>
          <ac:spMkLst>
            <pc:docMk/>
            <pc:sldMk cId="4090400907" sldId="2147482376"/>
            <ac:spMk id="2" creationId="{C7FE7EE7-37B3-4C43-C682-E1E1F2245963}"/>
          </ac:spMkLst>
        </pc:spChg>
      </pc:sldChg>
      <pc:sldChg chg="modSp add mod modTransition">
        <pc:chgData name="Jenkins NS" userId="8bdba4d2-1367-40cf-ad35-f59b31261896" providerId="ADAL" clId="{7B3C8806-A4F6-4EAE-9227-D6858DF2C160}" dt="2024-11-25T17:02:05.160" v="21" actId="27636"/>
        <pc:sldMkLst>
          <pc:docMk/>
          <pc:sldMk cId="70369145" sldId="2147482377"/>
        </pc:sldMkLst>
        <pc:spChg chg="mod">
          <ac:chgData name="Jenkins NS" userId="8bdba4d2-1367-40cf-ad35-f59b31261896" providerId="ADAL" clId="{7B3C8806-A4F6-4EAE-9227-D6858DF2C160}" dt="2024-11-25T17:02:05.160" v="21" actId="27636"/>
          <ac:spMkLst>
            <pc:docMk/>
            <pc:sldMk cId="70369145" sldId="2147482377"/>
            <ac:spMk id="2" creationId="{EE7E9357-AE72-7C4D-6F4B-793AD07C25D3}"/>
          </ac:spMkLst>
        </pc:spChg>
      </pc:sldChg>
      <pc:sldChg chg="add">
        <pc:chgData name="Jenkins NS" userId="8bdba4d2-1367-40cf-ad35-f59b31261896" providerId="ADAL" clId="{7B3C8806-A4F6-4EAE-9227-D6858DF2C160}" dt="2024-11-25T17:02:05.066" v="19"/>
        <pc:sldMkLst>
          <pc:docMk/>
          <pc:sldMk cId="4045616320" sldId="2147482379"/>
        </pc:sldMkLst>
      </pc:sldChg>
      <pc:sldChg chg="add">
        <pc:chgData name="Jenkins NS" userId="8bdba4d2-1367-40cf-ad35-f59b31261896" providerId="ADAL" clId="{7B3C8806-A4F6-4EAE-9227-D6858DF2C160}" dt="2024-11-25T17:02:05.066" v="19"/>
        <pc:sldMkLst>
          <pc:docMk/>
          <pc:sldMk cId="3471858219" sldId="2147482380"/>
        </pc:sldMkLst>
      </pc:sldChg>
      <pc:sldChg chg="add">
        <pc:chgData name="Jenkins NS" userId="8bdba4d2-1367-40cf-ad35-f59b31261896" providerId="ADAL" clId="{7B3C8806-A4F6-4EAE-9227-D6858DF2C160}" dt="2024-11-25T17:02:05.066" v="19"/>
        <pc:sldMkLst>
          <pc:docMk/>
          <pc:sldMk cId="2161913468" sldId="2147482381"/>
        </pc:sldMkLst>
      </pc:sldChg>
      <pc:sldChg chg="add del modTransition">
        <pc:chgData name="Jenkins NS" userId="8bdba4d2-1367-40cf-ad35-f59b31261896" providerId="ADAL" clId="{7B3C8806-A4F6-4EAE-9227-D6858DF2C160}" dt="2024-11-25T17:26:45.806" v="102" actId="47"/>
        <pc:sldMkLst>
          <pc:docMk/>
          <pc:sldMk cId="3489067792" sldId="2147482382"/>
        </pc:sldMkLst>
      </pc:sldChg>
      <pc:sldChg chg="addSp delSp modSp new mod">
        <pc:chgData name="Jenkins NS" userId="8bdba4d2-1367-40cf-ad35-f59b31261896" providerId="ADAL" clId="{7B3C8806-A4F6-4EAE-9227-D6858DF2C160}" dt="2024-11-25T17:22:13.434" v="72" actId="14100"/>
        <pc:sldMkLst>
          <pc:docMk/>
          <pc:sldMk cId="3175006279" sldId="2147482383"/>
        </pc:sldMkLst>
        <pc:spChg chg="mod">
          <ac:chgData name="Jenkins NS" userId="8bdba4d2-1367-40cf-ad35-f59b31261896" providerId="ADAL" clId="{7B3C8806-A4F6-4EAE-9227-D6858DF2C160}" dt="2024-11-25T17:22:13.434" v="72" actId="14100"/>
          <ac:spMkLst>
            <pc:docMk/>
            <pc:sldMk cId="3175006279" sldId="2147482383"/>
            <ac:spMk id="2" creationId="{18157D10-6B8F-8ED3-6FBE-47018653DAA2}"/>
          </ac:spMkLst>
        </pc:spChg>
        <pc:spChg chg="add del mod">
          <ac:chgData name="Jenkins NS" userId="8bdba4d2-1367-40cf-ad35-f59b31261896" providerId="ADAL" clId="{7B3C8806-A4F6-4EAE-9227-D6858DF2C160}" dt="2024-11-25T17:19:06.323" v="41" actId="478"/>
          <ac:spMkLst>
            <pc:docMk/>
            <pc:sldMk cId="3175006279" sldId="2147482383"/>
            <ac:spMk id="6" creationId="{6EAEADF5-3CE7-F67E-7A8B-15210CF94961}"/>
          </ac:spMkLst>
        </pc:spChg>
        <pc:spChg chg="add del">
          <ac:chgData name="Jenkins NS" userId="8bdba4d2-1367-40cf-ad35-f59b31261896" providerId="ADAL" clId="{7B3C8806-A4F6-4EAE-9227-D6858DF2C160}" dt="2024-11-25T17:19:12.337" v="43" actId="22"/>
          <ac:spMkLst>
            <pc:docMk/>
            <pc:sldMk cId="3175006279" sldId="2147482383"/>
            <ac:spMk id="8" creationId="{991EB6B7-23C7-552C-044F-02A2635AD9CD}"/>
          </ac:spMkLst>
        </pc:spChg>
        <pc:spChg chg="add mod">
          <ac:chgData name="Jenkins NS" userId="8bdba4d2-1367-40cf-ad35-f59b31261896" providerId="ADAL" clId="{7B3C8806-A4F6-4EAE-9227-D6858DF2C160}" dt="2024-11-25T17:20:27.627" v="57"/>
          <ac:spMkLst>
            <pc:docMk/>
            <pc:sldMk cId="3175006279" sldId="2147482383"/>
            <ac:spMk id="9" creationId="{CA84DD63-A8F6-B13A-76B9-51EC61058C9D}"/>
          </ac:spMkLst>
        </pc:spChg>
        <pc:picChg chg="add mod">
          <ac:chgData name="Jenkins NS" userId="8bdba4d2-1367-40cf-ad35-f59b31261896" providerId="ADAL" clId="{7B3C8806-A4F6-4EAE-9227-D6858DF2C160}" dt="2024-11-25T17:21:57.269" v="71" actId="14861"/>
          <ac:picMkLst>
            <pc:docMk/>
            <pc:sldMk cId="3175006279" sldId="2147482383"/>
            <ac:picMk id="4" creationId="{51728DC6-B3E0-6F9E-CAF1-A68B05672D7F}"/>
          </ac:picMkLst>
        </pc:picChg>
        <pc:picChg chg="add del mod">
          <ac:chgData name="Jenkins NS" userId="8bdba4d2-1367-40cf-ad35-f59b31261896" providerId="ADAL" clId="{7B3C8806-A4F6-4EAE-9227-D6858DF2C160}" dt="2024-11-25T17:21:09.899" v="58" actId="478"/>
          <ac:picMkLst>
            <pc:docMk/>
            <pc:sldMk cId="3175006279" sldId="2147482383"/>
            <ac:picMk id="11" creationId="{88EBE2E7-C00B-C08E-7091-03907A1B6C06}"/>
          </ac:picMkLst>
        </pc:picChg>
        <pc:picChg chg="add mod">
          <ac:chgData name="Jenkins NS" userId="8bdba4d2-1367-40cf-ad35-f59b31261896" providerId="ADAL" clId="{7B3C8806-A4F6-4EAE-9227-D6858DF2C160}" dt="2024-11-25T17:21:31.405" v="65" actId="14861"/>
          <ac:picMkLst>
            <pc:docMk/>
            <pc:sldMk cId="3175006279" sldId="2147482383"/>
            <ac:picMk id="13" creationId="{DDD4603D-4F74-DBE2-96DC-030D1D296F4B}"/>
          </ac:picMkLst>
        </pc:picChg>
        <pc:picChg chg="add mod">
          <ac:chgData name="Jenkins NS" userId="8bdba4d2-1367-40cf-ad35-f59b31261896" providerId="ADAL" clId="{7B3C8806-A4F6-4EAE-9227-D6858DF2C160}" dt="2024-11-25T17:21:54.224" v="70" actId="14861"/>
          <ac:picMkLst>
            <pc:docMk/>
            <pc:sldMk cId="3175006279" sldId="2147482383"/>
            <ac:picMk id="15" creationId="{AF6A8F95-F9AE-8517-A075-AB1EC89BA232}"/>
          </ac:picMkLst>
        </pc:picChg>
      </pc:sldChg>
      <pc:sldChg chg="addSp modSp new mod">
        <pc:chgData name="Jenkins NS" userId="8bdba4d2-1367-40cf-ad35-f59b31261896" providerId="ADAL" clId="{7B3C8806-A4F6-4EAE-9227-D6858DF2C160}" dt="2024-11-25T17:24:59.831" v="100" actId="1076"/>
        <pc:sldMkLst>
          <pc:docMk/>
          <pc:sldMk cId="173751165" sldId="2147482384"/>
        </pc:sldMkLst>
        <pc:spChg chg="mod">
          <ac:chgData name="Jenkins NS" userId="8bdba4d2-1367-40cf-ad35-f59b31261896" providerId="ADAL" clId="{7B3C8806-A4F6-4EAE-9227-D6858DF2C160}" dt="2024-11-25T17:23:33.635" v="88" actId="5793"/>
          <ac:spMkLst>
            <pc:docMk/>
            <pc:sldMk cId="173751165" sldId="2147482384"/>
            <ac:spMk id="2" creationId="{17F3DA43-4E2B-B414-9B4D-9662CFC7AA20}"/>
          </ac:spMkLst>
        </pc:spChg>
        <pc:spChg chg="add mod">
          <ac:chgData name="Jenkins NS" userId="8bdba4d2-1367-40cf-ad35-f59b31261896" providerId="ADAL" clId="{7B3C8806-A4F6-4EAE-9227-D6858DF2C160}" dt="2024-11-25T17:24:59.831" v="100" actId="1076"/>
          <ac:spMkLst>
            <pc:docMk/>
            <pc:sldMk cId="173751165" sldId="2147482384"/>
            <ac:spMk id="4" creationId="{E06F7FFC-47E3-393F-EE05-F0B88CF0E083}"/>
          </ac:spMkLst>
        </pc:spChg>
      </pc:sldChg>
      <pc:sldMasterChg chg="addSldLayout delSldLayout">
        <pc:chgData name="Jenkins NS" userId="8bdba4d2-1367-40cf-ad35-f59b31261896" providerId="ADAL" clId="{7B3C8806-A4F6-4EAE-9227-D6858DF2C160}" dt="2024-11-25T17:28:43.007" v="107" actId="47"/>
        <pc:sldMasterMkLst>
          <pc:docMk/>
          <pc:sldMasterMk cId="1045984023" sldId="2147483648"/>
        </pc:sldMasterMkLst>
        <pc:sldLayoutChg chg="add del">
          <pc:chgData name="Jenkins NS" userId="8bdba4d2-1367-40cf-ad35-f59b31261896" providerId="ADAL" clId="{7B3C8806-A4F6-4EAE-9227-D6858DF2C160}" dt="2024-11-25T17:28:43.007" v="107" actId="47"/>
          <pc:sldLayoutMkLst>
            <pc:docMk/>
            <pc:sldMasterMk cId="1045984023" sldId="2147483648"/>
            <pc:sldLayoutMk cId="2858276432" sldId="214748366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Bot User Engagement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FAQ</c:v>
                </c:pt>
              </c:strCache>
            </c:strRef>
          </c:tx>
          <c:spPr>
            <a:ln w="28575" cap="rnd">
              <a:solidFill>
                <a:srgbClr val="D83B01"/>
              </a:solidFill>
              <a:round/>
            </a:ln>
            <a:effectLst/>
          </c:spPr>
          <c:marker>
            <c:symbol val="none"/>
          </c:marker>
          <c:cat>
            <c:strRef>
              <c:f>Sheet1!$A$2:$A$6</c:f>
              <c:strCache>
                <c:ptCount val="5"/>
                <c:pt idx="0">
                  <c:v>Month 1</c:v>
                </c:pt>
                <c:pt idx="1">
                  <c:v>Month 2</c:v>
                </c:pt>
                <c:pt idx="2">
                  <c:v>Month 3</c:v>
                </c:pt>
                <c:pt idx="3">
                  <c:v>Month 4</c:v>
                </c:pt>
                <c:pt idx="4">
                  <c:v>Month 5</c:v>
                </c:pt>
              </c:strCache>
            </c:strRef>
          </c:cat>
          <c:val>
            <c:numRef>
              <c:f>Sheet1!$B$2:$B$6</c:f>
              <c:numCache>
                <c:formatCode>General</c:formatCode>
                <c:ptCount val="5"/>
                <c:pt idx="0">
                  <c:v>10000</c:v>
                </c:pt>
                <c:pt idx="1">
                  <c:v>500</c:v>
                </c:pt>
                <c:pt idx="2">
                  <c:v>100</c:v>
                </c:pt>
                <c:pt idx="3">
                  <c:v>10</c:v>
                </c:pt>
                <c:pt idx="4">
                  <c:v>10</c:v>
                </c:pt>
              </c:numCache>
            </c:numRef>
          </c:val>
          <c:smooth val="0"/>
          <c:extLst>
            <c:ext xmlns:c16="http://schemas.microsoft.com/office/drawing/2014/chart" uri="{C3380CC4-5D6E-409C-BE32-E72D297353CC}">
              <c16:uniqueId val="{00000000-83F2-4ED8-A0BE-C451CB8A639F}"/>
            </c:ext>
          </c:extLst>
        </c:ser>
        <c:ser>
          <c:idx val="1"/>
          <c:order val="1"/>
          <c:tx>
            <c:strRef>
              <c:f>Sheet1!$C$1</c:f>
              <c:strCache>
                <c:ptCount val="1"/>
                <c:pt idx="0">
                  <c:v>Business Integrated</c:v>
                </c:pt>
              </c:strCache>
            </c:strRef>
          </c:tx>
          <c:spPr>
            <a:ln w="28575" cap="rnd">
              <a:solidFill>
                <a:srgbClr val="107C10"/>
              </a:solidFill>
              <a:round/>
            </a:ln>
            <a:effectLst/>
          </c:spPr>
          <c:marker>
            <c:symbol val="none"/>
          </c:marker>
          <c:cat>
            <c:strRef>
              <c:f>Sheet1!$A$2:$A$6</c:f>
              <c:strCache>
                <c:ptCount val="5"/>
                <c:pt idx="0">
                  <c:v>Month 1</c:v>
                </c:pt>
                <c:pt idx="1">
                  <c:v>Month 2</c:v>
                </c:pt>
                <c:pt idx="2">
                  <c:v>Month 3</c:v>
                </c:pt>
                <c:pt idx="3">
                  <c:v>Month 4</c:v>
                </c:pt>
                <c:pt idx="4">
                  <c:v>Month 5</c:v>
                </c:pt>
              </c:strCache>
            </c:strRef>
          </c:cat>
          <c:val>
            <c:numRef>
              <c:f>Sheet1!$C$2:$C$6</c:f>
              <c:numCache>
                <c:formatCode>General</c:formatCode>
                <c:ptCount val="5"/>
                <c:pt idx="0">
                  <c:v>10000</c:v>
                </c:pt>
                <c:pt idx="1">
                  <c:v>5000</c:v>
                </c:pt>
                <c:pt idx="2">
                  <c:v>4000</c:v>
                </c:pt>
                <c:pt idx="3">
                  <c:v>4500</c:v>
                </c:pt>
                <c:pt idx="4">
                  <c:v>6000</c:v>
                </c:pt>
              </c:numCache>
            </c:numRef>
          </c:val>
          <c:smooth val="0"/>
          <c:extLst>
            <c:ext xmlns:c16="http://schemas.microsoft.com/office/drawing/2014/chart" uri="{C3380CC4-5D6E-409C-BE32-E72D297353CC}">
              <c16:uniqueId val="{00000001-83F2-4ED8-A0BE-C451CB8A639F}"/>
            </c:ext>
          </c:extLst>
        </c:ser>
        <c:dLbls>
          <c:showLegendKey val="0"/>
          <c:showVal val="0"/>
          <c:showCatName val="0"/>
          <c:showSerName val="0"/>
          <c:showPercent val="0"/>
          <c:showBubbleSize val="0"/>
        </c:dLbls>
        <c:smooth val="0"/>
        <c:axId val="512476959"/>
        <c:axId val="512475295"/>
      </c:lineChart>
      <c:catAx>
        <c:axId val="512476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2475295"/>
        <c:crosses val="autoZero"/>
        <c:auto val="1"/>
        <c:lblAlgn val="ctr"/>
        <c:lblOffset val="100"/>
        <c:noMultiLvlLbl val="0"/>
      </c:catAx>
      <c:valAx>
        <c:axId val="5124752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24769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9B4EF8-D0C1-F04B-A342-CF791DE38BBF}" type="doc">
      <dgm:prSet loTypeId="urn:microsoft.com/office/officeart/2005/8/layout/pyramid4" loCatId="" qsTypeId="urn:microsoft.com/office/officeart/2005/8/quickstyle/simple2" qsCatId="simple" csTypeId="urn:microsoft.com/office/officeart/2005/8/colors/accent2_5" csCatId="accent2" phldr="1"/>
      <dgm:spPr/>
      <dgm:t>
        <a:bodyPr/>
        <a:lstStyle/>
        <a:p>
          <a:endParaRPr lang="en-US"/>
        </a:p>
      </dgm:t>
    </dgm:pt>
    <dgm:pt modelId="{D08F1E7B-6F34-074C-AC21-FDEBA0ADC5F2}">
      <dgm:prSet phldrT="[Text]"/>
      <dgm:spPr/>
      <dgm:t>
        <a:bodyPr/>
        <a:lstStyle/>
        <a:p>
          <a:r>
            <a:rPr lang="en-US">
              <a:latin typeface="+mj-lt"/>
            </a:rPr>
            <a:t>Design better bots</a:t>
          </a:r>
        </a:p>
      </dgm:t>
    </dgm:pt>
    <dgm:pt modelId="{58132030-A96E-F249-A1D4-3A5376B89066}" type="parTrans" cxnId="{99AC7E23-D964-9F47-9872-6B7FE46A2D9C}">
      <dgm:prSet/>
      <dgm:spPr/>
      <dgm:t>
        <a:bodyPr/>
        <a:lstStyle/>
        <a:p>
          <a:endParaRPr lang="en-US"/>
        </a:p>
      </dgm:t>
    </dgm:pt>
    <dgm:pt modelId="{89D86117-05D0-3242-9EC2-6FB218E68B89}" type="sibTrans" cxnId="{99AC7E23-D964-9F47-9872-6B7FE46A2D9C}">
      <dgm:prSet/>
      <dgm:spPr/>
      <dgm:t>
        <a:bodyPr/>
        <a:lstStyle/>
        <a:p>
          <a:endParaRPr lang="en-US"/>
        </a:p>
      </dgm:t>
    </dgm:pt>
    <dgm:pt modelId="{14906635-6BF8-8543-926F-1AD9411A3E71}">
      <dgm:prSet phldrT="[Text]"/>
      <dgm:spPr/>
      <dgm:t>
        <a:bodyPr/>
        <a:lstStyle/>
        <a:p>
          <a:r>
            <a:rPr lang="en-US">
              <a:latin typeface="+mj-lt"/>
            </a:rPr>
            <a:t>Learn from real people</a:t>
          </a:r>
        </a:p>
      </dgm:t>
    </dgm:pt>
    <dgm:pt modelId="{258C89A0-0FEE-D346-9B54-6EF1A8E6E6C6}" type="parTrans" cxnId="{BE4397F6-9E42-1043-83C9-1DDC08552ECA}">
      <dgm:prSet/>
      <dgm:spPr/>
      <dgm:t>
        <a:bodyPr/>
        <a:lstStyle/>
        <a:p>
          <a:endParaRPr lang="en-US"/>
        </a:p>
      </dgm:t>
    </dgm:pt>
    <dgm:pt modelId="{230F684A-EAD2-644A-9F75-C7A4C7D22C2A}" type="sibTrans" cxnId="{BE4397F6-9E42-1043-83C9-1DDC08552ECA}">
      <dgm:prSet/>
      <dgm:spPr/>
      <dgm:t>
        <a:bodyPr/>
        <a:lstStyle/>
        <a:p>
          <a:endParaRPr lang="en-US"/>
        </a:p>
      </dgm:t>
    </dgm:pt>
    <dgm:pt modelId="{DCFA123A-F760-C844-9BD6-C5713B56BAA8}">
      <dgm:prSet phldrT="[Text]"/>
      <dgm:spPr/>
      <dgm:t>
        <a:bodyPr/>
        <a:lstStyle/>
        <a:p>
          <a:r>
            <a:rPr lang="en-US">
              <a:latin typeface="+mj-lt"/>
            </a:rPr>
            <a:t>Construct more natural conversations</a:t>
          </a:r>
        </a:p>
      </dgm:t>
    </dgm:pt>
    <dgm:pt modelId="{49F81778-14B0-FE4D-838D-EB7F7C6E11B1}" type="parTrans" cxnId="{38A55AB4-7FB3-E943-AC44-090B52F28182}">
      <dgm:prSet/>
      <dgm:spPr/>
      <dgm:t>
        <a:bodyPr/>
        <a:lstStyle/>
        <a:p>
          <a:endParaRPr lang="en-US"/>
        </a:p>
      </dgm:t>
    </dgm:pt>
    <dgm:pt modelId="{2699DAAD-3230-C140-94B7-5FFD01B81DE0}" type="sibTrans" cxnId="{38A55AB4-7FB3-E943-AC44-090B52F28182}">
      <dgm:prSet/>
      <dgm:spPr/>
      <dgm:t>
        <a:bodyPr/>
        <a:lstStyle/>
        <a:p>
          <a:endParaRPr lang="en-US"/>
        </a:p>
      </dgm:t>
    </dgm:pt>
    <dgm:pt modelId="{7FF44076-A0C0-604E-B103-9FF6F33C38E9}">
      <dgm:prSet phldrT="[Text]"/>
      <dgm:spPr/>
      <dgm:t>
        <a:bodyPr/>
        <a:lstStyle/>
        <a:p>
          <a:r>
            <a:rPr lang="en-US">
              <a:latin typeface="+mj-lt"/>
            </a:rPr>
            <a:t>Put users first</a:t>
          </a:r>
        </a:p>
      </dgm:t>
    </dgm:pt>
    <dgm:pt modelId="{54B34A50-7C29-6E44-B440-2E38715F04AD}" type="parTrans" cxnId="{A717B495-8670-0640-9DB4-DD26D972E9F8}">
      <dgm:prSet/>
      <dgm:spPr/>
      <dgm:t>
        <a:bodyPr/>
        <a:lstStyle/>
        <a:p>
          <a:endParaRPr lang="en-US"/>
        </a:p>
      </dgm:t>
    </dgm:pt>
    <dgm:pt modelId="{9ABD72FE-A222-EA4E-916F-81ED92659C48}" type="sibTrans" cxnId="{A717B495-8670-0640-9DB4-DD26D972E9F8}">
      <dgm:prSet/>
      <dgm:spPr/>
      <dgm:t>
        <a:bodyPr/>
        <a:lstStyle/>
        <a:p>
          <a:endParaRPr lang="en-US"/>
        </a:p>
      </dgm:t>
    </dgm:pt>
    <dgm:pt modelId="{2C315807-229D-0544-9C6B-9E78BA8DA8B1}" type="pres">
      <dgm:prSet presAssocID="{429B4EF8-D0C1-F04B-A342-CF791DE38BBF}" presName="compositeShape" presStyleCnt="0">
        <dgm:presLayoutVars>
          <dgm:chMax val="9"/>
          <dgm:dir/>
          <dgm:resizeHandles val="exact"/>
        </dgm:presLayoutVars>
      </dgm:prSet>
      <dgm:spPr/>
    </dgm:pt>
    <dgm:pt modelId="{A6C52396-7740-D349-96C6-5B496F006758}" type="pres">
      <dgm:prSet presAssocID="{429B4EF8-D0C1-F04B-A342-CF791DE38BBF}" presName="triangle1" presStyleLbl="node1" presStyleIdx="0" presStyleCnt="4">
        <dgm:presLayoutVars>
          <dgm:bulletEnabled val="1"/>
        </dgm:presLayoutVars>
      </dgm:prSet>
      <dgm:spPr/>
    </dgm:pt>
    <dgm:pt modelId="{20AE955C-AECC-A141-A75D-9A619E01DB0A}" type="pres">
      <dgm:prSet presAssocID="{429B4EF8-D0C1-F04B-A342-CF791DE38BBF}" presName="triangle2" presStyleLbl="node1" presStyleIdx="1" presStyleCnt="4">
        <dgm:presLayoutVars>
          <dgm:bulletEnabled val="1"/>
        </dgm:presLayoutVars>
      </dgm:prSet>
      <dgm:spPr/>
    </dgm:pt>
    <dgm:pt modelId="{2463F113-80A7-2A44-AACE-42FA8AD363A3}" type="pres">
      <dgm:prSet presAssocID="{429B4EF8-D0C1-F04B-A342-CF791DE38BBF}" presName="triangle3" presStyleLbl="node1" presStyleIdx="2" presStyleCnt="4">
        <dgm:presLayoutVars>
          <dgm:bulletEnabled val="1"/>
        </dgm:presLayoutVars>
      </dgm:prSet>
      <dgm:spPr/>
    </dgm:pt>
    <dgm:pt modelId="{670B4DA2-D647-D44F-9827-A38873B4D701}" type="pres">
      <dgm:prSet presAssocID="{429B4EF8-D0C1-F04B-A342-CF791DE38BBF}" presName="triangle4" presStyleLbl="node1" presStyleIdx="3" presStyleCnt="4">
        <dgm:presLayoutVars>
          <dgm:bulletEnabled val="1"/>
        </dgm:presLayoutVars>
      </dgm:prSet>
      <dgm:spPr/>
    </dgm:pt>
  </dgm:ptLst>
  <dgm:cxnLst>
    <dgm:cxn modelId="{99AC7E23-D964-9F47-9872-6B7FE46A2D9C}" srcId="{429B4EF8-D0C1-F04B-A342-CF791DE38BBF}" destId="{D08F1E7B-6F34-074C-AC21-FDEBA0ADC5F2}" srcOrd="0" destOrd="0" parTransId="{58132030-A96E-F249-A1D4-3A5376B89066}" sibTransId="{89D86117-05D0-3242-9EC2-6FB218E68B89}"/>
    <dgm:cxn modelId="{1230FA2E-53C2-9D4A-BD32-F8459E4FA856}" type="presOf" srcId="{429B4EF8-D0C1-F04B-A342-CF791DE38BBF}" destId="{2C315807-229D-0544-9C6B-9E78BA8DA8B1}" srcOrd="0" destOrd="0" presId="urn:microsoft.com/office/officeart/2005/8/layout/pyramid4"/>
    <dgm:cxn modelId="{CFBEE74F-F80E-5B40-B7D3-D001E0B1923C}" type="presOf" srcId="{7FF44076-A0C0-604E-B103-9FF6F33C38E9}" destId="{670B4DA2-D647-D44F-9827-A38873B4D701}" srcOrd="0" destOrd="0" presId="urn:microsoft.com/office/officeart/2005/8/layout/pyramid4"/>
    <dgm:cxn modelId="{A717B495-8670-0640-9DB4-DD26D972E9F8}" srcId="{429B4EF8-D0C1-F04B-A342-CF791DE38BBF}" destId="{7FF44076-A0C0-604E-B103-9FF6F33C38E9}" srcOrd="3" destOrd="0" parTransId="{54B34A50-7C29-6E44-B440-2E38715F04AD}" sibTransId="{9ABD72FE-A222-EA4E-916F-81ED92659C48}"/>
    <dgm:cxn modelId="{F60A07A9-2E35-3842-BFCB-BBCF40E50850}" type="presOf" srcId="{14906635-6BF8-8543-926F-1AD9411A3E71}" destId="{20AE955C-AECC-A141-A75D-9A619E01DB0A}" srcOrd="0" destOrd="0" presId="urn:microsoft.com/office/officeart/2005/8/layout/pyramid4"/>
    <dgm:cxn modelId="{38A55AB4-7FB3-E943-AC44-090B52F28182}" srcId="{429B4EF8-D0C1-F04B-A342-CF791DE38BBF}" destId="{DCFA123A-F760-C844-9BD6-C5713B56BAA8}" srcOrd="2" destOrd="0" parTransId="{49F81778-14B0-FE4D-838D-EB7F7C6E11B1}" sibTransId="{2699DAAD-3230-C140-94B7-5FFD01B81DE0}"/>
    <dgm:cxn modelId="{CF6CD4C5-25C9-5E43-9332-DEEEFB6B5F1A}" type="presOf" srcId="{D08F1E7B-6F34-074C-AC21-FDEBA0ADC5F2}" destId="{A6C52396-7740-D349-96C6-5B496F006758}" srcOrd="0" destOrd="0" presId="urn:microsoft.com/office/officeart/2005/8/layout/pyramid4"/>
    <dgm:cxn modelId="{3A013CDD-6180-A84A-9A95-9D6AA7330029}" type="presOf" srcId="{DCFA123A-F760-C844-9BD6-C5713B56BAA8}" destId="{2463F113-80A7-2A44-AACE-42FA8AD363A3}" srcOrd="0" destOrd="0" presId="urn:microsoft.com/office/officeart/2005/8/layout/pyramid4"/>
    <dgm:cxn modelId="{BE4397F6-9E42-1043-83C9-1DDC08552ECA}" srcId="{429B4EF8-D0C1-F04B-A342-CF791DE38BBF}" destId="{14906635-6BF8-8543-926F-1AD9411A3E71}" srcOrd="1" destOrd="0" parTransId="{258C89A0-0FEE-D346-9B54-6EF1A8E6E6C6}" sibTransId="{230F684A-EAD2-644A-9F75-C7A4C7D22C2A}"/>
    <dgm:cxn modelId="{D69DA535-9E02-9145-8BDC-078602AEC07E}" type="presParOf" srcId="{2C315807-229D-0544-9C6B-9E78BA8DA8B1}" destId="{A6C52396-7740-D349-96C6-5B496F006758}" srcOrd="0" destOrd="0" presId="urn:microsoft.com/office/officeart/2005/8/layout/pyramid4"/>
    <dgm:cxn modelId="{F792ADFD-BF0A-9746-AEDC-555161C88790}" type="presParOf" srcId="{2C315807-229D-0544-9C6B-9E78BA8DA8B1}" destId="{20AE955C-AECC-A141-A75D-9A619E01DB0A}" srcOrd="1" destOrd="0" presId="urn:microsoft.com/office/officeart/2005/8/layout/pyramid4"/>
    <dgm:cxn modelId="{17326E7A-2D9C-6447-944F-0CFA3AE4B844}" type="presParOf" srcId="{2C315807-229D-0544-9C6B-9E78BA8DA8B1}" destId="{2463F113-80A7-2A44-AACE-42FA8AD363A3}" srcOrd="2" destOrd="0" presId="urn:microsoft.com/office/officeart/2005/8/layout/pyramid4"/>
    <dgm:cxn modelId="{0902FE1F-985B-2947-B452-A7B926A5084C}" type="presParOf" srcId="{2C315807-229D-0544-9C6B-9E78BA8DA8B1}" destId="{670B4DA2-D647-D44F-9827-A38873B4D701}"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2396-7740-D349-96C6-5B496F006758}">
      <dsp:nvSpPr>
        <dsp:cNvPr id="0" name=""/>
        <dsp:cNvSpPr/>
      </dsp:nvSpPr>
      <dsp:spPr>
        <a:xfrm>
          <a:off x="4300934" y="0"/>
          <a:ext cx="2416969" cy="2416969"/>
        </a:xfrm>
        <a:prstGeom prst="triangle">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Design better bots</a:t>
          </a:r>
        </a:p>
      </dsp:txBody>
      <dsp:txXfrm>
        <a:off x="4905176" y="1208485"/>
        <a:ext cx="1208485" cy="1208484"/>
      </dsp:txXfrm>
    </dsp:sp>
    <dsp:sp modelId="{20AE955C-AECC-A141-A75D-9A619E01DB0A}">
      <dsp:nvSpPr>
        <dsp:cNvPr id="0" name=""/>
        <dsp:cNvSpPr/>
      </dsp:nvSpPr>
      <dsp:spPr>
        <a:xfrm>
          <a:off x="3092449" y="2416969"/>
          <a:ext cx="2416969" cy="2416969"/>
        </a:xfrm>
        <a:prstGeom prst="triangle">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Learn from real people</a:t>
          </a:r>
        </a:p>
      </dsp:txBody>
      <dsp:txXfrm>
        <a:off x="3696691" y="3625454"/>
        <a:ext cx="1208485" cy="1208484"/>
      </dsp:txXfrm>
    </dsp:sp>
    <dsp:sp modelId="{2463F113-80A7-2A44-AACE-42FA8AD363A3}">
      <dsp:nvSpPr>
        <dsp:cNvPr id="0" name=""/>
        <dsp:cNvSpPr/>
      </dsp:nvSpPr>
      <dsp:spPr>
        <a:xfrm rot="10800000">
          <a:off x="4300934" y="2416969"/>
          <a:ext cx="2416969" cy="2416969"/>
        </a:xfrm>
        <a:prstGeom prst="triangle">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Construct more natural conversations</a:t>
          </a:r>
        </a:p>
      </dsp:txBody>
      <dsp:txXfrm rot="10800000">
        <a:off x="4905176" y="2416969"/>
        <a:ext cx="1208485" cy="1208484"/>
      </dsp:txXfrm>
    </dsp:sp>
    <dsp:sp modelId="{670B4DA2-D647-D44F-9827-A38873B4D701}">
      <dsp:nvSpPr>
        <dsp:cNvPr id="0" name=""/>
        <dsp:cNvSpPr/>
      </dsp:nvSpPr>
      <dsp:spPr>
        <a:xfrm>
          <a:off x="5509418" y="2416969"/>
          <a:ext cx="2416969" cy="2416969"/>
        </a:xfrm>
        <a:prstGeom prst="triangle">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Put users first</a:t>
          </a:r>
        </a:p>
      </dsp:txBody>
      <dsp:txXfrm>
        <a:off x="6113660" y="3625454"/>
        <a:ext cx="1208485" cy="1208484"/>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2FAB-200A-4DCA-840A-BF6FF4F8ED99}" type="datetimeFigureOut">
              <a:rPr lang="en-IN" smtClean="0"/>
              <a:t>25-11-2024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A8537-64F1-4A5D-AAAA-68CAC4AE1F13}" type="slidenum">
              <a:rPr lang="en-IN" smtClean="0"/>
              <a:t>‹#›</a:t>
            </a:fld>
            <a:endParaRPr lang="en-IN"/>
          </a:p>
        </p:txBody>
      </p:sp>
    </p:spTree>
    <p:extLst>
      <p:ext uri="{BB962C8B-B14F-4D97-AF65-F5344CB8AC3E}">
        <p14:creationId xmlns:p14="http://schemas.microsoft.com/office/powerpoint/2010/main" val="884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microsoft/botframework-sdk/raw/main/docs/CUX%20Guide%20Microsoft.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8gportalvhdsf9v440s15hrt.blob.core.windows.net/lithium/Microsoft%20Teams/Forrester%20TEI_Microsoft%20Teams%20Platform_06%2026%202020%20FINAL.pdf"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eb.powerva.microsoft.com/tryit"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Hyperlinks in PowerPoint are active for the attendees if you use PowerPoint Live sharing in Teams.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523ACA-F8B5-4D03-B594-D86FCD31A1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31022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actually creating a bot isn’t smooth. If you’ve ever been on </a:t>
            </a:r>
            <a:r>
              <a:rPr lang="en-US" i="1" dirty="0"/>
              <a:t>any</a:t>
            </a:r>
            <a:r>
              <a:rPr lang="en-US" dirty="0"/>
              <a:t> project end-to-end, you know this – you’d think improvements build up over time to create smooth sailing all the way to the finish line. But that’s not the case, is it?</a:t>
            </a:r>
          </a:p>
          <a:p>
            <a:r>
              <a:rPr lang="en-US" b="1" dirty="0"/>
              <a:t>&lt;CLICK&gt;</a:t>
            </a:r>
          </a:p>
          <a:p>
            <a:r>
              <a:rPr lang="en-US" dirty="0"/>
              <a:t>Creating a bot is just like any other project. Things are going well, you’re building on what you’ve learned, you’re moving forward – and then you hit a snag and it all seems to fall apart. But when you keep going, when you work through those problems -- your finished project is even better than what you expected when you started out.</a:t>
            </a:r>
          </a:p>
          <a:p>
            <a:endParaRPr lang="en-US" dirty="0"/>
          </a:p>
          <a:p>
            <a:r>
              <a:rPr lang="en-US" dirty="0"/>
              <a:t>I’m not telling you this to dissuade you from designing a bot! There are a couple of reasons to bring this up: one, let’s normalize this! Everybody goes through this process when building a bot. And two, so that you don’t get discouraged when you’re building a bot – you know you can and should push through to that finish 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2015E0-25D6-45EF-A3FC-5E5A8F9847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525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high-level understanding of what users are going do with a conversation system is the starting point. It’s where you, as the designer, begin to understand your user’s journey and their needs – and what your system can do to meet those needs.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CC4B9-F3B2-4DE2-8045-DBE2622231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3732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also need to delve into the </a:t>
            </a:r>
            <a:r>
              <a:rPr lang="en-US" i="1" dirty="0"/>
              <a:t>logistics</a:t>
            </a:r>
            <a:r>
              <a:rPr lang="en-US" dirty="0"/>
              <a:t> behind the users’ needs and wants. What does it actually mean for your system to be able to answer this particular question or complete this particular task? </a:t>
            </a:r>
          </a:p>
          <a:p>
            <a:r>
              <a:rPr lang="en-US" dirty="0"/>
              <a:t>What decisions are being made “behind the scenes”? What other platforms might you need to integrate with? What might you need access to? What do your users think is going on? What assumptions are they making when they trigger this? Is your design going to align with their mental model of what’s going on?</a:t>
            </a:r>
          </a:p>
          <a:p>
            <a:endParaRPr lang="en-US" dirty="0"/>
          </a:p>
          <a:p>
            <a:r>
              <a:rPr lang="en-US" dirty="0"/>
              <a:t>And you also need to zoom out, and consider: how can I design this so it’s </a:t>
            </a:r>
            <a:r>
              <a:rPr lang="en-US" i="1" dirty="0"/>
              <a:t>easy</a:t>
            </a:r>
            <a:r>
              <a:rPr lang="en-US" dirty="0"/>
              <a:t> for the user?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CC4B9-F3B2-4DE2-8045-DBE2622231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613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high-level understanding of what users are going do with a conversation system is the starting point. It’s where you, as the designer, begin to understand your user’s journey and their needs – and what your system can do to meet those needs.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CC4B9-F3B2-4DE2-8045-DBE2622231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097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292924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Tree>
    <p:extLst>
      <p:ext uri="{BB962C8B-B14F-4D97-AF65-F5344CB8AC3E}">
        <p14:creationId xmlns:p14="http://schemas.microsoft.com/office/powerpoint/2010/main" val="3161915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225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23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I’ve run into the question of what to call users a few times before. So I want to clarify that the way I use “user” throughout this presentation – and in general – is </a:t>
            </a:r>
            <a:r>
              <a:rPr lang="en-US" b="0" i="1" dirty="0"/>
              <a:t>a person who uses a product or a service</a:t>
            </a:r>
            <a:r>
              <a:rPr lang="en-US" b="0" dirty="0"/>
              <a:t>. </a:t>
            </a:r>
          </a:p>
          <a:p>
            <a:r>
              <a:rPr lang="en-US" b="0" dirty="0"/>
              <a:t>“user” might not be the best word for the people you’re designing for. So you can and should pick a different word that works better for you and your community, if you’re continuously running into this problem as you create your experience. </a:t>
            </a:r>
          </a:p>
          <a:p>
            <a:r>
              <a:rPr lang="en-US" b="0" dirty="0"/>
              <a:t>As you come up with a new word to describe your design audience, though, you should some things in mind… </a:t>
            </a:r>
            <a:r>
              <a:rPr lang="en-US" b="1" dirty="0"/>
              <a:t>&lt;CLICK&gt; </a:t>
            </a:r>
          </a:p>
          <a:p>
            <a:pPr marL="171450" indent="-171450">
              <a:buFontTx/>
              <a:buChar char="-"/>
            </a:pPr>
            <a:r>
              <a:rPr lang="en-US" b="0" dirty="0"/>
              <a:t>Keep the human being at the front. You’re creating a human-centric experience; make sure you begin as you mean to go on. </a:t>
            </a:r>
            <a:r>
              <a:rPr lang="en-US" b="1" dirty="0"/>
              <a:t>&lt;CLICK&gt; </a:t>
            </a:r>
            <a:endParaRPr lang="en-US" b="0" dirty="0"/>
          </a:p>
          <a:p>
            <a:pPr marL="171450" indent="-171450">
              <a:buFontTx/>
              <a:buChar char="-"/>
            </a:pPr>
            <a:r>
              <a:rPr lang="en-US" dirty="0"/>
              <a:t>Don’t forget that this is usually going to be a word that you use with your design team, your engineers, your PMs, your stakeholders… but not necessarily with the people who are using the product or service itself. That’s not a hard-and-fast rule of course, but you don’t have to use the same terminology internally that you do in your user-facing copy. </a:t>
            </a:r>
            <a:r>
              <a:rPr lang="en-US" b="1" dirty="0"/>
              <a:t>&lt;CLICK&gt; </a:t>
            </a:r>
            <a:endParaRPr lang="en-US" dirty="0"/>
          </a:p>
          <a:p>
            <a:pPr marL="171450" indent="-171450">
              <a:buFontTx/>
              <a:buChar char="-"/>
            </a:pPr>
            <a:r>
              <a:rPr lang="en-US" dirty="0"/>
              <a:t>And, of course, consider how inclusive you’re being. </a:t>
            </a:r>
            <a:r>
              <a:rPr lang="en-US" i="1" dirty="0"/>
              <a:t>What is the most inclusive word for the group of people you’re designing for?</a:t>
            </a:r>
            <a:r>
              <a:rPr lang="en-US" dirty="0"/>
              <a:t> If you’re working on, say, a healthcare experience, and you want to use “member” instead of “user,” that’s fine. But are you then excluding the sales or sign-up experience for new members, those people who aren’t yet a member but might be? What about previous members, who might not be a member anymore but may still need access to their medical records or </a:t>
            </a:r>
            <a:r>
              <a:rPr lang="en-US" dirty="0" err="1"/>
              <a:t>billpay</a:t>
            </a:r>
            <a:r>
              <a:rPr lang="en-US" dirty="0"/>
              <a:t>, or may still use your product somehow? </a:t>
            </a:r>
            <a:r>
              <a:rPr lang="en-US" b="1" dirty="0"/>
              <a:t>&lt;mini pause&gt;</a:t>
            </a:r>
            <a:r>
              <a:rPr lang="en-US" b="0" dirty="0"/>
              <a:t> if you’re building an internal experience for employees, will </a:t>
            </a:r>
            <a:r>
              <a:rPr lang="en-US" b="0" i="1" dirty="0"/>
              <a:t>all</a:t>
            </a:r>
            <a:r>
              <a:rPr lang="en-US" b="0" i="0" dirty="0"/>
              <a:t> employees be using this experience? And will they be using it regularly, or will they just be using it to, say, check their how much vacation time they have, and so really your set of employees is actually a set of “employees who are actively searching for information about their paid time off balance”? Or maybe this is something like an ethics reporting page, where employees </a:t>
            </a:r>
            <a:r>
              <a:rPr lang="en-US" b="0" i="1" dirty="0"/>
              <a:t>can</a:t>
            </a:r>
            <a:r>
              <a:rPr lang="en-US" b="0" i="0" dirty="0"/>
              <a:t> use this experience if need to but won’t use it in their daily work life. So if all employees have the </a:t>
            </a:r>
            <a:r>
              <a:rPr lang="en-US" b="0" i="1" dirty="0"/>
              <a:t>option</a:t>
            </a:r>
            <a:r>
              <a:rPr lang="en-US" b="0" i="0" dirty="0"/>
              <a:t> of using this experience, when they need or want to, is your design really aimed at ”employees who are using this experience” and not “all employees”? </a:t>
            </a:r>
            <a:r>
              <a:rPr lang="en-US" b="1" dirty="0"/>
              <a:t>&lt;mini pause&gt;</a:t>
            </a:r>
            <a:r>
              <a:rPr lang="en-US" b="0" dirty="0"/>
              <a:t> </a:t>
            </a:r>
          </a:p>
          <a:p>
            <a:pPr marL="171450" indent="-171450">
              <a:buFontTx/>
              <a:buChar char="-"/>
            </a:pPr>
            <a:r>
              <a:rPr lang="en-US" b="0" dirty="0"/>
              <a:t>What I’m trying to drive home is, the specificity of your words MATTER. So, you’ll hear me use the term “user” throughout, but I really want to make sure to highlight the intentionality of this choice.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CC4B9-F3B2-4DE2-8045-DBE2622231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709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I’ve run into the question of what to call users a few times before. So I want to clarify that the way I use “user” throughout this presentation – and in general – is </a:t>
            </a:r>
            <a:r>
              <a:rPr lang="en-US" b="0" i="1"/>
              <a:t>a person who uses a product or a service</a:t>
            </a:r>
            <a:r>
              <a:rPr lang="en-US" b="0"/>
              <a:t>. </a:t>
            </a:r>
          </a:p>
          <a:p>
            <a:r>
              <a:rPr lang="en-US" b="0"/>
              <a:t>Some considerations might be that “user” might not be the best word for the people you’re designing for. So you can and should pick a different word that works better for you and your community, if you’re continuously running into this problem as you create your experience. </a:t>
            </a:r>
          </a:p>
          <a:p>
            <a:endParaRPr lang="en-US" b="0" dirty="0"/>
          </a:p>
          <a:p>
            <a:r>
              <a:rPr lang="en-US" b="0" dirty="0"/>
              <a:t>As you come up with a new word to describe your design audience, though, you should some things in mind… </a:t>
            </a:r>
            <a:r>
              <a:rPr lang="en-US" b="1" dirty="0"/>
              <a:t>&lt;CLICK&gt; </a:t>
            </a:r>
          </a:p>
          <a:p>
            <a:pPr marL="171450" indent="-171450">
              <a:buFontTx/>
              <a:buChar char="-"/>
            </a:pPr>
            <a:r>
              <a:rPr lang="en-US" b="0" dirty="0"/>
              <a:t>Keep the human being at the front. You’re creating a human-centric experience; make sure you begin as you mean to go on. </a:t>
            </a:r>
            <a:r>
              <a:rPr lang="en-US" b="1" dirty="0"/>
              <a:t>&lt;CLICK&gt; </a:t>
            </a:r>
            <a:endParaRPr lang="en-US" b="0" dirty="0"/>
          </a:p>
          <a:p>
            <a:pPr marL="171450" indent="-171450">
              <a:buFontTx/>
              <a:buChar char="-"/>
            </a:pPr>
            <a:r>
              <a:rPr lang="en-US" dirty="0"/>
              <a:t>Don’t forget that this is usually going to be a word that you use with your design team, your engineers, your PMs, your stakeholders… but not necessarily with the people who are using the product or service itself. That’s not a hard-and-fast rule of course, but you don’t have to use the same terminology internally that you do in your user-facing copy. </a:t>
            </a:r>
            <a:r>
              <a:rPr lang="en-US" b="1" dirty="0"/>
              <a:t>&lt;CLICK&gt; </a:t>
            </a:r>
            <a:endParaRPr lang="en-US" dirty="0"/>
          </a:p>
          <a:p>
            <a:pPr marL="171450" indent="-171450">
              <a:buFontTx/>
              <a:buChar char="-"/>
            </a:pPr>
            <a:r>
              <a:rPr lang="en-US" dirty="0"/>
              <a:t>And, of course, consider how inclusive you’re being. </a:t>
            </a:r>
            <a:r>
              <a:rPr lang="en-US" i="1" dirty="0"/>
              <a:t>What is the most inclusive word for the group of people you’re designing for?</a:t>
            </a:r>
            <a:r>
              <a:rPr lang="en-US" dirty="0"/>
              <a:t> If you’re working on, say, a healthcare experience, and you want to use “member” instead of “user,” that’s fine. But are you then excluding the sales or sign-up experience for new members, those people who aren’t yet a member but might be? What about previous members, who might not be a member anymore but may still need access to their medical records or </a:t>
            </a:r>
            <a:r>
              <a:rPr lang="en-US" dirty="0" err="1"/>
              <a:t>billpay</a:t>
            </a:r>
            <a:r>
              <a:rPr lang="en-US" dirty="0"/>
              <a:t>, or may still use your product somehow? </a:t>
            </a:r>
            <a:r>
              <a:rPr lang="en-US" b="1" dirty="0"/>
              <a:t>&lt;mini pause&gt;</a:t>
            </a:r>
            <a:r>
              <a:rPr lang="en-US" b="0" dirty="0"/>
              <a:t> if you’re building an internal experience for employees, will </a:t>
            </a:r>
            <a:r>
              <a:rPr lang="en-US" b="0" i="1" dirty="0"/>
              <a:t>all</a:t>
            </a:r>
            <a:r>
              <a:rPr lang="en-US" b="0" i="0" dirty="0"/>
              <a:t> employees be using this experience? And will they be using it regularly, or will they just be using it to, say, check their how much vacation time they have, and so really your set of employees is actually a set of “employees who are actively searching for information about their paid time off balance”? Or maybe this is something like an ethics reporting page, where employees </a:t>
            </a:r>
            <a:r>
              <a:rPr lang="en-US" b="0" i="1" dirty="0"/>
              <a:t>can</a:t>
            </a:r>
            <a:r>
              <a:rPr lang="en-US" b="0" i="0" dirty="0"/>
              <a:t> use this experience if need to but won’t use it in their daily work life. So if all employees have the </a:t>
            </a:r>
            <a:r>
              <a:rPr lang="en-US" b="0" i="1" dirty="0"/>
              <a:t>option</a:t>
            </a:r>
            <a:r>
              <a:rPr lang="en-US" b="0" i="0" dirty="0"/>
              <a:t> of using this experience, when they need or want to, is your design really aimed at ”employees who are using this experience” and not “all employees”? </a:t>
            </a:r>
            <a:r>
              <a:rPr lang="en-US" b="1" dirty="0"/>
              <a:t>&lt;mini pause&gt;</a:t>
            </a:r>
            <a:r>
              <a:rPr lang="en-US" b="0" dirty="0"/>
              <a:t> </a:t>
            </a:r>
          </a:p>
          <a:p>
            <a:pPr marL="171450" indent="-171450">
              <a:buFontTx/>
              <a:buChar char="-"/>
            </a:pPr>
            <a:r>
              <a:rPr lang="en-US" b="0" dirty="0"/>
              <a:t>What I’m trying to drive home is, the specificity of your words MATTER. So, you’ll hear me use the term “user” throughout, but I really want to make sure to highlight the intentionality of this choice.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CC4B9-F3B2-4DE2-8045-DBE2622231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140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Optional slide to ask participants to introduce themselves.</a:t>
            </a:r>
          </a:p>
        </p:txBody>
      </p:sp>
      <p:sp>
        <p:nvSpPr>
          <p:cNvPr id="4" name="Slide Number Placeholder 3"/>
          <p:cNvSpPr>
            <a:spLocks noGrp="1"/>
          </p:cNvSpPr>
          <p:nvPr>
            <p:ph type="sldNum" sz="quarter" idx="5"/>
          </p:nvPr>
        </p:nvSpPr>
        <p:spPr/>
        <p:txBody>
          <a:bodyPr/>
          <a:lstStyle/>
          <a:p>
            <a:fld id="{18287E96-0B21-454B-B488-458258EAA913}" type="slidenum">
              <a:rPr lang="en-US" smtClean="0"/>
              <a:t>3</a:t>
            </a:fld>
            <a:endParaRPr lang="en-US"/>
          </a:p>
        </p:txBody>
      </p:sp>
    </p:spTree>
    <p:extLst>
      <p:ext uri="{BB962C8B-B14F-4D97-AF65-F5344CB8AC3E}">
        <p14:creationId xmlns:p14="http://schemas.microsoft.com/office/powerpoint/2010/main" val="3233081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people absolutely connect with their devices. Even when they know they’re not talking to a person. Even when they know their device isn’t experiencing emotion. People aren’t dumb, but the stimulus of interaction, the stimulus of conversation still triggers very real, and very authentic emotional responses.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11/25/2024 10:20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236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perspective… you got this!</a:t>
            </a:r>
          </a:p>
          <a:p>
            <a:r>
              <a:rPr lang="en-US" dirty="0"/>
              <a:t>-Scenario thinking: why would users ask these questions to your agent. Do you have data that shows main potential interactions</a:t>
            </a:r>
          </a:p>
          <a:p>
            <a:r>
              <a:rPr lang="en-US" dirty="0"/>
              <a:t>-Who is your persona spectrum: the breadth of your reach. Are you truly helping them, or just asking them too many questions that will irritate them</a:t>
            </a:r>
          </a:p>
          <a:p>
            <a:r>
              <a:rPr lang="en-US" dirty="0"/>
              <a:t>-IF you have a great designed bot but no user can find it… be where your users are</a:t>
            </a:r>
          </a:p>
          <a:p>
            <a:r>
              <a:rPr lang="en-US" dirty="0"/>
              <a:t>-Chat and voice design: there are different as conversations are more verbose? You can remember less…</a:t>
            </a:r>
          </a:p>
          <a:p>
            <a:r>
              <a:rPr lang="en-US" dirty="0"/>
              <a:t>-Prototype a POC before you start the actual development</a:t>
            </a:r>
          </a:p>
          <a:p>
            <a:r>
              <a:rPr lang="en-US" dirty="0"/>
              <a:t>-Test with people outside of you group of creators.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2015E0-25D6-45EF-A3FC-5E5A8F9847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0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“Focus on the user” is about the intentionality of what you can do within the design itself to make the user feel like they’re truly a part of the conversation. </a:t>
            </a:r>
          </a:p>
          <a:p>
            <a:pPr marL="228600" indent="-228600">
              <a:buFont typeface="+mj-lt"/>
              <a:buAutoNum type="arabicPeriod"/>
            </a:pPr>
            <a:r>
              <a:rPr lang="en-US"/>
              <a:t>Writing in the second person helps the user focus on themself, instead of on abstracts. This isn’t just a question of pivoting prompts from “How can I help?” to “What are you looking for?” – it’s also things like “It’s 85 degrees in Miami” when the user asks for the weather instead of just saying “It’s 85 degrees.” (For anybody who doesn’t use Fahrenheit – that’s about 29 Celsius! Don’t worry, Miami isn’t </a:t>
            </a:r>
            <a:r>
              <a:rPr lang="en-US" i="1"/>
              <a:t>that</a:t>
            </a:r>
            <a:r>
              <a:rPr lang="en-US" i="0"/>
              <a:t> hot.) </a:t>
            </a:r>
            <a:endParaRPr lang="en-US"/>
          </a:p>
          <a:p>
            <a:pPr marL="228600" indent="-228600">
              <a:buFont typeface="+mj-lt"/>
              <a:buAutoNum type="arabicPeriod"/>
            </a:pPr>
            <a:r>
              <a:rPr lang="en-US"/>
              <a:t>We want to guide the user through or towards a desired </a:t>
            </a:r>
            <a:r>
              <a:rPr lang="en-US" err="1"/>
              <a:t>behaviour</a:t>
            </a:r>
            <a:r>
              <a:rPr lang="en-US"/>
              <a:t>, using unambiguous prompts. Clarity is crucial! So don’t let the user flounder, wondering what they should be doing. And…</a:t>
            </a:r>
          </a:p>
          <a:p>
            <a:pPr marL="228600" indent="-228600">
              <a:buFont typeface="+mj-lt"/>
              <a:buAutoNum type="arabicPeriod"/>
            </a:pPr>
            <a:r>
              <a:rPr lang="en-US"/>
              <a:t>Be a minimalist – what’s the least amount of information that the user requires to move on and still be informed? Give them that.</a:t>
            </a:r>
          </a:p>
          <a:p>
            <a:pPr marL="228600" indent="-228600">
              <a:buFont typeface="+mj-lt"/>
              <a:buAutoNum type="arabicPeriod"/>
            </a:pPr>
            <a:r>
              <a:rPr lang="en-US"/>
              <a:t>Give the user confirmation. Don’t go overboard and fill up a conversation by repeating everything the user says back to them, but for anything transactional or anything actionable, make sure the user understands whether or not something has been completed successfully. So – for example, if your user has asked to be connected to a live human, make sure they </a:t>
            </a:r>
            <a:r>
              <a:rPr lang="en-US" i="0"/>
              <a:t>know whether or not a human is being connected into the chat. If</a:t>
            </a:r>
            <a:r>
              <a:rPr lang="en-US"/>
              <a:t> you’ve got a form fill within a bot, don’t repeat back all the information in it! But maybe you can </a:t>
            </a:r>
            <a:r>
              <a:rPr lang="en-US" i="1"/>
              <a:t>tell</a:t>
            </a:r>
            <a:r>
              <a:rPr lang="en-US"/>
              <a:t> the user whether or not that information was sent off successfully. Be reasonable, don’t go overboard – because remember, minimalism! – but your user shouldn’t be confused about whether something was successful or not. </a:t>
            </a:r>
            <a:endParaRPr lang="en-US" b="1"/>
          </a:p>
          <a:p>
            <a:pPr marL="228600" indent="-228600">
              <a:buFont typeface="+mj-lt"/>
              <a:buAutoNum type="arabicPeriod"/>
            </a:pPr>
            <a:r>
              <a:rPr lang="en-US"/>
              <a:t>Lastly, consider what </a:t>
            </a:r>
            <a:r>
              <a:rPr lang="en-US" i="1"/>
              <a:t>you</a:t>
            </a:r>
            <a:r>
              <a:rPr lang="en-US"/>
              <a:t> would want if you were the user. Do you have all the necessary information? Do you have too much information? This does not replace usability testing, of course, since often we as makers are subject matter experts and therefore tend to either over- or underestimate other people’s knowledge in a particular field, but it’s a good exercise to step back and consider your bot from another point of view. </a:t>
            </a:r>
          </a:p>
          <a:p>
            <a:pPr marL="0" indent="0">
              <a:buFont typeface="+mj-lt"/>
              <a:buNone/>
            </a:pPr>
            <a:r>
              <a:rPr lang="en-US"/>
              <a:t>Spotlighting the user in your design like this will help the user maintain a positive relationship with the bot.</a:t>
            </a:r>
          </a:p>
          <a:p>
            <a:pPr marL="22860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CC4B9-F3B2-4DE2-8045-DBE2622231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869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At Microsoft, we’ve rolled our best practices up to five pretty simple, comprehensive best practices for intentional design:</a:t>
            </a:r>
          </a:p>
          <a:p>
            <a:pPr marL="0" indent="0">
              <a:buFontTx/>
              <a:buNone/>
            </a:pPr>
            <a:r>
              <a:rPr lang="en-US" dirty="0"/>
              <a:t>Understand your user; </a:t>
            </a:r>
          </a:p>
          <a:p>
            <a:pPr marL="0" indent="0">
              <a:buFontTx/>
              <a:buNone/>
            </a:pPr>
            <a:r>
              <a:rPr lang="en-US" dirty="0"/>
              <a:t>focus on the user; </a:t>
            </a:r>
          </a:p>
          <a:p>
            <a:pPr marL="0" indent="0">
              <a:buFontTx/>
              <a:buNone/>
            </a:pPr>
            <a:r>
              <a:rPr lang="en-US" dirty="0"/>
              <a:t>keep it simple, keep it clear; </a:t>
            </a:r>
          </a:p>
          <a:p>
            <a:pPr marL="0" indent="0">
              <a:buFontTx/>
              <a:buNone/>
            </a:pPr>
            <a:r>
              <a:rPr lang="en-US" dirty="0"/>
              <a:t>use the right tools; and </a:t>
            </a:r>
          </a:p>
          <a:p>
            <a:pPr marL="0" indent="0">
              <a:buFontTx/>
              <a:buNone/>
            </a:pPr>
            <a:r>
              <a:rPr lang="en-US" dirty="0"/>
              <a:t>be inclusive.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CC4B9-F3B2-4DE2-8045-DBE2622231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312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its core, inclusive design is about not just about making sure everyone has a chair at the table – it’s about making sure everyone can participate in the discussion. </a:t>
            </a:r>
          </a:p>
          <a:p>
            <a:endParaRPr lang="en-US"/>
          </a:p>
          <a:p>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CC4B9-F3B2-4DE2-8045-DBE2622231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764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really important to note that there are also ethical considerations here. Microsoft has made a commitment to build better, more trustworthy AI, and bot-building is a part of that. </a:t>
            </a:r>
          </a:p>
          <a:p>
            <a:endParaRPr lang="en-US" dirty="0"/>
          </a:p>
          <a:p>
            <a:r>
              <a:rPr lang="en-US" dirty="0"/>
              <a:t>Responsible AI is a huge topic, and it could be its own session. But I do want to leave you with resources to explore it later on, so here are some of the links you can and should go to on your own –</a:t>
            </a:r>
          </a:p>
          <a:p>
            <a:pPr marL="228600" indent="-228600">
              <a:buAutoNum type="arabicPeriod"/>
            </a:pPr>
            <a:r>
              <a:rPr lang="en-US" dirty="0"/>
              <a:t>A press release from Microsoft’s Chief Responsible AI Officer, Natalie Crampton, which also includes a link to Microsoft’s Responsible AI Standards; </a:t>
            </a:r>
          </a:p>
          <a:p>
            <a:pPr marL="228600" indent="-228600">
              <a:buAutoNum type="arabicPeriod"/>
            </a:pPr>
            <a:r>
              <a:rPr lang="en-US" dirty="0"/>
              <a:t>Microsoft’s Responsible AI homepage, with guidelines, research, and information; and</a:t>
            </a:r>
          </a:p>
          <a:p>
            <a:pPr marL="228600" indent="-228600">
              <a:buAutoNum type="arabicPeriod"/>
            </a:pPr>
            <a:r>
              <a:rPr lang="en-US" dirty="0"/>
              <a:t>The resources page from the Responsible AI page, where you’ll find technology tools, management tools, and guidelines to help you on your journey to building bots more conscientiously.</a:t>
            </a:r>
          </a:p>
          <a:p>
            <a:pPr marL="0" indent="0">
              <a:buNone/>
            </a:pPr>
            <a:r>
              <a:rPr lang="en-US" dirty="0"/>
              <a:t>You can access these resources using the shorthand “aka dot </a:t>
            </a:r>
            <a:r>
              <a:rPr lang="en-US" dirty="0" err="1"/>
              <a:t>ms</a:t>
            </a:r>
            <a:r>
              <a:rPr lang="en-US" dirty="0"/>
              <a:t>” links on the screen. </a:t>
            </a:r>
          </a:p>
          <a:p>
            <a:pPr marL="0" indent="0">
              <a:buNone/>
            </a:pPr>
            <a:r>
              <a:rPr lang="en-US" dirty="0"/>
              <a:t>AKA.ms slash MSFT ai framework</a:t>
            </a:r>
          </a:p>
          <a:p>
            <a:pPr marL="0" indent="0">
              <a:buNone/>
            </a:pPr>
            <a:r>
              <a:rPr lang="en-US" dirty="0"/>
              <a:t>AKA.ms slash responsible conv ai, and</a:t>
            </a:r>
          </a:p>
          <a:p>
            <a:pPr marL="0" indent="0">
              <a:buNone/>
            </a:pPr>
            <a:r>
              <a:rPr lang="en-US" dirty="0"/>
              <a:t>AKA.ms slash responsible dash ai dash resources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CC4B9-F3B2-4DE2-8045-DBE2622231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639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The CUX guide</a:t>
            </a:r>
          </a:p>
          <a:p>
            <a:pPr algn="l"/>
            <a:r>
              <a:rPr lang="en-US" b="0" i="0" dirty="0">
                <a:solidFill>
                  <a:srgbClr val="171717"/>
                </a:solidFill>
                <a:effectLst/>
                <a:latin typeface="Segoe UI" panose="020B0502040204020203" pitchFamily="34" charset="0"/>
              </a:rPr>
              <a:t>The CUX guide, contains guidance on designing a bot. This guidance aligns with best practices and capitalizes on lessons learned. The authors and designers of this guidance are drawing from combined decades of experience building and deploying conversational UX for a variety of bots, virtual agents, and other conversational experience projects, including Bot Framework Templates, Microsoft Virtual Assistant, Personality Chat, and others.</a:t>
            </a:r>
          </a:p>
          <a:p>
            <a:pPr algn="l"/>
            <a:r>
              <a:rPr lang="en-US" b="1" i="0" dirty="0">
                <a:solidFill>
                  <a:srgbClr val="171717"/>
                </a:solidFill>
                <a:effectLst/>
                <a:latin typeface="Segoe UI" panose="020B0502040204020203" pitchFamily="34" charset="0"/>
              </a:rPr>
              <a:t> Tip</a:t>
            </a:r>
          </a:p>
          <a:p>
            <a:pPr algn="l"/>
            <a:r>
              <a:rPr lang="en-US" b="0" i="0" dirty="0">
                <a:solidFill>
                  <a:srgbClr val="171717"/>
                </a:solidFill>
                <a:effectLst/>
                <a:latin typeface="Segoe UI" panose="020B0502040204020203" pitchFamily="34" charset="0"/>
              </a:rPr>
              <a:t>Download the </a:t>
            </a:r>
            <a:r>
              <a:rPr lang="en-US" b="1" i="0" u="none" strike="noStrike" dirty="0">
                <a:solidFill>
                  <a:srgbClr val="171717"/>
                </a:solidFill>
                <a:effectLst/>
                <a:latin typeface="Segoe UI" panose="020B0502040204020203" pitchFamily="34" charset="0"/>
                <a:hlinkClick r:id="rId3"/>
              </a:rPr>
              <a:t>CUX Guide Microsoft.pdf</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This CUX guide is divided loosely into a few different sections. The CUX guide includes:</a:t>
            </a:r>
          </a:p>
          <a:p>
            <a:pPr algn="l">
              <a:buFont typeface="Arial" panose="020B0604020202020204" pitchFamily="34" charset="0"/>
              <a:buChar char="•"/>
            </a:pPr>
            <a:r>
              <a:rPr lang="en-US" b="0" i="0" dirty="0">
                <a:solidFill>
                  <a:srgbClr val="171717"/>
                </a:solidFill>
                <a:effectLst/>
                <a:latin typeface="Segoe UI" panose="020B0502040204020203" pitchFamily="34" charset="0"/>
              </a:rPr>
              <a:t>An introduction to CUX, ethics and inclusive design.</a:t>
            </a:r>
          </a:p>
          <a:p>
            <a:pPr algn="l">
              <a:buFont typeface="Arial" panose="020B0604020202020204" pitchFamily="34" charset="0"/>
              <a:buChar char="•"/>
            </a:pPr>
            <a:r>
              <a:rPr lang="en-US" b="0" i="0" dirty="0">
                <a:solidFill>
                  <a:srgbClr val="171717"/>
                </a:solidFill>
                <a:effectLst/>
                <a:latin typeface="Segoe UI" panose="020B0502040204020203" pitchFamily="34" charset="0"/>
              </a:rPr>
              <a:t>A brainstorming worksheet and guidelines for planning and designing.</a:t>
            </a:r>
          </a:p>
          <a:p>
            <a:pPr algn="l">
              <a:buFont typeface="Arial" panose="020B0604020202020204" pitchFamily="34" charset="0"/>
              <a:buChar char="•"/>
            </a:pPr>
            <a:r>
              <a:rPr lang="en-US" b="0" i="0" dirty="0">
                <a:solidFill>
                  <a:srgbClr val="171717"/>
                </a:solidFill>
                <a:effectLst/>
                <a:latin typeface="Segoe UI" panose="020B0502040204020203" pitchFamily="34" charset="0"/>
              </a:rPr>
              <a:t>Practical development tips for building CUX experiences.</a:t>
            </a:r>
          </a:p>
          <a:p>
            <a:pPr algn="l"/>
            <a:r>
              <a:rPr lang="en-US" b="0" i="0" dirty="0">
                <a:solidFill>
                  <a:srgbClr val="171717"/>
                </a:solidFill>
                <a:effectLst/>
                <a:latin typeface="Segoe UI" panose="020B0502040204020203" pitchFamily="34" charset="0"/>
              </a:rPr>
              <a:t>Read the topics in order, or jump to the area that addresses your needs.</a:t>
            </a:r>
          </a:p>
          <a:p>
            <a:pPr algn="l"/>
            <a:r>
              <a:rPr lang="en-US" b="1" i="0" dirty="0">
                <a:solidFill>
                  <a:srgbClr val="171717"/>
                </a:solidFill>
                <a:effectLst/>
                <a:latin typeface="Segoe UI" panose="020B0502040204020203" pitchFamily="34" charset="0"/>
              </a:rPr>
              <a:t> Note</a:t>
            </a:r>
          </a:p>
          <a:p>
            <a:pPr algn="l"/>
            <a:r>
              <a:rPr lang="en-US" b="0" i="0" dirty="0">
                <a:solidFill>
                  <a:srgbClr val="171717"/>
                </a:solidFill>
                <a:effectLst/>
                <a:latin typeface="Segoe UI" panose="020B0502040204020203" pitchFamily="34" charset="0"/>
              </a:rPr>
              <a:t>A note on terminology: the guide explores several kinds of conversational experiences, including bots, virtual agents, and digital assistants. We use those terms relatively interchangeably because the principles of CUX design in this guidance apply to all, but we recognize there are distinctions in the industry. Our intention is to offer guidance that will help with most text-based conversational experiences, regardless of their intent.</a:t>
            </a:r>
          </a:p>
          <a:p>
            <a:br>
              <a:rPr lang="en-US" dirty="0"/>
            </a:b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2015E0-25D6-45EF-A3FC-5E5A8F9847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229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CE68CF-993C-4A3D-B4AB-202777F867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707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FAQ Bot engagement can decline over time compared with a bot that is integrated with business processes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CE68CF-993C-4A3D-B4AB-202777F867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944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385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i="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287E96-0B21-454B-B488-458258EAA913}"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4207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10:32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069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381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039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152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en-US" sz="1200" b="0" i="0" u="sng" strike="noStrike" kern="1200" cap="none" spc="0" normalizeH="0" baseline="0" noProof="0">
              <a:ln>
                <a:noFill/>
              </a:ln>
              <a:solidFill>
                <a:srgbClr val="0563C1"/>
              </a:solidFill>
              <a:effectLst/>
              <a:highlight>
                <a:srgbClr val="FFFF00"/>
              </a:highlight>
              <a:uLnTx/>
              <a:uFillTx/>
              <a:latin typeface="Segoe UI"/>
              <a:ea typeface="+mn-ea"/>
              <a:cs typeface="+mn-cs"/>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654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Power Automate offers connectors to 1000+ of the most widely used 1</a:t>
            </a:r>
            <a:r>
              <a:rPr lang="en-US" baseline="30000" dirty="0"/>
              <a:t>st</a:t>
            </a:r>
            <a:r>
              <a:rPr lang="en-US" dirty="0"/>
              <a:t> and 3</a:t>
            </a:r>
            <a:r>
              <a:rPr lang="en-US" baseline="30000" dirty="0"/>
              <a:t>rd</a:t>
            </a:r>
            <a:r>
              <a:rPr lang="en-US" dirty="0"/>
              <a:t> party applications, providing seamless connectivity and integration with the services which enhance your organization’s productivity.  With the growing pace of business, Power Automate serves as the fabric which helps ensure your business stays ahead of the competitive landscape.  </a:t>
            </a:r>
          </a:p>
          <a:p>
            <a:endParaRPr lang="en-US" dirty="0"/>
          </a:p>
          <a:p>
            <a:r>
              <a:rPr lang="en-US" dirty="0"/>
              <a:t>Power Automate is also designed for a hybrid ecosystem enabling connections to on-prem systems via the Data Gateway which we’ll learn more about later today.  Also, Power Automate supports Custom Connectors to integrate with existing LOB systems.  We’ll discuss this in greater detail later today.</a:t>
            </a:r>
          </a:p>
          <a:p>
            <a:endParaRPr lang="en-US" dirty="0"/>
          </a:p>
          <a:p>
            <a:r>
              <a:rPr lang="en-US" dirty="0"/>
              <a:t>Let’s now show you some of the powerful integration Power Automate offers to help make your organization more productive.  </a:t>
            </a:r>
          </a:p>
          <a:p>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10:32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4011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724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341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CC4B9-F3B2-4DE2-8045-DBE2622231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0497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7204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to be used with CSIAD (Refreshed) as an introduction to Conversational AI &amp; Copilot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CE68CF-993C-4A3D-B4AB-202777F867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170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8D93AD6-55B9-49C2-BCE3-CED23611B677}" type="datetime8">
              <a:rPr lang="en-US" smtClean="0"/>
              <a:t>11/25/2024 10:58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906285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3C3C41"/>
                </a:solidFill>
                <a:effectLst/>
                <a:uLnTx/>
                <a:uFillTx/>
                <a:latin typeface="Segoe UI"/>
                <a:ea typeface="+mn-ea"/>
                <a:cs typeface="+mn-cs"/>
              </a:rPr>
              <a:t>You can have one or more copilots in your Microsoft Dataverse Environment.</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effectLst/>
                <a:uLnTx/>
                <a:uFillTx/>
                <a:latin typeface="Segoe UI"/>
                <a:ea typeface="+mn-ea"/>
                <a:cs typeface="+mn-cs"/>
              </a:rPr>
              <a:t>It’s common to have 25+ user topics within a copilot. Within each topic you construct a conversation tree.</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3C3C41"/>
                </a:solidFill>
                <a:effectLst/>
                <a:uLnTx/>
                <a:uFillTx/>
                <a:latin typeface="Segoe UI"/>
                <a:ea typeface="+mn-ea"/>
                <a:cs typeface="+mn-cs"/>
              </a:rPr>
              <a:t>A conversation tree </a:t>
            </a:r>
            <a:r>
              <a:rPr kumimoji="0" lang="en-US" sz="900" b="0" i="0" u="none" strike="noStrike" kern="1200" cap="none" spc="0" normalizeH="0" baseline="0" noProof="0" dirty="0">
                <a:ln>
                  <a:noFill/>
                </a:ln>
                <a:solidFill>
                  <a:schemeClr val="bg1"/>
                </a:solidFill>
                <a:effectLst/>
                <a:uLnTx/>
                <a:uFillTx/>
                <a:latin typeface="Segoe UI"/>
                <a:ea typeface="+mn-ea"/>
                <a:cs typeface="+mn-cs"/>
              </a:rPr>
              <a:t>c</a:t>
            </a:r>
            <a:r>
              <a:rPr kumimoji="0" lang="en-US" sz="900" b="0" i="0" u="none" strike="noStrike" kern="1200" cap="none" spc="0" normalizeH="0" baseline="0" noProof="0" dirty="0">
                <a:ln>
                  <a:noFill/>
                </a:ln>
                <a:solidFill>
                  <a:schemeClr val="bg1"/>
                </a:solidFill>
                <a:effectLst/>
                <a:uLnTx/>
                <a:uFillTx/>
                <a:latin typeface="Segoe UI"/>
                <a:ea typeface="+mn-ea"/>
              </a:rPr>
              <a:t>onsists of trigger phrases, multiple nodes, conditions, the ability to use entities and call actions (flows or skills). Note that </a:t>
            </a:r>
            <a:r>
              <a:rPr kumimoji="0" lang="en-US" sz="900" b="0" i="0" u="none" strike="noStrike" kern="1200" cap="none" spc="0" normalizeH="0" baseline="0" noProof="0" dirty="0">
                <a:ln>
                  <a:noFill/>
                </a:ln>
                <a:effectLst/>
                <a:uLnTx/>
                <a:uFillTx/>
                <a:latin typeface="Segoe UI"/>
                <a:ea typeface="+mn-ea"/>
                <a:cs typeface="+mn-cs"/>
              </a:rPr>
              <a:t>to use Power Automate flows in Copilot Studio they must be in a solution, within the same Dataverse environment as the copilot</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a:ea typeface="+mn-ea"/>
              </a:rPr>
              <a:t>You can redirect/call another user topic or system topic from within a conversation tree.</a:t>
            </a:r>
            <a:endParaRPr kumimoji="0" lang="en-US" sz="900" b="0" i="0" u="none" strike="noStrike" kern="1200" cap="none" spc="0" normalizeH="0" baseline="0" noProof="0" dirty="0">
              <a:ln>
                <a:noFill/>
              </a:ln>
              <a:solidFill>
                <a:schemeClr val="bg1"/>
              </a:solidFill>
              <a:effectLst/>
              <a:uLnTx/>
              <a:uFillTx/>
              <a:latin typeface="Segoe UI"/>
              <a:ea typeface="+mn-ea"/>
              <a:cs typeface="Calibr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cs typeface="Calibri"/>
              </a:rPr>
              <a:t>Copilot Studio </a:t>
            </a:r>
            <a:r>
              <a:rPr kumimoji="0" lang="en-US" sz="900" b="0" i="0" u="none" strike="noStrike" kern="1200" cap="none" spc="0" normalizeH="0" baseline="0" noProof="0" dirty="0">
                <a:ln>
                  <a:noFill/>
                </a:ln>
                <a:solidFill>
                  <a:srgbClr val="FFFFFF"/>
                </a:solidFill>
                <a:effectLst/>
                <a:uLnTx/>
                <a:uFillTx/>
                <a:latin typeface="Segoe UI"/>
                <a:ea typeface="+mn-ea"/>
                <a:cs typeface="Calibri"/>
              </a:rPr>
              <a:t>comes with:</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4 pre-defined user topics that you can use or delete. These are useful for learning or getting started</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8 pre-defined system topics. Th</a:t>
            </a:r>
            <a:r>
              <a:rPr kumimoji="0" lang="en-US" sz="800" b="0" i="0" u="none" strike="noStrike" kern="1200" cap="none" spc="0" normalizeH="0" baseline="0" noProof="0" dirty="0">
                <a:ln>
                  <a:noFill/>
                </a:ln>
                <a:solidFill>
                  <a:srgbClr val="3C3C41"/>
                </a:solidFill>
                <a:effectLst/>
                <a:uLnTx/>
                <a:uFillTx/>
                <a:latin typeface="Segoe UI"/>
                <a:ea typeface="+mn-ea"/>
                <a:cs typeface="+mn-cs"/>
              </a:rPr>
              <a:t>ink of these as building blocks for your conversation. </a:t>
            </a:r>
            <a:r>
              <a:rPr kumimoji="0" lang="en-US" sz="800" b="0" i="0" u="none" strike="noStrike" kern="1200" cap="none" spc="0" normalizeH="0" baseline="0" noProof="0" dirty="0">
                <a:ln>
                  <a:noFill/>
                </a:ln>
                <a:effectLst/>
                <a:uLnTx/>
                <a:uFillTx/>
                <a:latin typeface="Segoe UI"/>
                <a:ea typeface="+mn-ea"/>
                <a:cs typeface="+mn-cs"/>
              </a:rPr>
              <a:t>They include: Greeting, Goodbye, End of conversation survey etc. Recommend minimal editing only for these topics e.g., greeting message only.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0" i="0" u="none" strike="noStrike" kern="1200" cap="none" spc="0" normalizeH="0" baseline="0" noProof="0" dirty="0">
              <a:ln>
                <a:noFill/>
              </a:ln>
              <a:solidFill>
                <a:srgbClr val="3C3C41"/>
              </a:solidFill>
              <a:effectLst/>
              <a:uLnTx/>
              <a:uFillTx/>
              <a:latin typeface="Segoe UI"/>
              <a:ea typeface="+mn-ea"/>
              <a:cs typeface="+mn-cs"/>
            </a:endParaRP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C1AD8C-834C-4A71-9F19-18437D8B5B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10:59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494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copilot is an easy step by step process.  </a:t>
            </a:r>
          </a:p>
          <a:p>
            <a:pPr marL="171450" indent="-171450">
              <a:buFont typeface="Arial" panose="020B0604020202020204" pitchFamily="34" charset="0"/>
              <a:buChar char="•"/>
            </a:pPr>
            <a:r>
              <a:rPr lang="en-US" dirty="0"/>
              <a:t>First you sign up for </a:t>
            </a:r>
            <a:r>
              <a:rPr lang="en-US" sz="900" dirty="0">
                <a:cs typeface="Calibri"/>
              </a:rPr>
              <a:t>Copilot Studio </a:t>
            </a:r>
            <a:r>
              <a:rPr lang="en-US" dirty="0"/>
              <a:t>and create a new copilot</a:t>
            </a:r>
          </a:p>
          <a:p>
            <a:pPr marL="171450" indent="-171450">
              <a:buFont typeface="Arial" panose="020B0604020202020204" pitchFamily="34" charset="0"/>
              <a:buChar char="•"/>
            </a:pPr>
            <a:r>
              <a:rPr lang="en-US" dirty="0"/>
              <a:t>Then create new topics with trigger phrases and build a conversational tree</a:t>
            </a:r>
          </a:p>
          <a:p>
            <a:pPr marL="171450" indent="-171450">
              <a:buFont typeface="Arial" panose="020B0604020202020204" pitchFamily="34" charset="0"/>
              <a:buChar char="•"/>
            </a:pPr>
            <a:r>
              <a:rPr lang="en-US" dirty="0"/>
              <a:t>Immediately you are able to test this using a test copilot and a demo website that can be shared with other users</a:t>
            </a:r>
          </a:p>
          <a:p>
            <a:pPr marL="171450" indent="-171450">
              <a:buFont typeface="Arial" panose="020B0604020202020204" pitchFamily="34" charset="0"/>
              <a:buChar char="•"/>
            </a:pPr>
            <a:r>
              <a:rPr lang="en-US" dirty="0"/>
              <a:t>Once you are happy with what you’ve built, you can publish this copilot to different channels that are made readily available by </a:t>
            </a:r>
            <a:r>
              <a:rPr lang="en-US" sz="900" dirty="0">
                <a:cs typeface="Calibri"/>
              </a:rPr>
              <a:t>Copilot Studio</a:t>
            </a:r>
          </a:p>
          <a:p>
            <a:pPr marL="171450" indent="-171450">
              <a:buFont typeface="Arial" panose="020B0604020202020204" pitchFamily="34" charset="0"/>
              <a:buChar char="•"/>
            </a:pPr>
            <a:r>
              <a:rPr lang="en-US" dirty="0"/>
              <a:t>Each copilot also has performance analytics to enable a feedback loop so you can continuously and easily enhance your copilot to optimize the customer experience.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Revising your copilot follows the same process.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11/25/2024 10:59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9864814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A fundamental component of Conversational AI is Natural Language Understanding (NLU). As human beings, when we talk to another person, we ask questions in our own language using words we know and can use at the time. A key component of a copilot experience for a user is to be able to ask the copilot questions, naturally and using the types of words they understand, not some special language or syntax that has to be specifically learned and is difficult to remember.</a:t>
            </a:r>
            <a:endParaRPr lang="en-US" sz="1800" dirty="0">
              <a:effectLst/>
              <a:latin typeface="Segoe UI" panose="020B0502040204020203" pitchFamily="34" charset="0"/>
              <a:ea typeface="Times New Roman" panose="02020603050405020304" pitchFamily="18" charset="0"/>
              <a:cs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11/25/2024 10:59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1472039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When a question is asked by a person, the person who is asked the question understands the </a:t>
            </a:r>
            <a:r>
              <a:rPr lang="en-US" sz="1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intent</a:t>
            </a:r>
            <a:r>
              <a:rPr lang="en-US"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from the question and acts accordingly. This discovered or assumed intent may be following up with a sentence, comment or even another question. What can make these interactions complex is matching the intent to the correct intention of the original user asking the question. This is understood using NLU technology – Natural Language Understanding – so a Conversational AI application can understand the natural language human beings use, recognize intents from questions, and then acts accordingly.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In traditional Conversational AI Development, developers have had to create, train, test and deploy a separate NLU layer with their logic and UI layers together as well as additional layers and integration around specific follow up behavior. In </a:t>
            </a:r>
            <a:r>
              <a:rPr lang="en-US" sz="1800" dirty="0">
                <a:cs typeface="Calibri"/>
              </a:rPr>
              <a:t>Copilot Studio</a:t>
            </a:r>
            <a:r>
              <a:rPr lang="en-US"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our aim is to democratize Conversational AI and make it easier for organizations to get started, manage, deploy and iterate on their copilot by providing both low and pro code authoring experiences and capabilities. </a:t>
            </a:r>
            <a:r>
              <a:rPr lang="en-US" sz="1800" dirty="0">
                <a:cs typeface="Calibri"/>
              </a:rPr>
              <a:t>Copilot Studio </a:t>
            </a:r>
            <a:r>
              <a:rPr lang="en-US"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comes straight out of the box with its own pre-trained Natural Language Understanding (NLU) capabilities, meaning a user does not need to use or provision their own NLU service, and can get started and train their copilot simply by entering Trigger Phrases within a topic. Additionally, standard, and custom entities can be detected on intent recognition or within an ongoing conversation by extracting the subject of user’s sentence and being stored and used as a variable.</a:t>
            </a:r>
            <a:endParaRPr lang="en-US" sz="1800" dirty="0">
              <a:effectLst/>
              <a:latin typeface="Segoe UI" panose="020B05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dirty="0">
                <a:effectLst/>
                <a:latin typeface="Segoe UI" panose="020B0502040204020203" pitchFamily="34" charset="0"/>
                <a:ea typeface="Times New Roman" panose="02020603050405020304" pitchFamily="18" charset="0"/>
                <a:cs typeface="Segoe UI" panose="020B0502040204020203" pitchFamily="34" charset="0"/>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dirty="0">
              <a:effectLst/>
              <a:latin typeface="Segoe UI" panose="020B0502040204020203" pitchFamily="34" charset="0"/>
              <a:ea typeface="Times New Roman" panose="02020603050405020304" pitchFamily="18" charset="0"/>
              <a:cs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11/25/2024 10:59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508181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cs typeface="Calibri"/>
              </a:rPr>
              <a:t>Copilot Studio </a:t>
            </a:r>
            <a:r>
              <a:rPr lang="en-US" dirty="0"/>
              <a:t>makes creating a copilot very easy to do.  </a:t>
            </a:r>
          </a:p>
          <a:p>
            <a:r>
              <a:rPr lang="en-US" dirty="0"/>
              <a:t>Open the </a:t>
            </a:r>
            <a:r>
              <a:rPr lang="en-US" sz="900" dirty="0">
                <a:cs typeface="Calibri"/>
              </a:rPr>
              <a:t>Copilot Studio </a:t>
            </a:r>
            <a:r>
              <a:rPr lang="en-US" dirty="0"/>
              <a:t>designer and click on the ‘copilot’ icon and then select ‘new copilot’.  </a:t>
            </a:r>
          </a:p>
          <a:p>
            <a:r>
              <a:rPr lang="en-US" dirty="0"/>
              <a:t>Choose a name for your new copilot.</a:t>
            </a:r>
          </a:p>
          <a:p>
            <a:r>
              <a:rPr lang="en-US" dirty="0"/>
              <a:t>Select your language</a:t>
            </a:r>
          </a:p>
          <a:p>
            <a:r>
              <a:rPr lang="en-US" dirty="0"/>
              <a:t>Select your Environment.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11/25/2024 10:59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570186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panose="020B0502040204020203" pitchFamily="34" charset="0"/>
              </a:rPr>
              <a:t>You can create copilots in </a:t>
            </a:r>
            <a:r>
              <a:rPr lang="en-US" sz="900" dirty="0">
                <a:cs typeface="Calibri"/>
              </a:rPr>
              <a:t>Copilot Studio </a:t>
            </a:r>
            <a:r>
              <a:rPr lang="en-GB" b="0" i="0" dirty="0">
                <a:solidFill>
                  <a:srgbClr val="171717"/>
                </a:solidFill>
                <a:effectLst/>
                <a:latin typeface="Segoe UI" panose="020B0502040204020203" pitchFamily="34" charset="0"/>
              </a:rPr>
              <a:t>in a number of languages. </a:t>
            </a:r>
          </a:p>
          <a:p>
            <a:r>
              <a:rPr lang="en-GB" b="0" i="0" dirty="0">
                <a:solidFill>
                  <a:srgbClr val="171717"/>
                </a:solidFill>
                <a:effectLst/>
                <a:latin typeface="Segoe UI" panose="020B0502040204020203" pitchFamily="34" charset="0"/>
              </a:rPr>
              <a:t>Each copilot speaks one language, it’s not a multilingual single copilot</a:t>
            </a:r>
          </a:p>
          <a:p>
            <a:r>
              <a:rPr lang="en-GB" b="0" i="0" dirty="0">
                <a:solidFill>
                  <a:srgbClr val="171717"/>
                </a:solidFill>
                <a:effectLst/>
                <a:latin typeface="Segoe UI" panose="020B0502040204020203" pitchFamily="34" charset="0"/>
              </a:rPr>
              <a:t>You specify the target language when you first </a:t>
            </a:r>
            <a:r>
              <a:rPr lang="en-GB" b="0" i="0" u="none" strike="noStrike" dirty="0">
                <a:effectLst/>
                <a:latin typeface="Segoe UI" panose="020B0502040204020203" pitchFamily="34" charset="0"/>
              </a:rPr>
              <a:t>create a copilot</a:t>
            </a:r>
            <a:endParaRPr lang="en-GB" b="0" i="0" u="none" strike="noStrike" dirty="0">
              <a:solidFill>
                <a:srgbClr val="171717"/>
              </a:solidFill>
              <a:effectLst/>
              <a:latin typeface="Segoe UI" panose="020B0502040204020203" pitchFamily="34" charset="0"/>
            </a:endParaRPr>
          </a:p>
          <a:p>
            <a:endParaRPr lang="en-GB" b="0" i="0" u="none" strike="noStrike" dirty="0">
              <a:solidFill>
                <a:srgbClr val="171717"/>
              </a:solidFill>
              <a:effectLst/>
              <a:latin typeface="Segoe UI" panose="020B0502040204020203" pitchFamily="34" charset="0"/>
            </a:endParaRPr>
          </a:p>
          <a:p>
            <a:r>
              <a:rPr lang="en-GB" b="0" i="0" u="none" strike="noStrike" dirty="0">
                <a:solidFill>
                  <a:srgbClr val="171717"/>
                </a:solidFill>
                <a:effectLst/>
                <a:latin typeface="Segoe UI" panose="020B0502040204020203" pitchFamily="34" charset="0"/>
              </a:rPr>
              <a:t>For a full list of languages supported, see: https://docs.microsoft.com/en-us/power-virtual-agents/authoring-language-support</a:t>
            </a:r>
            <a:endParaRPr lang="en-GB"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11/25/2024 10:59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449754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your copilot, you need to decide what business scenarios you want your copilot to address.  You’ll create a topic for each scenario/question you want the copilot to address.</a:t>
            </a:r>
          </a:p>
          <a:p>
            <a:endParaRPr lang="en-US" dirty="0"/>
          </a:p>
          <a:p>
            <a:r>
              <a:rPr lang="en-US" dirty="0"/>
              <a:t>4-7 depending if you choose to use the Lesson Topics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11/25/2024 10:59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369358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copilot must have the appropriate trigger phrases relevant to your topic.  </a:t>
            </a:r>
          </a:p>
          <a:p>
            <a:pPr algn="l"/>
            <a:r>
              <a:rPr lang="en-GB" b="0" i="0" dirty="0">
                <a:solidFill>
                  <a:srgbClr val="171717"/>
                </a:solidFill>
                <a:effectLst/>
                <a:latin typeface="Segoe UI" panose="020B0502040204020203" pitchFamily="34" charset="0"/>
              </a:rPr>
              <a:t>A topic has trigger phrases—these are phrases, keywords, or questions that a user is likely to type that is related to a specific.</a:t>
            </a:r>
          </a:p>
          <a:p>
            <a:pPr algn="l"/>
            <a:r>
              <a:rPr lang="en-GB" b="0" i="0" dirty="0">
                <a:solidFill>
                  <a:srgbClr val="171717"/>
                </a:solidFill>
                <a:effectLst/>
                <a:latin typeface="Segoe UI" panose="020B0502040204020203" pitchFamily="34" charset="0"/>
              </a:rPr>
              <a:t>The AI uses natural language understanding to parse what a customer actually types and find the most appropriate trigger phrase or node.</a:t>
            </a:r>
          </a:p>
          <a:p>
            <a:pPr algn="l"/>
            <a:r>
              <a:rPr lang="en-GB" b="0" i="0" dirty="0">
                <a:solidFill>
                  <a:srgbClr val="171717"/>
                </a:solidFill>
                <a:effectLst/>
                <a:latin typeface="Segoe UI" panose="020B0502040204020203" pitchFamily="34" charset="0"/>
              </a:rPr>
              <a:t>You should start with 5-10 trigger phrases for each topic. Your phrases should be semantically different. They don’t need to be full sentences.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CECA3AB-6791-4A1E-85C1-30556A953C4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10:59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6450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authoring canvas and begin creating your copilot.  The easy to use and understand dialog tree enables any user to start creating a powerful </a:t>
            </a:r>
            <a:r>
              <a:rPr lang="en-US" sz="900" dirty="0">
                <a:latin typeface="+mn-lt"/>
                <a:ea typeface="+mn-lt"/>
                <a:cs typeface="+mn-lt"/>
              </a:rPr>
              <a:t>copilot</a:t>
            </a:r>
            <a:r>
              <a:rPr lang="en-US" dirty="0"/>
              <a:t> experience.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11/25/2024 10:59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70482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BDB2E-094D-45B1-9792-5CEDC80EC21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10923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2BDC95E-CE71-44B4-A394-BA33A3FE176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10:59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9739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11/25/2024 10:59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403692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r>
              <a:rPr lang="en-US" sz="900" b="1" spc="0" dirty="0">
                <a:gradFill>
                  <a:gsLst>
                    <a:gs pos="83000">
                      <a:srgbClr val="008272"/>
                    </a:gs>
                    <a:gs pos="100000">
                      <a:srgbClr val="008272"/>
                    </a:gs>
                  </a:gsLst>
                  <a:lin ang="5400000" scaled="1"/>
                </a:gradFill>
                <a:latin typeface="Segoe UI"/>
              </a:rPr>
              <a:t>Easily see what’s working and what to improve</a:t>
            </a:r>
          </a:p>
          <a:p>
            <a:pPr defTabSz="932007" fontAlgn="base">
              <a:spcAft>
                <a:spcPts val="588"/>
              </a:spcAft>
              <a:buSzTx/>
            </a:pPr>
            <a:r>
              <a:rPr lang="en-US" sz="900" spc="0" dirty="0">
                <a:gradFill>
                  <a:gsLst>
                    <a:gs pos="83000">
                      <a:srgbClr val="3C3C41"/>
                    </a:gs>
                    <a:gs pos="100000">
                      <a:srgbClr val="3C3C41"/>
                    </a:gs>
                  </a:gsLst>
                  <a:lin ang="5400000" scaled="1"/>
                </a:gradFill>
                <a:latin typeface="Segoe UI"/>
                <a:cs typeface="Segoe UI" panose="020B0502040204020203" pitchFamily="34" charset="0"/>
              </a:rPr>
              <a:t>Analyze copilot/customer conversations to better understand how specific topics are performing, what’s impacting your CSAT, and identify where there is room for improvement</a:t>
            </a:r>
          </a:p>
          <a:p>
            <a:pPr defTabSz="932007" fontAlgn="base">
              <a:spcAft>
                <a:spcPts val="588"/>
              </a:spcAft>
              <a:buSzTx/>
            </a:pPr>
            <a:endParaRPr lang="en-US" sz="900" spc="0" dirty="0">
              <a:gradFill>
                <a:gsLst>
                  <a:gs pos="83000">
                    <a:srgbClr val="3C3C41"/>
                  </a:gs>
                  <a:gs pos="100000">
                    <a:srgbClr val="3C3C41"/>
                  </a:gs>
                </a:gsLst>
                <a:lin ang="5400000" scaled="1"/>
              </a:gradFill>
              <a:latin typeface="Segoe UI"/>
              <a:cs typeface="Segoe UI"/>
            </a:endParaRPr>
          </a:p>
          <a:p>
            <a:pPr defTabSz="914192"/>
            <a:r>
              <a:rPr lang="en-US" sz="900" b="1" spc="0" dirty="0">
                <a:gradFill>
                  <a:gsLst>
                    <a:gs pos="83000">
                      <a:srgbClr val="008272"/>
                    </a:gs>
                    <a:gs pos="100000">
                      <a:srgbClr val="008272"/>
                    </a:gs>
                  </a:gsLst>
                  <a:lin ang="5400000" scaled="1"/>
                </a:gradFill>
                <a:latin typeface="Segoe UI"/>
              </a:rPr>
              <a:t>Quickly figure out what to build next</a:t>
            </a:r>
          </a:p>
          <a:p>
            <a:pPr defTabSz="932007" fontAlgn="base">
              <a:spcAft>
                <a:spcPts val="588"/>
              </a:spcAft>
              <a:buSzTx/>
            </a:pPr>
            <a:r>
              <a:rPr lang="en-US" sz="900" spc="0" dirty="0">
                <a:gradFill>
                  <a:gsLst>
                    <a:gs pos="83000">
                      <a:srgbClr val="3C3C41"/>
                    </a:gs>
                    <a:gs pos="100000">
                      <a:srgbClr val="3C3C41"/>
                    </a:gs>
                  </a:gsLst>
                  <a:lin ang="5400000" scaled="1"/>
                </a:gradFill>
                <a:latin typeface="Segoe UI"/>
                <a:cs typeface="Segoe UI" panose="020B0502040204020203" pitchFamily="34" charset="0"/>
              </a:rPr>
              <a:t>Easily see which conversations are going to human agents and determine which topics to teach your copilot next </a:t>
            </a:r>
          </a:p>
          <a:p>
            <a:endParaRPr lang="en-US" sz="900" b="1"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5359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11/25/2024 10:59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537142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2488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072" marR="0" lvl="0" indent="0" algn="l" defTabSz="9246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2488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4882" rtl="0" eaLnBrk="1" fontAlgn="auto" latinLnBrk="0" hangingPunct="1">
                <a:lnSpc>
                  <a:spcPct val="100000"/>
                </a:lnSpc>
                <a:spcBef>
                  <a:spcPts val="0"/>
                </a:spcBef>
                <a:spcAft>
                  <a:spcPts val="0"/>
                </a:spcAft>
                <a:buClrTx/>
                <a:buSzTx/>
                <a:buFontTx/>
                <a:buNone/>
                <a:tabLst/>
                <a:defRPr/>
              </a:pPr>
              <a:t>11/25/2024 11:13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2488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488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7029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So, let’s try out one of our latest features in Copilot Studio, in public preview, Generative Answers. The great news is you don’t even need to log in to your copilot to complete this lab, and you can open a new tab in your browser instead go to the Try It experience here - </a:t>
            </a:r>
            <a:r>
              <a:rPr lang="en-US" sz="1800" u="sng"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hlinkClick r:id="rId3"/>
              </a:rPr>
              <a:t>Power Virtual Agents (microsoft.com)</a:t>
            </a:r>
            <a:r>
              <a:rPr lang="en-US" sz="1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to open the web page as you can see below:</a:t>
            </a:r>
            <a:endParaRPr lang="en-US" sz="1800" dirty="0">
              <a:effectLst/>
              <a:latin typeface="Segoe UI" panose="020B0502040204020203" pitchFamily="34" charset="0"/>
              <a:ea typeface="Times New Roman" panose="02020603050405020304" pitchFamily="18" charset="0"/>
              <a:cs typeface="Segoe UI" panose="020B0502040204020203" pitchFamily="34" charset="0"/>
            </a:endParaRP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785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1622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45936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154669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723069-FE27-44F1-B74F-20B5C3F8D606}" type="datetime8">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11:13 PM</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7931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spc="-49" dirty="0">
                <a:solidFill>
                  <a:schemeClr val="tx2"/>
                </a:solidFill>
              </a:rPr>
              <a:t>Informational</a:t>
            </a:r>
            <a:r>
              <a:rPr lang="en-US" sz="900" spc="-49" dirty="0">
                <a:solidFill>
                  <a:schemeClr val="tx2"/>
                </a:solidFill>
              </a:rPr>
              <a:t>, </a:t>
            </a:r>
            <a:r>
              <a:rPr lang="en-US" sz="900" b="1" spc="-49" dirty="0">
                <a:solidFill>
                  <a:schemeClr val="tx2"/>
                </a:solidFill>
              </a:rPr>
              <a:t>Task Completion</a:t>
            </a:r>
            <a:r>
              <a:rPr lang="en-US" sz="900" spc="-49" dirty="0">
                <a:solidFill>
                  <a:schemeClr val="tx2"/>
                </a:solidFill>
              </a:rPr>
              <a:t>, and </a:t>
            </a:r>
            <a:r>
              <a:rPr lang="en-US" sz="900" b="1" spc="-49" dirty="0">
                <a:solidFill>
                  <a:schemeClr val="tx2"/>
                </a:solidFill>
              </a:rPr>
              <a:t>Troubleshooting</a:t>
            </a:r>
            <a:r>
              <a:rPr lang="en-US" sz="900" spc="-49" dirty="0">
                <a:solidFill>
                  <a:schemeClr val="tx2"/>
                </a:solidFill>
              </a:rPr>
              <a:t> are different types of topics that the https://wave.video/live/5lfwS9zySIkhljHl can support. You may also need some topics that are just there to take ambiguous user questions (“I need help” or “shopping”) and ask for clarification so you can then route the user to the correct topic.</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spc="-49" dirty="0">
              <a:solidFill>
                <a:schemeClr val="tx2"/>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49" dirty="0">
                <a:solidFill>
                  <a:schemeClr val="tx2"/>
                </a:solidFill>
              </a:rPr>
              <a:t>When you are considering which business processes to automate, look for the ones with the highest traffic and those where the task can be completed in the copilot without the need for human involvement. Don’t just replicate what your website can already do – most customers are familiar with websites and will accomplish these tasks themselves without needing to interact with a copilot. Look to create topics for things which generate a high volume of calls. Build automations for those to start with, and then work on the longer tail of other topics over a period of time.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spc="-49" dirty="0">
              <a:solidFill>
                <a:schemeClr val="tx2"/>
              </a:solidFill>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154669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723069-FE27-44F1-B74F-20B5C3F8D606}" type="datetime8">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11:13 PM</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9767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865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0653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55441" marR="0" lvl="0" indent="0" algn="l" defTabSz="88841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0653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0653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6204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967002" marR="0" lvl="0" indent="0" algn="l" defTabSz="88841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06539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Good quality conversation styles you need to adopt:</a:t>
            </a:r>
          </a:p>
          <a:p>
            <a:endParaRPr lang="en-AU" dirty="0"/>
          </a:p>
          <a:p>
            <a:r>
              <a:rPr lang="en-AU" b="1" dirty="0"/>
              <a:t>Cooperative:</a:t>
            </a:r>
            <a:r>
              <a:rPr lang="en-AU" dirty="0"/>
              <a:t> without cooperation between the copilot and the customer there is no conversation. Conversation flow should be built in a manner that the customer does not need to put in any effort or have any special knowledge or understanding of your design</a:t>
            </a:r>
          </a:p>
          <a:p>
            <a:r>
              <a:rPr lang="en-AU" b="1" dirty="0"/>
              <a:t>Goal-oriented: </a:t>
            </a:r>
            <a:r>
              <a:rPr lang="en-AU" dirty="0"/>
              <a:t>basic principle of conversation design. Every step or turn needs to have a goal in mind. Why is it being asked or shown to the user?</a:t>
            </a:r>
          </a:p>
          <a:p>
            <a:r>
              <a:rPr lang="en-AU" b="1" dirty="0"/>
              <a:t>Fast</a:t>
            </a:r>
            <a:r>
              <a:rPr lang="en-AU" dirty="0"/>
              <a:t>: successful conversations move at a fast past.</a:t>
            </a:r>
          </a:p>
          <a:p>
            <a:r>
              <a:rPr lang="en-AU" b="1" dirty="0"/>
              <a:t>Turn-based:</a:t>
            </a:r>
            <a:r>
              <a:rPr lang="en-AU" dirty="0"/>
              <a:t> It is also critical to provide the right information at the right time and verify that it’s correct before moving forward. Poor interaction requires the participant to backtrack and make corrections, which slows everything down and adds effort to the process</a:t>
            </a:r>
          </a:p>
          <a:p>
            <a:r>
              <a:rPr lang="en-AU" b="1" dirty="0"/>
              <a:t>Truthful:</a:t>
            </a:r>
            <a:r>
              <a:rPr lang="en-AU" dirty="0"/>
              <a:t> Humans have strategies to prevent and resolve misunderstanding quickly in context. Similarly, copilots should validate information before using it to take action. </a:t>
            </a:r>
          </a:p>
          <a:p>
            <a:r>
              <a:rPr lang="en-AU" b="1" dirty="0"/>
              <a:t>Polite</a:t>
            </a:r>
            <a:r>
              <a:rPr lang="en-AU" dirty="0"/>
              <a:t>: there is nothing as polite as respecting the time of someone who has given you their attention. Politeness can also be achieved by making customers investment of time more productive than expected, for example, by anticipating additional needs before they’ve thought to ask by offering additional choices or fewer choices in a polite manner, depending on the context. </a:t>
            </a:r>
          </a:p>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154669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723069-FE27-44F1-B74F-20B5C3F8D606}" type="datetime8">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11:13 PM</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9010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ECF3B01-9765-48F8-B0EA-F269F1DA3EC5}"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06178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ECF3B01-9765-48F8-B0EA-F269F1DA3EC5}"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4438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ECF3B01-9765-48F8-B0EA-F269F1DA3EC5}"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5570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ECF3B01-9765-48F8-B0EA-F269F1DA3EC5}"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2107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ECF3B01-9765-48F8-B0EA-F269F1DA3EC5}"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1956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2536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4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24"/>
              </a:spcAft>
              <a:defRPr/>
            </a:pPr>
            <a:endParaRPr lang="en-US" dirty="0"/>
          </a:p>
        </p:txBody>
      </p:sp>
      <p:sp>
        <p:nvSpPr>
          <p:cNvPr id="4" name="Header Placeholder 3"/>
          <p:cNvSpPr>
            <a:spLocks noGrp="1"/>
          </p:cNvSpPr>
          <p:nvPr>
            <p:ph type="hdr" sz="quarter"/>
          </p:nvPr>
        </p:nvSpPr>
        <p:spPr/>
        <p:txBody>
          <a:bodyPr/>
          <a:lstStyle/>
          <a:p>
            <a:pPr marL="0" marR="0" lvl="0" indent="0" algn="l" defTabSz="96648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38418" marR="0" lvl="0" indent="0" algn="l" defTabSz="10403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48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482" rtl="0" eaLnBrk="1" fontAlgn="auto" latinLnBrk="0" hangingPunct="1">
                <a:lnSpc>
                  <a:spcPct val="100000"/>
                </a:lnSpc>
                <a:spcBef>
                  <a:spcPts val="0"/>
                </a:spcBef>
                <a:spcAft>
                  <a:spcPts val="0"/>
                </a:spcAft>
                <a:buClrTx/>
                <a:buSzTx/>
                <a:buFontTx/>
                <a:buNone/>
                <a:tabLst/>
                <a:defRPr/>
              </a:pPr>
              <a:t>11/25/2024 10:18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48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48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43120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9856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635" lvl="0" indent="-342900" fontAlgn="base">
              <a:lnSpc>
                <a:spcPct val="108000"/>
              </a:lnSpc>
              <a:spcBef>
                <a:spcPts val="0"/>
              </a:spcBef>
              <a:spcAft>
                <a:spcPts val="935"/>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Overview</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Displays your homepage including links to Test your copilot, publish copilot and links to documentation</a:t>
            </a:r>
          </a:p>
          <a:p>
            <a:pPr marL="342900" marR="635" lvl="0" indent="-342900" fontAlgn="base">
              <a:lnSpc>
                <a:spcPct val="108000"/>
              </a:lnSpc>
              <a:spcBef>
                <a:spcPts val="0"/>
              </a:spcBef>
              <a:spcAft>
                <a:spcPts val="940"/>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Topics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where you view, delete, create and edit conversation topics. </a:t>
            </a:r>
          </a:p>
          <a:p>
            <a:pPr marL="342900" marR="635" lvl="0" indent="-342900" fontAlgn="base">
              <a:lnSpc>
                <a:spcPct val="108000"/>
              </a:lnSpc>
              <a:spcBef>
                <a:spcPts val="0"/>
              </a:spcBef>
              <a:spcAft>
                <a:spcPts val="935"/>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Entities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where you view and create entities that Copilot Studio can recognize in customer conversations and load into variables. </a:t>
            </a:r>
          </a:p>
          <a:p>
            <a:pPr marL="342900" marR="635" lvl="0" indent="-342900" fontAlgn="base">
              <a:lnSpc>
                <a:spcPct val="108000"/>
              </a:lnSpc>
              <a:spcBef>
                <a:spcPts val="0"/>
              </a:spcBef>
              <a:spcAft>
                <a:spcPts val="935"/>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Analytics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where you view metrics to monitor how well your copilot is serving your customers and find ways improve it. </a:t>
            </a:r>
          </a:p>
          <a:p>
            <a:pPr marL="342900" marR="635" lvl="0" indent="-342900" fontAlgn="base">
              <a:lnSpc>
                <a:spcPct val="108000"/>
              </a:lnSpc>
              <a:spcBef>
                <a:spcPts val="0"/>
              </a:spcBef>
              <a:spcAft>
                <a:spcPts val="925"/>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Publish</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where you can publish the copilot for team testing or to engage with your customers. </a:t>
            </a:r>
          </a:p>
          <a:p>
            <a:pPr marL="342900" marR="635" lvl="0" indent="-342900" fontAlgn="base">
              <a:lnSpc>
                <a:spcPct val="108000"/>
              </a:lnSpc>
              <a:spcBef>
                <a:spcPts val="0"/>
              </a:spcBef>
              <a:spcAft>
                <a:spcPts val="760"/>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Settings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where you can select General to change your copilots name, image and get data like environment ID, Tenant ID and Bot app ID.  </a:t>
            </a: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Channels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(such as your website or Facebook) you want customers to interact with your copilot, </a:t>
            </a: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Agent Transfer</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to configure connecting Copilot Studio to engagement hubs, configure </a:t>
            </a: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Security</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to let your users sign into their account with you when using the copilot, and extend your copilot’s conversational capabilities </a:t>
            </a: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AI Capabilities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11/25/2024 11:13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5466093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635" lvl="0" indent="-342900">
              <a:lnSpc>
                <a:spcPct val="108000"/>
              </a:lnSpc>
              <a:spcBef>
                <a:spcPts val="0"/>
              </a:spcBef>
              <a:spcAft>
                <a:spcPts val="93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Topic Title</a:t>
            </a:r>
            <a:r>
              <a:rPr lang="en-US" sz="1800" dirty="0">
                <a:solidFill>
                  <a:srgbClr val="000000"/>
                </a:solidFill>
                <a:effectLst/>
                <a:latin typeface="Segoe UI" panose="020B0502040204020203" pitchFamily="34" charset="0"/>
                <a:ea typeface="Segoe UI" panose="020B0502040204020203" pitchFamily="34" charset="0"/>
              </a:rPr>
              <a:t> is the name of the topic you are currently authoring and is visible in the Topics page. </a:t>
            </a:r>
          </a:p>
          <a:p>
            <a:pPr marL="342900" marR="635" lvl="0" indent="-342900">
              <a:lnSpc>
                <a:spcPct val="108000"/>
              </a:lnSpc>
              <a:spcBef>
                <a:spcPts val="0"/>
              </a:spcBef>
              <a:spcAft>
                <a:spcPts val="940"/>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Productivity Bar</a:t>
            </a:r>
            <a:r>
              <a:rPr lang="en-US" sz="1800" dirty="0">
                <a:solidFill>
                  <a:srgbClr val="000000"/>
                </a:solidFill>
                <a:effectLst/>
                <a:latin typeface="Segoe UI" panose="020B0502040204020203" pitchFamily="34" charset="0"/>
                <a:ea typeface="Segoe UI" panose="020B0502040204020203" pitchFamily="34" charset="0"/>
              </a:rPr>
              <a:t> is where you have access to productivity tools like copy and paste which is available in Preview </a:t>
            </a:r>
          </a:p>
          <a:p>
            <a:pPr marL="342900" marR="635" lvl="0" indent="-342900">
              <a:lnSpc>
                <a:spcPct val="108000"/>
              </a:lnSpc>
              <a:spcBef>
                <a:spcPts val="0"/>
              </a:spcBef>
              <a:spcAft>
                <a:spcPts val="940"/>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Topic Checker</a:t>
            </a:r>
            <a:r>
              <a:rPr lang="en-US" sz="1800" dirty="0">
                <a:solidFill>
                  <a:srgbClr val="000000"/>
                </a:solidFill>
                <a:effectLst/>
                <a:latin typeface="Segoe UI" panose="020B0502040204020203" pitchFamily="34" charset="0"/>
                <a:ea typeface="Segoe UI" panose="020B0502040204020203" pitchFamily="34" charset="0"/>
              </a:rPr>
              <a:t>, </a:t>
            </a:r>
            <a:r>
              <a:rPr lang="en-US" sz="1800" b="1" dirty="0">
                <a:solidFill>
                  <a:srgbClr val="000000"/>
                </a:solidFill>
                <a:effectLst/>
                <a:latin typeface="Segoe UI" panose="020B0502040204020203" pitchFamily="34" charset="0"/>
                <a:ea typeface="Segoe UI" panose="020B0502040204020203" pitchFamily="34" charset="0"/>
              </a:rPr>
              <a:t>Test and Save buttons</a:t>
            </a:r>
            <a:r>
              <a:rPr lang="en-US" sz="1800" dirty="0">
                <a:solidFill>
                  <a:srgbClr val="000000"/>
                </a:solidFill>
                <a:effectLst/>
                <a:latin typeface="Segoe UI" panose="020B0502040204020203" pitchFamily="34" charset="0"/>
                <a:ea typeface="Segoe UI" panose="020B0502040204020203" pitchFamily="34" charset="0"/>
              </a:rPr>
              <a:t> include the </a:t>
            </a:r>
            <a:r>
              <a:rPr lang="en-US" sz="1800" b="1" dirty="0">
                <a:solidFill>
                  <a:srgbClr val="000000"/>
                </a:solidFill>
                <a:effectLst/>
                <a:latin typeface="Segoe UI" panose="020B0502040204020203" pitchFamily="34" charset="0"/>
                <a:ea typeface="Segoe UI" panose="020B0502040204020203" pitchFamily="34" charset="0"/>
              </a:rPr>
              <a:t>Topic Checker</a:t>
            </a:r>
            <a:r>
              <a:rPr lang="en-US" sz="1800" dirty="0">
                <a:solidFill>
                  <a:srgbClr val="000000"/>
                </a:solidFill>
                <a:effectLst/>
                <a:latin typeface="Segoe UI" panose="020B0502040204020203" pitchFamily="34" charset="0"/>
                <a:ea typeface="Segoe UI" panose="020B0502040204020203" pitchFamily="34" charset="0"/>
              </a:rPr>
              <a:t> which can be run anytime from the authoring canvas to check if there are any errors in your topic that the platform can detect , example include missing messages in message nodes. Test opens the copilot testing panel on the left side of the screen, and the save icon which is available when there are unsaved changes, saves the topic. There is an extended menu ‘…’ button available here as well, which opens the code editor in Copilot </a:t>
            </a:r>
            <a:r>
              <a:rPr lang="en-US" sz="1800" dirty="0" err="1">
                <a:solidFill>
                  <a:srgbClr val="000000"/>
                </a:solidFill>
                <a:effectLst/>
                <a:latin typeface="Segoe UI" panose="020B0502040204020203" pitchFamily="34" charset="0"/>
                <a:ea typeface="Segoe UI" panose="020B0502040204020203" pitchFamily="34" charset="0"/>
              </a:rPr>
              <a:t>Studiopreview</a:t>
            </a:r>
            <a:r>
              <a:rPr lang="en-US" sz="1800" dirty="0">
                <a:solidFill>
                  <a:srgbClr val="000000"/>
                </a:solidFill>
                <a:effectLst/>
                <a:latin typeface="Segoe UI" panose="020B0502040204020203" pitchFamily="34" charset="0"/>
                <a:ea typeface="Segoe UI" panose="020B0502040204020203" pitchFamily="34" charset="0"/>
              </a:rPr>
              <a:t>, allowing users to switch from the graphical view and the code view seamlessly</a:t>
            </a:r>
          </a:p>
          <a:p>
            <a:pPr marL="342900" marR="635" lvl="0" indent="-342900">
              <a:lnSpc>
                <a:spcPct val="108000"/>
              </a:lnSpc>
              <a:spcBef>
                <a:spcPts val="0"/>
              </a:spcBef>
              <a:spcAft>
                <a:spcPts val="93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Variables, Analytics and Topic Details buttons </a:t>
            </a:r>
            <a:r>
              <a:rPr lang="en-US" sz="1800" dirty="0">
                <a:solidFill>
                  <a:srgbClr val="000000"/>
                </a:solidFill>
                <a:effectLst/>
                <a:latin typeface="Segoe UI" panose="020B0502040204020203" pitchFamily="34" charset="0"/>
                <a:ea typeface="Segoe UI" panose="020B0502040204020203" pitchFamily="34" charset="0"/>
              </a:rPr>
              <a:t>provide three areas to access all the </a:t>
            </a:r>
            <a:r>
              <a:rPr lang="en-US" sz="1800" b="1" dirty="0">
                <a:solidFill>
                  <a:srgbClr val="000000"/>
                </a:solidFill>
                <a:effectLst/>
                <a:latin typeface="Segoe UI" panose="020B0502040204020203" pitchFamily="34" charset="0"/>
                <a:ea typeface="Segoe UI" panose="020B0502040204020203" pitchFamily="34" charset="0"/>
              </a:rPr>
              <a:t>variables</a:t>
            </a:r>
            <a:r>
              <a:rPr lang="en-US" sz="1800" dirty="0">
                <a:solidFill>
                  <a:srgbClr val="000000"/>
                </a:solidFill>
                <a:effectLst/>
                <a:latin typeface="Segoe UI" panose="020B0502040204020203" pitchFamily="34" charset="0"/>
                <a:ea typeface="Segoe UI" panose="020B0502040204020203" pitchFamily="34" charset="0"/>
              </a:rPr>
              <a:t> available in this topic and globally, </a:t>
            </a:r>
            <a:r>
              <a:rPr lang="en-US" sz="1800" b="1" dirty="0">
                <a:solidFill>
                  <a:srgbClr val="000000"/>
                </a:solidFill>
                <a:effectLst/>
                <a:latin typeface="Segoe UI" panose="020B0502040204020203" pitchFamily="34" charset="0"/>
                <a:ea typeface="Segoe UI" panose="020B0502040204020203" pitchFamily="34" charset="0"/>
              </a:rPr>
              <a:t>analytics</a:t>
            </a:r>
            <a:r>
              <a:rPr lang="en-US" sz="1800" dirty="0">
                <a:solidFill>
                  <a:srgbClr val="000000"/>
                </a:solidFill>
                <a:effectLst/>
                <a:latin typeface="Segoe UI" panose="020B0502040204020203" pitchFamily="34" charset="0"/>
                <a:ea typeface="Segoe UI" panose="020B0502040204020203" pitchFamily="34" charset="0"/>
              </a:rPr>
              <a:t> shows key metrics that are tracked within a time period including sessions and abandon rate, and the </a:t>
            </a:r>
            <a:r>
              <a:rPr lang="en-US" sz="1800" b="1" dirty="0">
                <a:solidFill>
                  <a:srgbClr val="000000"/>
                </a:solidFill>
                <a:effectLst/>
                <a:latin typeface="Segoe UI" panose="020B0502040204020203" pitchFamily="34" charset="0"/>
                <a:ea typeface="Segoe UI" panose="020B0502040204020203" pitchFamily="34" charset="0"/>
              </a:rPr>
              <a:t>details </a:t>
            </a:r>
            <a:r>
              <a:rPr lang="en-US" sz="1800" dirty="0">
                <a:solidFill>
                  <a:srgbClr val="000000"/>
                </a:solidFill>
                <a:effectLst/>
                <a:latin typeface="Segoe UI" panose="020B0502040204020203" pitchFamily="34" charset="0"/>
                <a:ea typeface="Segoe UI" panose="020B0502040204020203" pitchFamily="34" charset="0"/>
              </a:rPr>
              <a:t>menu allows you to change the name and description of the topic, and turn it on or off. </a:t>
            </a:r>
          </a:p>
          <a:p>
            <a:pPr marL="342900" marR="635" lvl="0" indent="-342900">
              <a:lnSpc>
                <a:spcPct val="108000"/>
              </a:lnSpc>
              <a:spcBef>
                <a:spcPts val="0"/>
              </a:spcBef>
              <a:spcAft>
                <a:spcPts val="92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Properties </a:t>
            </a:r>
            <a:r>
              <a:rPr lang="en-US" sz="1800" dirty="0">
                <a:solidFill>
                  <a:srgbClr val="000000"/>
                </a:solidFill>
                <a:effectLst/>
                <a:latin typeface="Segoe UI" panose="020B0502040204020203" pitchFamily="34" charset="0"/>
                <a:ea typeface="Segoe UI" panose="020B0502040204020203" pitchFamily="34" charset="0"/>
              </a:rPr>
              <a:t>are an extended menu item that allows for additional information or control depending on what is selected. Some items will not have any extended options and so this area can sometimes be empty, or for example selecting a question node’s properties, additional options become available in this section such as ‘Question </a:t>
            </a:r>
            <a:r>
              <a:rPr lang="en-US" sz="1800" dirty="0" err="1">
                <a:solidFill>
                  <a:srgbClr val="000000"/>
                </a:solidFill>
                <a:effectLst/>
                <a:latin typeface="Segoe UI" panose="020B0502040204020203" pitchFamily="34" charset="0"/>
                <a:ea typeface="Segoe UI" panose="020B0502040204020203" pitchFamily="34" charset="0"/>
              </a:rPr>
              <a:t>Behaviour</a:t>
            </a:r>
            <a:r>
              <a:rPr lang="en-US" sz="1800" dirty="0">
                <a:solidFill>
                  <a:srgbClr val="000000"/>
                </a:solidFill>
                <a:effectLst/>
                <a:latin typeface="Segoe UI" panose="020B0502040204020203" pitchFamily="34" charset="0"/>
                <a:ea typeface="Segoe UI" panose="020B0502040204020203" pitchFamily="34" charset="0"/>
              </a:rPr>
              <a:t>’</a:t>
            </a:r>
          </a:p>
          <a:p>
            <a:pPr marL="342900" marR="635" lvl="0" indent="-342900">
              <a:lnSpc>
                <a:spcPct val="108000"/>
              </a:lnSpc>
              <a:spcBef>
                <a:spcPts val="0"/>
              </a:spcBef>
              <a:spcAft>
                <a:spcPts val="92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Nodes </a:t>
            </a:r>
            <a:r>
              <a:rPr lang="en-US" sz="1800" dirty="0">
                <a:solidFill>
                  <a:srgbClr val="000000"/>
                </a:solidFill>
                <a:effectLst/>
                <a:latin typeface="Segoe UI" panose="020B0502040204020203" pitchFamily="34" charset="0"/>
                <a:ea typeface="Segoe UI" panose="020B0502040204020203" pitchFamily="34" charset="0"/>
              </a:rPr>
              <a:t>are what are referred to as the items within an authoring canvas in Copilot Studio and often have a type which drives what options are available and required. Examples include the message node, question node, or topic node.</a:t>
            </a:r>
          </a:p>
          <a:p>
            <a:pPr marL="342900" marR="635" lvl="0" indent="-342900">
              <a:lnSpc>
                <a:spcPct val="108000"/>
              </a:lnSpc>
              <a:spcBef>
                <a:spcPts val="0"/>
              </a:spcBef>
              <a:spcAft>
                <a:spcPts val="92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The Authoring Canvas </a:t>
            </a:r>
            <a:r>
              <a:rPr lang="en-US" sz="1800" dirty="0">
                <a:solidFill>
                  <a:srgbClr val="000000"/>
                </a:solidFill>
                <a:effectLst/>
                <a:latin typeface="Segoe UI" panose="020B0502040204020203" pitchFamily="34" charset="0"/>
                <a:ea typeface="Segoe UI" panose="020B0502040204020203" pitchFamily="34" charset="0"/>
              </a:rPr>
              <a:t>is where you would author your topic and is referred to a canvas due to the empty space that is gives you to build and connect nodes. It may look empty to begin with but as soon as you start adding nodes such as conditions, it will fill up fast!</a:t>
            </a:r>
          </a:p>
          <a:p>
            <a:pPr marL="342900" marR="635" lvl="0" indent="-342900">
              <a:lnSpc>
                <a:spcPct val="108000"/>
              </a:lnSpc>
              <a:spcBef>
                <a:spcPts val="0"/>
              </a:spcBef>
              <a:spcAft>
                <a:spcPts val="92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Authoring Canvas Controls </a:t>
            </a:r>
            <a:r>
              <a:rPr lang="en-US" sz="1800" dirty="0">
                <a:solidFill>
                  <a:srgbClr val="000000"/>
                </a:solidFill>
                <a:effectLst/>
                <a:latin typeface="Segoe UI" panose="020B0502040204020203" pitchFamily="34" charset="0"/>
                <a:ea typeface="Segoe UI" panose="020B0502040204020203" pitchFamily="34" charset="0"/>
              </a:rPr>
              <a:t>are what can be used to navigate the authoring canvas, which can become large for extensive topics. Controls included are zoom, grab and selection.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11/25/2024 11:13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38091815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967002"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21350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56662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Here are some guidelines on writing better trigger phrases to ensure the right topics are triggering.</a:t>
            </a:r>
          </a:p>
          <a:p>
            <a:pPr marL="171450" indent="-171450">
              <a:buFont typeface="Arial" panose="020B0604020202020204" pitchFamily="34" charset="0"/>
              <a:buChar char="•"/>
            </a:pPr>
            <a:r>
              <a:rPr lang="en-US" dirty="0">
                <a:latin typeface="Segoe UI Light"/>
                <a:cs typeface="Segoe UI Light"/>
              </a:rPr>
              <a:t>Trigger phrases should align with the goals and scope of the topic</a:t>
            </a:r>
          </a:p>
          <a:p>
            <a:pPr marL="171450" indent="-171450">
              <a:buFont typeface="Arial" panose="020B0604020202020204" pitchFamily="34" charset="0"/>
              <a:buChar char="•"/>
            </a:pPr>
            <a:r>
              <a:rPr lang="en-US" dirty="0">
                <a:latin typeface="Segoe UI Light"/>
                <a:cs typeface="Segoe UI Light"/>
              </a:rPr>
              <a:t>Writing good trigger phrases using similar words that your end customer will use is very important in building successful copilots</a:t>
            </a:r>
          </a:p>
          <a:p>
            <a:pPr marL="171450" indent="-171450">
              <a:buFont typeface="Arial" panose="020B0604020202020204" pitchFamily="34" charset="0"/>
              <a:buChar char="•"/>
            </a:pPr>
            <a:r>
              <a:rPr lang="en-US" dirty="0">
                <a:latin typeface="Segoe UI Light"/>
                <a:cs typeface="Segoe UI Light"/>
              </a:rPr>
              <a:t>In order to have the right coverage, ensure you use trigger phrases that are semantically different</a:t>
            </a:r>
          </a:p>
          <a:p>
            <a:pPr marL="171450" indent="-171450">
              <a:buFont typeface="Arial" panose="020B0604020202020204" pitchFamily="34" charset="0"/>
              <a:buChar char="•"/>
            </a:pPr>
            <a:r>
              <a:rPr lang="en-US" dirty="0">
                <a:latin typeface="Segoe UI Light"/>
                <a:cs typeface="Segoe UI Light"/>
              </a:rPr>
              <a:t>Start with 5-10 trigger phrases as you build topics and continue to add variations over a period of time.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85655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A109A0B-7C3E-4520-86B7-BFC7A8495F31}"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1458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154669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723069-FE27-44F1-B74F-20B5C3F8D606}" type="datetime8">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11:13 PM</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87718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9800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2488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072" marR="0" lvl="0" indent="0" algn="l" defTabSz="9246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2488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4882" rtl="0" eaLnBrk="1" fontAlgn="auto" latinLnBrk="0" hangingPunct="1">
                <a:lnSpc>
                  <a:spcPct val="100000"/>
                </a:lnSpc>
                <a:spcBef>
                  <a:spcPts val="0"/>
                </a:spcBef>
                <a:spcAft>
                  <a:spcPts val="0"/>
                </a:spcAft>
                <a:buClrTx/>
                <a:buSzTx/>
                <a:buFontTx/>
                <a:buNone/>
                <a:tabLst/>
                <a:defRPr/>
              </a:pPr>
              <a:t>11/25/2024 11:13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2488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488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016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6790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Segoe UI" panose="020B0502040204020203" pitchFamily="34" charset="0"/>
                <a:ea typeface="Segoe UI" panose="020B0502040204020203" pitchFamily="34" charset="0"/>
              </a:rPr>
              <a:t>copilot makers can now author a topic in Copilot Studio using natural language to describe what they wish the topic to do and click ‘Create’ for Co-Pilot to automatically build that topic, reducing some of the manual steps you saw in Task 1</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11:13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68091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11:13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0820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11:13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0992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635" lvl="0" indent="-342900">
              <a:lnSpc>
                <a:spcPct val="108000"/>
              </a:lnSpc>
              <a:spcBef>
                <a:spcPts val="0"/>
              </a:spcBef>
              <a:spcAft>
                <a:spcPts val="93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Image</a:t>
            </a:r>
            <a:r>
              <a:rPr lang="en-US" sz="1800" dirty="0">
                <a:solidFill>
                  <a:srgbClr val="000000"/>
                </a:solidFill>
                <a:effectLst/>
                <a:latin typeface="Segoe UI" panose="020B0502040204020203" pitchFamily="34" charset="0"/>
                <a:ea typeface="Segoe UI" panose="020B0502040204020203" pitchFamily="34" charset="0"/>
              </a:rPr>
              <a:t> you can add an image which will be displayed on the card. Add the URL of the image and optionally a title.</a:t>
            </a:r>
          </a:p>
          <a:p>
            <a:pPr marL="342900" marR="635" lvl="0" indent="-342900">
              <a:lnSpc>
                <a:spcPct val="108000"/>
              </a:lnSpc>
              <a:spcBef>
                <a:spcPts val="0"/>
              </a:spcBef>
              <a:spcAft>
                <a:spcPts val="940"/>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Video</a:t>
            </a:r>
            <a:r>
              <a:rPr lang="en-US" sz="1800" dirty="0">
                <a:solidFill>
                  <a:srgbClr val="000000"/>
                </a:solidFill>
                <a:effectLst/>
                <a:latin typeface="Segoe UI" panose="020B0502040204020203" pitchFamily="34" charset="0"/>
                <a:ea typeface="Segoe UI" panose="020B0502040204020203" pitchFamily="34" charset="0"/>
              </a:rPr>
              <a:t> you can add a video URL which needs to be a publicly available MP4 or a </a:t>
            </a:r>
            <a:r>
              <a:rPr lang="en-US" sz="1800" dirty="0" err="1">
                <a:solidFill>
                  <a:srgbClr val="000000"/>
                </a:solidFill>
                <a:effectLst/>
                <a:latin typeface="Segoe UI" panose="020B0502040204020203" pitchFamily="34" charset="0"/>
                <a:ea typeface="Segoe UI" panose="020B0502040204020203" pitchFamily="34" charset="0"/>
              </a:rPr>
              <a:t>youtube</a:t>
            </a:r>
            <a:r>
              <a:rPr lang="en-US" sz="1800" dirty="0">
                <a:solidFill>
                  <a:srgbClr val="000000"/>
                </a:solidFill>
                <a:effectLst/>
                <a:latin typeface="Segoe UI" panose="020B0502040204020203" pitchFamily="34" charset="0"/>
                <a:ea typeface="Segoe UI" panose="020B0502040204020203" pitchFamily="34" charset="0"/>
              </a:rPr>
              <a:t> video URL</a:t>
            </a:r>
          </a:p>
          <a:p>
            <a:pPr marL="342900" marR="635" lvl="0" indent="-342900">
              <a:lnSpc>
                <a:spcPct val="108000"/>
              </a:lnSpc>
              <a:spcBef>
                <a:spcPts val="0"/>
              </a:spcBef>
              <a:spcAft>
                <a:spcPts val="940"/>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Basic Cards </a:t>
            </a:r>
            <a:r>
              <a:rPr lang="en-US" sz="1800" dirty="0">
                <a:solidFill>
                  <a:srgbClr val="000000"/>
                </a:solidFill>
                <a:effectLst/>
                <a:latin typeface="Segoe UI" panose="020B0502040204020203" pitchFamily="34" charset="0"/>
                <a:ea typeface="Segoe UI" panose="020B0502040204020203" pitchFamily="34" charset="0"/>
              </a:rPr>
              <a:t>are simple cards that provide adaptive card like visuals however require standard input such as Title, Messages and the ability to add ‘Buttons’ with basic actions.</a:t>
            </a:r>
          </a:p>
          <a:p>
            <a:pPr marL="342900" marR="635" lvl="0" indent="-342900">
              <a:lnSpc>
                <a:spcPct val="108000"/>
              </a:lnSpc>
              <a:spcBef>
                <a:spcPts val="0"/>
              </a:spcBef>
              <a:spcAft>
                <a:spcPts val="93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Adaptive Cards </a:t>
            </a:r>
            <a:r>
              <a:rPr lang="en-US" sz="1800" dirty="0">
                <a:solidFill>
                  <a:srgbClr val="000000"/>
                </a:solidFill>
                <a:effectLst/>
                <a:latin typeface="Segoe UI" panose="020B0502040204020203" pitchFamily="34" charset="0"/>
                <a:ea typeface="Segoe UI" panose="020B0502040204020203" pitchFamily="34" charset="0"/>
              </a:rPr>
              <a:t>can be added which are platform agnostic cards designed to be flexible to suit the need at the time, including requesting action, displaying information so it is displayed with emphasis on specific information or more. Copilot Studio preview supports Adaptive Cards v.1.3 at the time of writing and currently only informational cards are supported (you cannot use </a:t>
            </a:r>
            <a:r>
              <a:rPr lang="en-US" sz="1800" dirty="0" err="1">
                <a:solidFill>
                  <a:srgbClr val="000000"/>
                </a:solidFill>
                <a:effectLst/>
                <a:latin typeface="Segoe UI" panose="020B0502040204020203" pitchFamily="34" charset="0"/>
                <a:ea typeface="Segoe UI" panose="020B0502040204020203" pitchFamily="34" charset="0"/>
              </a:rPr>
              <a:t>action.submit</a:t>
            </a:r>
            <a:r>
              <a:rPr lang="en-US" sz="1800" dirty="0">
                <a:solidFill>
                  <a:srgbClr val="000000"/>
                </a:solidFill>
                <a:effectLst/>
                <a:latin typeface="Segoe UI" panose="020B0502040204020203" pitchFamily="34" charset="0"/>
                <a:ea typeface="Segoe UI" panose="020B0502040204020203" pitchFamily="34" charset="0"/>
              </a:rPr>
              <a:t> to return a value).</a:t>
            </a:r>
          </a:p>
          <a:p>
            <a:pPr marL="342900" marR="635" lvl="0" indent="-342900">
              <a:lnSpc>
                <a:spcPct val="108000"/>
              </a:lnSpc>
              <a:spcBef>
                <a:spcPts val="0"/>
              </a:spcBef>
              <a:spcAft>
                <a:spcPts val="92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Quick Replies </a:t>
            </a:r>
            <a:r>
              <a:rPr lang="en-US" sz="1800" dirty="0">
                <a:solidFill>
                  <a:srgbClr val="000000"/>
                </a:solidFill>
                <a:effectLst/>
                <a:latin typeface="Segoe UI" panose="020B0502040204020203" pitchFamily="34" charset="0"/>
                <a:ea typeface="Segoe UI" panose="020B0502040204020203" pitchFamily="34" charset="0"/>
              </a:rPr>
              <a:t>allow users to select from specific options rather than have to type the response out in text based scenarios. They are optional so a user can still type or speak their own response, and should be used to provide common suggestions or to help give the user ideas on the type of information being asked.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11:13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542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71717"/>
                </a:solidFill>
                <a:effectLst/>
                <a:latin typeface="Segoe UI" panose="020B0502040204020203" pitchFamily="34" charset="0"/>
              </a:rPr>
              <a:t>Variables let you save responses from your customers in a conversation with your copilot so that you can reuse them later in the conversation.</a:t>
            </a:r>
          </a:p>
          <a:p>
            <a:pPr algn="l"/>
            <a:r>
              <a:rPr lang="en-GB" b="0" i="0" dirty="0">
                <a:solidFill>
                  <a:srgbClr val="171717"/>
                </a:solidFill>
                <a:effectLst/>
                <a:latin typeface="Segoe UI" panose="020B0502040204020203" pitchFamily="34" charset="0"/>
              </a:rPr>
              <a:t>For example, you can save a customer's name in a variable called </a:t>
            </a:r>
            <a:r>
              <a:rPr lang="en-GB" b="0" i="0" dirty="0" err="1">
                <a:solidFill>
                  <a:srgbClr val="171717"/>
                </a:solidFill>
                <a:effectLst/>
                <a:latin typeface="Segoe UI" panose="020B0502040204020203" pitchFamily="34" charset="0"/>
              </a:rPr>
              <a:t>UserName</a:t>
            </a:r>
            <a:r>
              <a:rPr lang="en-GB" b="0" i="0" dirty="0">
                <a:solidFill>
                  <a:srgbClr val="171717"/>
                </a:solidFill>
                <a:effectLst/>
                <a:latin typeface="Segoe UI" panose="020B0502040204020203" pitchFamily="34" charset="0"/>
              </a:rPr>
              <a:t>. The copilot can then address the customer by name as the conversation continues.</a:t>
            </a:r>
          </a:p>
          <a:p>
            <a:pPr algn="l"/>
            <a:r>
              <a:rPr lang="en-GB" b="0" i="0" dirty="0">
                <a:solidFill>
                  <a:srgbClr val="171717"/>
                </a:solidFill>
                <a:effectLst/>
                <a:latin typeface="Segoe UI" panose="020B0502040204020203" pitchFamily="34" charset="0"/>
              </a:rPr>
              <a:t>You can use variables to create logical expressions that dynamically route the customer down different conversation paths. </a:t>
            </a:r>
          </a:p>
          <a:p>
            <a:pPr algn="l"/>
            <a:r>
              <a:rPr lang="en-GB" b="0" i="0" dirty="0">
                <a:solidFill>
                  <a:srgbClr val="171717"/>
                </a:solidFill>
                <a:effectLst/>
                <a:latin typeface="Segoe UI" panose="020B0502040204020203" pitchFamily="34" charset="0"/>
              </a:rPr>
              <a:t>You can create a variable to use in a topic, or a copilot (global) variable to use across topics.</a:t>
            </a:r>
          </a:p>
          <a:p>
            <a:pPr algn="l"/>
            <a:r>
              <a:rPr lang="en-GB" b="0" i="0" dirty="0">
                <a:solidFill>
                  <a:srgbClr val="171717"/>
                </a:solidFill>
                <a:effectLst/>
                <a:latin typeface="Segoe UI" panose="020B0502040204020203" pitchFamily="34" charset="0"/>
              </a:rPr>
              <a:t>You can also feed variables to Power Automate and Bot Framework Skills as input parameters, and save the output results from those actions.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11:13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7935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copilot doesn’t follow the dialog script blindly. It intelligently uses all the information it has available to decide when to ask questions and when to skip them. </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For example, if the user provided information earlier in the conversation the copilot will remember that and skip asking about it again.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Go to another topic:</a:t>
            </a:r>
            <a:r>
              <a:rPr lang="en-US" sz="1800" dirty="0">
                <a:solidFill>
                  <a:srgbClr val="000000"/>
                </a:solidFill>
                <a:effectLst/>
                <a:latin typeface="Segoe UI" panose="020B0502040204020203" pitchFamily="34" charset="0"/>
                <a:ea typeface="Segoe UI" panose="020B0502040204020203" pitchFamily="34" charset="0"/>
              </a:rPr>
              <a:t> This node has an extended flyout menu where you can then go to another topic which needs to be selected</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End current topic:</a:t>
            </a:r>
            <a:r>
              <a:rPr lang="en-US" sz="1800" dirty="0">
                <a:solidFill>
                  <a:srgbClr val="000000"/>
                </a:solidFill>
                <a:effectLst/>
                <a:latin typeface="Segoe UI" panose="020B0502040204020203" pitchFamily="34" charset="0"/>
                <a:ea typeface="Segoe UI" panose="020B0502040204020203" pitchFamily="34" charset="0"/>
              </a:rPr>
              <a:t> This ends the current topic and it is used where the topic was called from another topic, from which it would be returned to where it was originally called from. This can also be used in branching conditions. If this is used to end an entire topic of branch, the behavior will operate like ‘End all topics’ below.</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End all topics:</a:t>
            </a:r>
            <a:r>
              <a:rPr lang="en-US" sz="1800" dirty="0">
                <a:solidFill>
                  <a:srgbClr val="000000"/>
                </a:solidFill>
                <a:effectLst/>
                <a:latin typeface="Segoe UI" panose="020B0502040204020203" pitchFamily="34" charset="0"/>
                <a:ea typeface="Segoe UI" panose="020B0502040204020203" pitchFamily="34" charset="0"/>
              </a:rPr>
              <a:t> End all active topics and the next message from the user will be as a new conversation, and the copilot will trigger the most appropriate topic based on that user message, starting a new active topic. </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Transfer Conversation </a:t>
            </a:r>
            <a:r>
              <a:rPr lang="en-US" sz="1800" dirty="0">
                <a:solidFill>
                  <a:srgbClr val="000000"/>
                </a:solidFill>
                <a:effectLst/>
                <a:latin typeface="Segoe UI" panose="020B0502040204020203" pitchFamily="34" charset="0"/>
                <a:ea typeface="Segoe UI" panose="020B0502040204020203" pitchFamily="34" charset="0"/>
              </a:rPr>
              <a:t>is used to transfer to an agent and send a contextual message. (Not Supported in Preview)</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Clear all variables </a:t>
            </a:r>
            <a:r>
              <a:rPr lang="en-US" sz="1800" dirty="0">
                <a:solidFill>
                  <a:srgbClr val="000000"/>
                </a:solidFill>
                <a:effectLst/>
                <a:latin typeface="Segoe UI" panose="020B0502040204020203" pitchFamily="34" charset="0"/>
                <a:ea typeface="Segoe UI" panose="020B0502040204020203" pitchFamily="34" charset="0"/>
              </a:rPr>
              <a:t>clears all variable values. This is important if you want to begin or loop back into the same topic but take new values, especially if you have configured question behavior properties where a question could be skipped if it already had a value.</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Go to Step </a:t>
            </a:r>
            <a:r>
              <a:rPr lang="en-US" sz="1800" dirty="0">
                <a:solidFill>
                  <a:srgbClr val="000000"/>
                </a:solidFill>
                <a:effectLst/>
                <a:latin typeface="Segoe UI" panose="020B0502040204020203" pitchFamily="34" charset="0"/>
                <a:ea typeface="Segoe UI" panose="020B0502040204020203" pitchFamily="34" charset="0"/>
              </a:rPr>
              <a:t>allows a copilot author to navigate to another node in the open topic. This is great for looping scenarios or if you want to gather more information from the user.</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End Conversation </a:t>
            </a:r>
            <a:r>
              <a:rPr lang="en-US" sz="1800" dirty="0">
                <a:solidFill>
                  <a:srgbClr val="000000"/>
                </a:solidFill>
                <a:effectLst/>
                <a:latin typeface="Segoe UI" panose="020B0502040204020203" pitchFamily="34" charset="0"/>
                <a:ea typeface="Segoe UI" panose="020B0502040204020203" pitchFamily="34" charset="0"/>
              </a:rPr>
              <a:t>confirms the customer has their query answered and would be a natural end to a conversation.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4E9446F-2BE3-491C-9C78-6EC00434ADF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11/25/2024 11:13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4587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copilot doesn’t follow the dialog script blindly. It intelligently uses all the information it has available to decide when to ask questions and when to skip them. </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For example, if the user provided information earlier in the conversation the copilot will remember that and skip asking about it again.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79963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copilot doesn’t follow the dialog script blindly. It intelligently uses all the information it has available to decide when to ask questions and when to skip them. </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For example, if the user provided information earlier in the conversation the copilot will remember that and skip asking about it again.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7607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CE68CF-993C-4A3D-B4AB-202777F867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5004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121</a:t>
            </a:fld>
            <a:endParaRPr lang="en-US" sz="1200">
              <a:solidFill>
                <a:prstClr val="black"/>
              </a:solidFill>
            </a:endParaRPr>
          </a:p>
        </p:txBody>
      </p:sp>
    </p:spTree>
    <p:extLst>
      <p:ext uri="{BB962C8B-B14F-4D97-AF65-F5344CB8AC3E}">
        <p14:creationId xmlns:p14="http://schemas.microsoft.com/office/powerpoint/2010/main" val="3781620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Power Automate </a:t>
            </a:r>
            <a:r>
              <a:rPr lang="en-US" sz="900" dirty="0">
                <a:latin typeface="Segoe UI Light" panose="020B0502040204020203" pitchFamily="34" charset="0"/>
                <a:cs typeface="Segoe UI Light" panose="020B0502040204020203" pitchFamily="34" charset="0"/>
              </a:rPr>
              <a:t>is a SaaS services that helps you </a:t>
            </a:r>
            <a:r>
              <a:rPr lang="en-US" sz="900" b="1" dirty="0">
                <a:latin typeface="Segoe UI Light" panose="020B0502040204020203" pitchFamily="34" charset="0"/>
                <a:cs typeface="Segoe UI Light" panose="020B0502040204020203" pitchFamily="34" charset="0"/>
              </a:rPr>
              <a:t>work smarter </a:t>
            </a:r>
            <a:r>
              <a:rPr lang="en-US" sz="900" dirty="0">
                <a:latin typeface="Segoe UI Light" panose="020B0502040204020203" pitchFamily="34" charset="0"/>
                <a:cs typeface="Segoe UI Light" panose="020B0502040204020203" pitchFamily="34" charset="0"/>
              </a:rPr>
              <a:t>by automating workflow across you’re a growing number</a:t>
            </a:r>
            <a:r>
              <a:rPr lang="en-US" sz="900" baseline="0" dirty="0">
                <a:latin typeface="Segoe UI Light" panose="020B0502040204020203" pitchFamily="34" charset="0"/>
                <a:cs typeface="Segoe UI Light" panose="020B0502040204020203" pitchFamily="34" charset="0"/>
              </a:rPr>
              <a:t> </a:t>
            </a:r>
            <a:r>
              <a:rPr lang="en-US" sz="900" dirty="0">
                <a:latin typeface="Segoe UI Light" panose="020B0502040204020203" pitchFamily="34" charset="0"/>
                <a:cs typeface="Segoe UI Light" panose="020B0502040204020203" pitchFamily="34" charset="0"/>
              </a:rPr>
              <a:t>apps and services</a:t>
            </a:r>
            <a:r>
              <a:rPr lang="en-US" sz="900" baseline="0" dirty="0">
                <a:latin typeface="Segoe UI Light" panose="020B0502040204020203" pitchFamily="34" charset="0"/>
                <a:cs typeface="Segoe UI Light" panose="020B0502040204020203" pitchFamily="34" charset="0"/>
              </a:rPr>
              <a:t> that business users </a:t>
            </a:r>
            <a:r>
              <a:rPr lang="en-US" sz="900" dirty="0">
                <a:latin typeface="Segoe UI Light" panose="020B0502040204020203" pitchFamily="34" charset="0"/>
                <a:cs typeface="Segoe UI Light" panose="020B0502040204020203" pitchFamily="34" charset="0"/>
              </a:rPr>
              <a:t>rely on.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Streamline approvals and get instant alerts.</a:t>
            </a:r>
          </a:p>
          <a:p>
            <a:endParaRPr lang="en-US" sz="9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Power Automate </a:t>
            </a:r>
            <a:r>
              <a:rPr lang="en-US" sz="900" kern="1200" dirty="0">
                <a:solidFill>
                  <a:schemeClr val="tx1"/>
                </a:solidFill>
                <a:effectLst/>
                <a:latin typeface="+mn-lt"/>
                <a:ea typeface="+mn-ea"/>
                <a:cs typeface="+mn-cs"/>
              </a:rPr>
              <a:t>makes it possible to automate all of these scenarios and more.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defTabSz="941253">
              <a:defRPr/>
            </a:pPr>
            <a:fld id="{5F2D3714-B553-A044-BA72-366907BA36B5}" type="slidenum">
              <a:rPr lang="en-US" sz="1200">
                <a:solidFill>
                  <a:prstClr val="black"/>
                </a:solidFill>
                <a:latin typeface="Calibri" panose="020F0502020204030204"/>
              </a:rPr>
              <a:pPr defTabSz="941253">
                <a:defRPr/>
              </a:pPr>
              <a:t>122</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7161745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the Copilot Studio license you get access to Power Automate. You will get access to over 450 premium connectors, which allow you to connect to third party services in a low-code graphical interface. </a:t>
            </a:r>
          </a:p>
          <a:p>
            <a:r>
              <a:rPr lang="en-US" dirty="0"/>
              <a:t> </a:t>
            </a:r>
          </a:p>
          <a:p>
            <a:r>
              <a:rPr lang="en-US" dirty="0"/>
              <a:t>You can connect to any third-party service that Power Automate supports. You can read and write data from the database and you can pass data back and forth between the copilot and Power Automate flow. You also have access to a very convenient HTTP connector in Power Automate which allows you to use your copilot invoke any third-party API that you might have. </a:t>
            </a:r>
          </a:p>
          <a:p>
            <a:endParaRPr lang="en-US" dirty="0"/>
          </a:p>
          <a:p>
            <a:r>
              <a:rPr lang="en-US" dirty="0"/>
              <a:t>With the UI based flow connector in </a:t>
            </a:r>
            <a:r>
              <a:rPr kumimoji="0" lang="en-IN" sz="900" b="0" i="0" u="none" strike="noStrike" kern="1200" cap="none" spc="-49" normalizeH="0" baseline="0" noProof="0" dirty="0">
                <a:ln>
                  <a:noFill/>
                </a:ln>
                <a:solidFill>
                  <a:schemeClr val="tx1"/>
                </a:solidFill>
                <a:effectLst/>
                <a:uLnTx/>
                <a:uFillTx/>
                <a:latin typeface="+mj-lt"/>
                <a:ea typeface="+mn-ea"/>
                <a:cs typeface="+mn-cs"/>
              </a:rPr>
              <a:t>Copilot Studio</a:t>
            </a:r>
            <a:r>
              <a:rPr lang="en-US" dirty="0"/>
              <a:t>, you can create flows in Power Automate just for your copilot and invoke them seamlessly from </a:t>
            </a:r>
            <a:r>
              <a:rPr kumimoji="0" lang="en-IN" sz="900" b="0" i="0" u="none" strike="noStrike" kern="1200" cap="none" spc="-49" normalizeH="0" baseline="0" noProof="0" dirty="0">
                <a:ln>
                  <a:noFill/>
                </a:ln>
                <a:solidFill>
                  <a:schemeClr val="tx1"/>
                </a:solidFill>
                <a:effectLst/>
                <a:uLnTx/>
                <a:uFillTx/>
                <a:latin typeface="+mj-lt"/>
                <a:ea typeface="+mn-ea"/>
                <a:cs typeface="+mn-cs"/>
              </a:rPr>
              <a:t>Copilot Studio</a:t>
            </a:r>
            <a:r>
              <a:rPr lang="en-US" dirty="0"/>
              <a:t>.</a:t>
            </a:r>
          </a:p>
          <a:p>
            <a:endParaRPr lang="en-US" dirty="0"/>
          </a:p>
        </p:txBody>
      </p:sp>
      <p:sp>
        <p:nvSpPr>
          <p:cNvPr id="4" name="Slide Number Placeholder 3"/>
          <p:cNvSpPr>
            <a:spLocks noGrp="1"/>
          </p:cNvSpPr>
          <p:nvPr>
            <p:ph type="sldNum" sz="quarter" idx="5"/>
          </p:nvPr>
        </p:nvSpPr>
        <p:spPr/>
        <p:txBody>
          <a:bodyPr/>
          <a:lstStyle/>
          <a:p>
            <a:fld id="{3FD91FA7-5397-4E07-AD33-DA0D8B77A82B}" type="slidenum">
              <a:rPr lang="en-US" smtClean="0"/>
              <a:t>123</a:t>
            </a:fld>
            <a:endParaRPr lang="en-US"/>
          </a:p>
        </p:txBody>
      </p:sp>
    </p:spTree>
    <p:extLst>
      <p:ext uri="{BB962C8B-B14F-4D97-AF65-F5344CB8AC3E}">
        <p14:creationId xmlns:p14="http://schemas.microsoft.com/office/powerpoint/2010/main" val="30116760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91FA7-5397-4E07-AD33-DA0D8B77A82B}" type="slidenum">
              <a:rPr lang="en-US" smtClean="0"/>
              <a:t>124</a:t>
            </a:fld>
            <a:endParaRPr lang="en-US"/>
          </a:p>
        </p:txBody>
      </p:sp>
    </p:spTree>
    <p:extLst>
      <p:ext uri="{BB962C8B-B14F-4D97-AF65-F5344CB8AC3E}">
        <p14:creationId xmlns:p14="http://schemas.microsoft.com/office/powerpoint/2010/main" val="17921302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Automate has a huge range of templates, which provide you a quick way to get started with commonly used flows and automations, and are also a great way to learn.</a:t>
            </a:r>
          </a:p>
        </p:txBody>
      </p:sp>
      <p:sp>
        <p:nvSpPr>
          <p:cNvPr id="4" name="Slide Number Placeholder 3"/>
          <p:cNvSpPr>
            <a:spLocks noGrp="1"/>
          </p:cNvSpPr>
          <p:nvPr>
            <p:ph type="sldNum" sz="quarter" idx="10"/>
          </p:nvPr>
        </p:nvSpPr>
        <p:spPr/>
        <p:txBody>
          <a:bodyPr/>
          <a:lstStyle/>
          <a:p>
            <a:pPr defTabSz="905591">
              <a:defRPr/>
            </a:pPr>
            <a:fld id="{D4F38C9A-47B1-4C1B-BC8F-E2D495F6A1C9}" type="slidenum">
              <a:rPr lang="en-US" sz="1200">
                <a:solidFill>
                  <a:prstClr val="black"/>
                </a:solidFill>
                <a:latin typeface="Calibri" panose="020F0502020204030204"/>
              </a:rPr>
              <a:pPr defTabSz="905591">
                <a:defRPr/>
              </a:pPr>
              <a:t>125</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15919968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solidFill>
                  <a:schemeClr val="bg1"/>
                </a:solidFill>
              </a:rPr>
              <a:t>Power Automate is powered by Microsoft </a:t>
            </a:r>
            <a:r>
              <a:rPr lang="en-US" dirty="0" err="1">
                <a:solidFill>
                  <a:schemeClr val="bg1"/>
                </a:solidFill>
              </a:rPr>
              <a:t>Dataverse</a:t>
            </a:r>
            <a:r>
              <a:rPr lang="en-US" dirty="0">
                <a:solidFill>
                  <a:schemeClr val="bg1"/>
                </a:solidFill>
              </a:rPr>
              <a:t>. </a:t>
            </a:r>
            <a:r>
              <a:rPr lang="en-US" dirty="0" err="1">
                <a:solidFill>
                  <a:schemeClr val="bg1"/>
                </a:solidFill>
              </a:rPr>
              <a:t>Dataverse</a:t>
            </a:r>
            <a:r>
              <a:rPr lang="en-US" dirty="0">
                <a:solidFill>
                  <a:schemeClr val="bg1"/>
                </a:solidFill>
              </a:rPr>
              <a:t> </a:t>
            </a:r>
            <a:r>
              <a:rPr lang="en-US" sz="1200" b="0" i="0" u="none" strike="noStrike" kern="1200" dirty="0">
                <a:solidFill>
                  <a:schemeClr val="bg1"/>
                </a:solidFill>
                <a:effectLst/>
                <a:latin typeface="Segoe UI Light" pitchFamily="34" charset="0"/>
                <a:ea typeface="+mn-ea"/>
                <a:cs typeface="+mn-cs"/>
              </a:rPr>
              <a:t>lets you securely store and manage data that's used by business applications. </a:t>
            </a:r>
            <a:endParaRPr lang="en-US" dirty="0">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178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Copilot Studio with Power Automate means your copilot can do far more than just answer questions – it can take action on behalf of the customer. This can also include working with user authentication tokens, as we will see in the next section.</a:t>
            </a:r>
          </a:p>
          <a:p>
            <a:endParaRPr lang="en-US" dirty="0"/>
          </a:p>
          <a:p>
            <a:r>
              <a:rPr lang="en-US" dirty="0"/>
              <a:t>These are just some of the examples of the huge range of scenarios and use cases that can be enabled by Copilot Studio and Power Automate.</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11/25/2024 11:13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626005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93869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bot doesn’t follow the dialog script blindly. It intelligently uses all the information it has available to decide when to ask questions and when to skip them. </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For example, if the user provided information earlier in the conversation the copilot will remember that and skip asking about it again.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1295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3D16-C88F-FB15-6AE8-1B56FC9514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AFD5503-4489-6BAA-22D1-8659E7B7F3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B85EF5-AAC3-2A5B-FAEF-E74C4D998CA7}"/>
              </a:ext>
            </a:extLst>
          </p:cNvPr>
          <p:cNvSpPr>
            <a:spLocks noGrp="1"/>
          </p:cNvSpPr>
          <p:nvPr>
            <p:ph type="dt" sz="half" idx="10"/>
          </p:nvPr>
        </p:nvSpPr>
        <p:spPr/>
        <p:txBody>
          <a:bodyPr/>
          <a:lstStyle/>
          <a:p>
            <a:fld id="{6820AA1B-0105-435C-B9C3-603E96BFA3BF}" type="datetimeFigureOut">
              <a:rPr lang="en-IN" smtClean="0"/>
              <a:t>25-11-2024</a:t>
            </a:fld>
            <a:endParaRPr lang="en-IN"/>
          </a:p>
        </p:txBody>
      </p:sp>
      <p:sp>
        <p:nvSpPr>
          <p:cNvPr id="5" name="Footer Placeholder 4">
            <a:extLst>
              <a:ext uri="{FF2B5EF4-FFF2-40B4-BE49-F238E27FC236}">
                <a16:creationId xmlns:a16="http://schemas.microsoft.com/office/drawing/2014/main" id="{2494B4FE-9AF6-9634-A807-DB49D5732A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265409-AD02-08EA-5261-3552C565AA67}"/>
              </a:ext>
            </a:extLst>
          </p:cNvPr>
          <p:cNvSpPr>
            <a:spLocks noGrp="1"/>
          </p:cNvSpPr>
          <p:nvPr>
            <p:ph type="sldNum" sz="quarter" idx="12"/>
          </p:nvPr>
        </p:nvSpPr>
        <p:spPr/>
        <p:txBody>
          <a:bodyPr/>
          <a:lstStyle/>
          <a:p>
            <a:fld id="{247A6203-1A89-4AD0-A612-4BB2F13D68F5}" type="slidenum">
              <a:rPr lang="en-IN" smtClean="0"/>
              <a:t>‹#›</a:t>
            </a:fld>
            <a:endParaRPr lang="en-IN"/>
          </a:p>
        </p:txBody>
      </p:sp>
    </p:spTree>
    <p:extLst>
      <p:ext uri="{BB962C8B-B14F-4D97-AF65-F5344CB8AC3E}">
        <p14:creationId xmlns:p14="http://schemas.microsoft.com/office/powerpoint/2010/main" val="1094864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170B-EFA7-9228-08FC-E113A33942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5CA5A5-04E6-F7C5-E6E2-0464E079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22D0C9-56ED-B429-F48C-4A0AA58E0D79}"/>
              </a:ext>
            </a:extLst>
          </p:cNvPr>
          <p:cNvSpPr>
            <a:spLocks noGrp="1"/>
          </p:cNvSpPr>
          <p:nvPr>
            <p:ph type="dt" sz="half" idx="10"/>
          </p:nvPr>
        </p:nvSpPr>
        <p:spPr/>
        <p:txBody>
          <a:bodyPr/>
          <a:lstStyle/>
          <a:p>
            <a:fld id="{6820AA1B-0105-435C-B9C3-603E96BFA3BF}" type="datetimeFigureOut">
              <a:rPr lang="en-IN" smtClean="0"/>
              <a:t>25-11-2024</a:t>
            </a:fld>
            <a:endParaRPr lang="en-IN"/>
          </a:p>
        </p:txBody>
      </p:sp>
      <p:sp>
        <p:nvSpPr>
          <p:cNvPr id="5" name="Footer Placeholder 4">
            <a:extLst>
              <a:ext uri="{FF2B5EF4-FFF2-40B4-BE49-F238E27FC236}">
                <a16:creationId xmlns:a16="http://schemas.microsoft.com/office/drawing/2014/main" id="{9DBEF9A4-A8D4-E1CA-E783-408AC3FC79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9A7FD1-5D97-C6C5-51E0-4F1434E6866D}"/>
              </a:ext>
            </a:extLst>
          </p:cNvPr>
          <p:cNvSpPr>
            <a:spLocks noGrp="1"/>
          </p:cNvSpPr>
          <p:nvPr>
            <p:ph type="sldNum" sz="quarter" idx="12"/>
          </p:nvPr>
        </p:nvSpPr>
        <p:spPr/>
        <p:txBody>
          <a:bodyPr/>
          <a:lstStyle/>
          <a:p>
            <a:fld id="{247A6203-1A89-4AD0-A612-4BB2F13D68F5}" type="slidenum">
              <a:rPr lang="en-IN" smtClean="0"/>
              <a:t>‹#›</a:t>
            </a:fld>
            <a:endParaRPr lang="en-IN"/>
          </a:p>
        </p:txBody>
      </p:sp>
    </p:spTree>
    <p:extLst>
      <p:ext uri="{BB962C8B-B14F-4D97-AF65-F5344CB8AC3E}">
        <p14:creationId xmlns:p14="http://schemas.microsoft.com/office/powerpoint/2010/main" val="375533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06C45-518C-FE1F-A4B4-5FC1053FEF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029E1E-5938-3527-8C10-8F39DF6020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EA5B2B-DF86-765F-BF09-5E279C0B90B9}"/>
              </a:ext>
            </a:extLst>
          </p:cNvPr>
          <p:cNvSpPr>
            <a:spLocks noGrp="1"/>
          </p:cNvSpPr>
          <p:nvPr>
            <p:ph type="dt" sz="half" idx="10"/>
          </p:nvPr>
        </p:nvSpPr>
        <p:spPr/>
        <p:txBody>
          <a:bodyPr/>
          <a:lstStyle/>
          <a:p>
            <a:fld id="{6820AA1B-0105-435C-B9C3-603E96BFA3BF}" type="datetimeFigureOut">
              <a:rPr lang="en-IN" smtClean="0"/>
              <a:t>25-11-2024</a:t>
            </a:fld>
            <a:endParaRPr lang="en-IN"/>
          </a:p>
        </p:txBody>
      </p:sp>
      <p:sp>
        <p:nvSpPr>
          <p:cNvPr id="5" name="Footer Placeholder 4">
            <a:extLst>
              <a:ext uri="{FF2B5EF4-FFF2-40B4-BE49-F238E27FC236}">
                <a16:creationId xmlns:a16="http://schemas.microsoft.com/office/drawing/2014/main" id="{BEF05F48-6F03-608E-FC2A-FD43567E64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6BF1EA-E8D1-E7DF-4A63-7CF225149400}"/>
              </a:ext>
            </a:extLst>
          </p:cNvPr>
          <p:cNvSpPr>
            <a:spLocks noGrp="1"/>
          </p:cNvSpPr>
          <p:nvPr>
            <p:ph type="sldNum" sz="quarter" idx="12"/>
          </p:nvPr>
        </p:nvSpPr>
        <p:spPr/>
        <p:txBody>
          <a:bodyPr/>
          <a:lstStyle/>
          <a:p>
            <a:fld id="{247A6203-1A89-4AD0-A612-4BB2F13D68F5}" type="slidenum">
              <a:rPr lang="en-IN" smtClean="0"/>
              <a:t>‹#›</a:t>
            </a:fld>
            <a:endParaRPr lang="en-IN"/>
          </a:p>
        </p:txBody>
      </p:sp>
    </p:spTree>
    <p:extLst>
      <p:ext uri="{BB962C8B-B14F-4D97-AF65-F5344CB8AC3E}">
        <p14:creationId xmlns:p14="http://schemas.microsoft.com/office/powerpoint/2010/main" val="3127855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78925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Presentation Title Slid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0E3ACD-7FA1-43FB-92AB-D2FC6B01A2F9}"/>
              </a:ext>
            </a:extLst>
          </p:cNvPr>
          <p:cNvSpPr>
            <a:spLocks noGrp="1"/>
          </p:cNvSpPr>
          <p:nvPr>
            <p:ph type="pic" sz="quarter" idx="10"/>
          </p:nvPr>
        </p:nvSpPr>
        <p:spPr>
          <a:xfrm>
            <a:off x="8619649" y="600075"/>
            <a:ext cx="2139315" cy="2139315"/>
          </a:xfrm>
          <a:prstGeom prst="ellipse">
            <a:avLst/>
          </a:prstGeom>
          <a:ln w="101600">
            <a:solidFill>
              <a:srgbClr val="FF9A00"/>
            </a:solidFill>
          </a:ln>
        </p:spPr>
        <p:txBody>
          <a:bodyPr/>
          <a:lstStyle/>
          <a:p>
            <a:r>
              <a:rPr lang="en-US"/>
              <a:t>Click icon to add picture</a:t>
            </a:r>
          </a:p>
        </p:txBody>
      </p:sp>
      <p:sp>
        <p:nvSpPr>
          <p:cNvPr id="7" name="object 5">
            <a:extLst>
              <a:ext uri="{FF2B5EF4-FFF2-40B4-BE49-F238E27FC236}">
                <a16:creationId xmlns:a16="http://schemas.microsoft.com/office/drawing/2014/main" id="{13310B1C-6FB4-4D3B-B79A-DF315C87F042}"/>
              </a:ext>
            </a:extLst>
          </p:cNvPr>
          <p:cNvSpPr/>
          <p:nvPr userDrawn="1"/>
        </p:nvSpPr>
        <p:spPr>
          <a:xfrm>
            <a:off x="0" y="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2060"/>
          </a:solidFill>
        </p:spPr>
        <p:txBody>
          <a:bodyPr wrap="square" lIns="0" tIns="0" rIns="0" bIns="0" rtlCol="0"/>
          <a:lstStyle/>
          <a:p>
            <a:endParaRPr sz="1400"/>
          </a:p>
        </p:txBody>
      </p:sp>
      <p:sp>
        <p:nvSpPr>
          <p:cNvPr id="29" name="object 6">
            <a:extLst>
              <a:ext uri="{FF2B5EF4-FFF2-40B4-BE49-F238E27FC236}">
                <a16:creationId xmlns:a16="http://schemas.microsoft.com/office/drawing/2014/main" id="{0F9703EA-6FA5-4EAF-B958-DEB960A31108}"/>
              </a:ext>
            </a:extLst>
          </p:cNvPr>
          <p:cNvSpPr txBox="1">
            <a:spLocks noGrp="1"/>
          </p:cNvSpPr>
          <p:nvPr userDrawn="1">
            <p:ph type="title"/>
          </p:nvPr>
        </p:nvSpPr>
        <p:spPr>
          <a:xfrm>
            <a:off x="448319" y="26038"/>
            <a:ext cx="4721861" cy="1243930"/>
          </a:xfrm>
          <a:prstGeom prst="rect">
            <a:avLst/>
          </a:prstGeom>
        </p:spPr>
        <p:txBody>
          <a:bodyPr vert="horz" wrap="square" lIns="0" tIns="12700" rIns="0" bIns="0" rtlCol="0">
            <a:spAutoFit/>
          </a:bodyPr>
          <a:lstStyle>
            <a:lvl1pPr marL="16933">
              <a:lnSpc>
                <a:spcPct val="100000"/>
              </a:lnSpc>
              <a:spcBef>
                <a:spcPts val="133"/>
              </a:spcBef>
              <a:defRPr>
                <a:latin typeface="Segoe UI Semibold" panose="020B0702040204020203" pitchFamily="34" charset="0"/>
                <a:cs typeface="Segoe UI Semibold" panose="020B0702040204020203" pitchFamily="34" charset="0"/>
              </a:defRPr>
            </a:lvl1pPr>
          </a:lstStyle>
          <a:p>
            <a:pPr marL="12700">
              <a:lnSpc>
                <a:spcPct val="100000"/>
              </a:lnSpc>
              <a:spcBef>
                <a:spcPts val="100"/>
              </a:spcBef>
            </a:pPr>
            <a:r>
              <a:rPr lang="en-US" sz="4000" b="1" dirty="0">
                <a:solidFill>
                  <a:schemeClr val="bg1"/>
                </a:solidFill>
              </a:rPr>
              <a:t>Click to edit Master title style</a:t>
            </a:r>
            <a:endParaRPr sz="4000" b="1" dirty="0">
              <a:solidFill>
                <a:schemeClr val="bg1"/>
              </a:solidFill>
            </a:endParaRPr>
          </a:p>
        </p:txBody>
      </p:sp>
      <p:sp>
        <p:nvSpPr>
          <p:cNvPr id="13" name="Text Placeholder 4">
            <a:extLst>
              <a:ext uri="{FF2B5EF4-FFF2-40B4-BE49-F238E27FC236}">
                <a16:creationId xmlns:a16="http://schemas.microsoft.com/office/drawing/2014/main" id="{1B48BA99-E3E0-4FD2-87F4-FACD218F3CCC}"/>
              </a:ext>
            </a:extLst>
          </p:cNvPr>
          <p:cNvSpPr>
            <a:spLocks noGrp="1"/>
          </p:cNvSpPr>
          <p:nvPr>
            <p:ph type="body" sz="quarter" idx="16" hasCustomPrompt="1"/>
          </p:nvPr>
        </p:nvSpPr>
        <p:spPr>
          <a:xfrm>
            <a:off x="448319" y="1595287"/>
            <a:ext cx="7338496" cy="387799"/>
          </a:xfrm>
          <a:noFill/>
        </p:spPr>
        <p:txBody>
          <a:bodyPr wrap="square" lIns="0" tIns="0" rIns="0" bIns="0">
            <a:spAutoFit/>
          </a:bodyPr>
          <a:lstStyle>
            <a:lvl1pPr marL="0" indent="0">
              <a:spcBef>
                <a:spcPts val="0"/>
              </a:spcBef>
              <a:buNone/>
              <a:defRPr lang="en-US" sz="2800" b="1" kern="1200" dirty="0">
                <a:solidFill>
                  <a:schemeClr val="tx1"/>
                </a:solidFill>
                <a:latin typeface="Segoe UI Semibold" panose="020B0702040204020203" pitchFamily="34" charset="0"/>
                <a:ea typeface="+mj-ea"/>
                <a:cs typeface="Segoe UI Semibold" panose="020B0702040204020203" pitchFamily="34" charset="0"/>
              </a:defRPr>
            </a:lvl1pPr>
          </a:lstStyle>
          <a:p>
            <a:pPr lvl="0"/>
            <a:r>
              <a:rPr lang="en-US"/>
              <a:t>Tagline 1</a:t>
            </a:r>
          </a:p>
        </p:txBody>
      </p:sp>
      <p:sp>
        <p:nvSpPr>
          <p:cNvPr id="14" name="Text Placeholder 4">
            <a:extLst>
              <a:ext uri="{FF2B5EF4-FFF2-40B4-BE49-F238E27FC236}">
                <a16:creationId xmlns:a16="http://schemas.microsoft.com/office/drawing/2014/main" id="{9A649B98-6AF6-4537-A44A-3FEDDE425EE8}"/>
              </a:ext>
            </a:extLst>
          </p:cNvPr>
          <p:cNvSpPr>
            <a:spLocks noGrp="1"/>
          </p:cNvSpPr>
          <p:nvPr>
            <p:ph type="body" sz="quarter" idx="17" hasCustomPrompt="1"/>
          </p:nvPr>
        </p:nvSpPr>
        <p:spPr>
          <a:xfrm>
            <a:off x="448319" y="2096499"/>
            <a:ext cx="7338496" cy="332399"/>
          </a:xfrm>
          <a:noFill/>
        </p:spPr>
        <p:txBody>
          <a:bodyPr wrap="square" lIns="0" tIns="0" rIns="0" bIns="0">
            <a:spAutoFit/>
          </a:bodyPr>
          <a:lstStyle>
            <a:lvl1pPr marL="0" indent="0">
              <a:spcBef>
                <a:spcPts val="0"/>
              </a:spcBef>
              <a:buNone/>
              <a:defRPr lang="en-US" sz="2400" b="1" kern="1200" dirty="0">
                <a:solidFill>
                  <a:schemeClr val="tx1">
                    <a:lumMod val="50000"/>
                    <a:lumOff val="50000"/>
                  </a:schemeClr>
                </a:solidFill>
                <a:latin typeface="Segoe UI Semibold" panose="020B0702040204020203" pitchFamily="34" charset="0"/>
                <a:ea typeface="+mj-ea"/>
                <a:cs typeface="Segoe UI Semibold" panose="020B0702040204020203" pitchFamily="34" charset="0"/>
              </a:defRPr>
            </a:lvl1pPr>
          </a:lstStyle>
          <a:p>
            <a:pPr lvl="0"/>
            <a:r>
              <a:rPr lang="en-US"/>
              <a:t>Tagline 2 (Optional)</a:t>
            </a:r>
          </a:p>
        </p:txBody>
      </p:sp>
      <p:sp>
        <p:nvSpPr>
          <p:cNvPr id="15" name="Content Placeholder 2">
            <a:extLst>
              <a:ext uri="{FF2B5EF4-FFF2-40B4-BE49-F238E27FC236}">
                <a16:creationId xmlns:a16="http://schemas.microsoft.com/office/drawing/2014/main" id="{2E6AB9B5-B150-46E6-AC48-31D6424AF280}"/>
              </a:ext>
            </a:extLst>
          </p:cNvPr>
          <p:cNvSpPr>
            <a:spLocks noGrp="1"/>
          </p:cNvSpPr>
          <p:nvPr>
            <p:ph sz="half" idx="1" hasCustomPrompt="1"/>
          </p:nvPr>
        </p:nvSpPr>
        <p:spPr>
          <a:xfrm>
            <a:off x="448322" y="2752079"/>
            <a:ext cx="7342740" cy="3481532"/>
          </a:xfrm>
        </p:spPr>
        <p:txBody>
          <a:bodyPr/>
          <a:lstStyle>
            <a:lvl1pPr marL="0" indent="0">
              <a:buNone/>
              <a:defRPr>
                <a:latin typeface="Segoe UI Semibold" panose="020B0702040204020203" pitchFamily="34" charset="0"/>
                <a:cs typeface="Segoe UI Semibold" panose="020B0702040204020203" pitchFamily="34" charset="0"/>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Speaker Bio</a:t>
            </a:r>
          </a:p>
        </p:txBody>
      </p:sp>
    </p:spTree>
    <p:extLst>
      <p:ext uri="{BB962C8B-B14F-4D97-AF65-F5344CB8AC3E}">
        <p14:creationId xmlns:p14="http://schemas.microsoft.com/office/powerpoint/2010/main" val="1981502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2220991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13" name="Picture 12" descr="Microsoft Power Platform logo">
            <a:extLst>
              <a:ext uri="{FF2B5EF4-FFF2-40B4-BE49-F238E27FC236}">
                <a16:creationId xmlns:a16="http://schemas.microsoft.com/office/drawing/2014/main" id="{E6B07396-3169-457E-A2F3-6468D83354F3}"/>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grpSp>
        <p:nvGrpSpPr>
          <p:cNvPr id="2" name="Group 1">
            <a:extLst>
              <a:ext uri="{FF2B5EF4-FFF2-40B4-BE49-F238E27FC236}">
                <a16:creationId xmlns:a16="http://schemas.microsoft.com/office/drawing/2014/main" id="{04628F04-DDA8-4CF8-8D4C-CA07214B9151}"/>
              </a:ext>
              <a:ext uri="{C183D7F6-B498-43B3-948B-1728B52AA6E4}">
                <adec:decorative xmlns:adec="http://schemas.microsoft.com/office/drawing/2017/decorative" val="1"/>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 uri="{C183D7F6-B498-43B3-948B-1728B52AA6E4}">
                  <adec:decorative xmlns:adec="http://schemas.microsoft.com/office/drawing/2017/decorative" val="1"/>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 uri="{C183D7F6-B498-43B3-948B-1728B52AA6E4}">
                  <adec:decorative xmlns:adec="http://schemas.microsoft.com/office/drawing/2017/decorative" val="1"/>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 uri="{C183D7F6-B498-43B3-948B-1728B52AA6E4}">
                  <adec:decorative xmlns:adec="http://schemas.microsoft.com/office/drawing/2017/decorative" val="1"/>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 uri="{C183D7F6-B498-43B3-948B-1728B52AA6E4}">
                  <adec:decorative xmlns:adec="http://schemas.microsoft.com/office/drawing/2017/decorative" val="1"/>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 uri="{C183D7F6-B498-43B3-948B-1728B52AA6E4}">
                  <adec:decorative xmlns:adec="http://schemas.microsoft.com/office/drawing/2017/decorative" val="1"/>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 uri="{C183D7F6-B498-43B3-948B-1728B52AA6E4}">
                  <adec:decorative xmlns:adec="http://schemas.microsoft.com/office/drawing/2017/decorative" val="1"/>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 uri="{C183D7F6-B498-43B3-948B-1728B52AA6E4}">
                  <adec:decorative xmlns:adec="http://schemas.microsoft.com/office/drawing/2017/decorative" val="1"/>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8387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3214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Key Differentiato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0202DEAA-5277-0297-F4EB-C4C0EDC53E99}"/>
              </a:ext>
            </a:extLst>
          </p:cNvPr>
          <p:cNvSpPr/>
          <p:nvPr userDrawn="1"/>
        </p:nvSpPr>
        <p:spPr bwMode="auto">
          <a:xfrm>
            <a:off x="0" y="0"/>
            <a:ext cx="12192000" cy="1884716"/>
          </a:xfrm>
          <a:custGeom>
            <a:avLst/>
            <a:gdLst>
              <a:gd name="connsiteX0" fmla="*/ 0 w 12192000"/>
              <a:gd name="connsiteY0" fmla="*/ 0 h 1884716"/>
              <a:gd name="connsiteX1" fmla="*/ 12192000 w 12192000"/>
              <a:gd name="connsiteY1" fmla="*/ 0 h 1884716"/>
              <a:gd name="connsiteX2" fmla="*/ 12192000 w 12192000"/>
              <a:gd name="connsiteY2" fmla="*/ 1546859 h 1884716"/>
              <a:gd name="connsiteX3" fmla="*/ 4619672 w 12192000"/>
              <a:gd name="connsiteY3" fmla="*/ 1546859 h 1884716"/>
              <a:gd name="connsiteX4" fmla="*/ 4307841 w 12192000"/>
              <a:gd name="connsiteY4" fmla="*/ 1858690 h 1884716"/>
              <a:gd name="connsiteX5" fmla="*/ 4307841 w 12192000"/>
              <a:gd name="connsiteY5" fmla="*/ 1884716 h 1884716"/>
              <a:gd name="connsiteX6" fmla="*/ 0 w 12192000"/>
              <a:gd name="connsiteY6" fmla="*/ 1884716 h 18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4716">
                <a:moveTo>
                  <a:pt x="0" y="0"/>
                </a:moveTo>
                <a:lnTo>
                  <a:pt x="12192000" y="0"/>
                </a:lnTo>
                <a:lnTo>
                  <a:pt x="12192000" y="1546859"/>
                </a:lnTo>
                <a:lnTo>
                  <a:pt x="4619672" y="1546859"/>
                </a:lnTo>
                <a:cubicBezTo>
                  <a:pt x="4447452" y="1546859"/>
                  <a:pt x="4307841" y="1686470"/>
                  <a:pt x="4307841" y="1858690"/>
                </a:cubicBezTo>
                <a:lnTo>
                  <a:pt x="4307841" y="1884716"/>
                </a:lnTo>
                <a:lnTo>
                  <a:pt x="0" y="1884716"/>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5944590" y="167901"/>
            <a:ext cx="4747826" cy="7746998"/>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22801" y="1843340"/>
            <a:ext cx="7569200" cy="4396118"/>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087040"/>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209052"/>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33106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45307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70503"/>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2386846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hite 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000000"/>
                    </a:gs>
                    <a:gs pos="100000">
                      <a:srgbClr val="000000"/>
                    </a:gs>
                  </a:gsLst>
                  <a:lin ang="10800000" scaled="1"/>
                </a:gradFill>
                <a:effectLst/>
                <a:uLnTx/>
                <a:uFillTx/>
                <a:latin typeface="Segoe UI"/>
                <a:ea typeface="+mn-ea"/>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85D1913B-6F73-43FC-8C96-742D67C25AB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custDataLst>
      <p:tags r:id="rId1"/>
    </p:custDataLst>
    <p:extLst>
      <p:ext uri="{BB962C8B-B14F-4D97-AF65-F5344CB8AC3E}">
        <p14:creationId xmlns:p14="http://schemas.microsoft.com/office/powerpoint/2010/main" val="2753473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8970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15C6-A30E-611D-9681-585BB02933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06993E-BE23-7E40-9137-B05058CFBD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E17181-BB92-B353-76D3-12C0D41AFD44}"/>
              </a:ext>
            </a:extLst>
          </p:cNvPr>
          <p:cNvSpPr>
            <a:spLocks noGrp="1"/>
          </p:cNvSpPr>
          <p:nvPr>
            <p:ph type="dt" sz="half" idx="10"/>
          </p:nvPr>
        </p:nvSpPr>
        <p:spPr/>
        <p:txBody>
          <a:bodyPr/>
          <a:lstStyle/>
          <a:p>
            <a:fld id="{6820AA1B-0105-435C-B9C3-603E96BFA3BF}" type="datetimeFigureOut">
              <a:rPr lang="en-IN" smtClean="0"/>
              <a:t>25-11-2024</a:t>
            </a:fld>
            <a:endParaRPr lang="en-IN"/>
          </a:p>
        </p:txBody>
      </p:sp>
      <p:sp>
        <p:nvSpPr>
          <p:cNvPr id="5" name="Footer Placeholder 4">
            <a:extLst>
              <a:ext uri="{FF2B5EF4-FFF2-40B4-BE49-F238E27FC236}">
                <a16:creationId xmlns:a16="http://schemas.microsoft.com/office/drawing/2014/main" id="{9A157410-6B26-F0AD-8897-D241F7D28B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75622E-FC9A-B86A-500A-2F0D455278A1}"/>
              </a:ext>
            </a:extLst>
          </p:cNvPr>
          <p:cNvSpPr>
            <a:spLocks noGrp="1"/>
          </p:cNvSpPr>
          <p:nvPr>
            <p:ph type="sldNum" sz="quarter" idx="12"/>
          </p:nvPr>
        </p:nvSpPr>
        <p:spPr/>
        <p:txBody>
          <a:bodyPr/>
          <a:lstStyle/>
          <a:p>
            <a:fld id="{247A6203-1A89-4AD0-A612-4BB2F13D68F5}" type="slidenum">
              <a:rPr lang="en-IN" smtClean="0"/>
              <a:t>‹#›</a:t>
            </a:fld>
            <a:endParaRPr lang="en-IN"/>
          </a:p>
        </p:txBody>
      </p:sp>
    </p:spTree>
    <p:extLst>
      <p:ext uri="{BB962C8B-B14F-4D97-AF65-F5344CB8AC3E}">
        <p14:creationId xmlns:p14="http://schemas.microsoft.com/office/powerpoint/2010/main" val="2635469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Section title 2">
    <p:bg>
      <p:bgPr>
        <a:solidFill>
          <a:schemeClr val="tx1"/>
        </a:solidFill>
        <a:effectLst/>
      </p:bgPr>
    </p:bg>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857349A5-0A4B-4644-B182-54AD101FD323}"/>
              </a:ext>
            </a:extLst>
          </p:cNvPr>
          <p:cNvSpPr/>
          <p:nvPr userDrawn="1"/>
        </p:nvSpPr>
        <p:spPr bwMode="auto">
          <a:xfrm rot="20693024" flipH="1">
            <a:off x="6914400" y="636124"/>
            <a:ext cx="2870200" cy="4495800"/>
          </a:xfrm>
          <a:prstGeom prst="parallelogram">
            <a:avLst>
              <a:gd name="adj" fmla="val 68620"/>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6C28B3E-A96A-4C6B-9D1F-0328A25C2FC3}"/>
              </a:ext>
            </a:extLst>
          </p:cNvPr>
          <p:cNvSpPr/>
          <p:nvPr userDrawn="1"/>
        </p:nvSpPr>
        <p:spPr bwMode="auto">
          <a:xfrm>
            <a:off x="0" y="3"/>
            <a:ext cx="11258804" cy="6857998"/>
          </a:xfrm>
          <a:custGeom>
            <a:avLst/>
            <a:gdLst>
              <a:gd name="connsiteX0" fmla="*/ 0 w 11258804"/>
              <a:gd name="connsiteY0" fmla="*/ 0 h 6857998"/>
              <a:gd name="connsiteX1" fmla="*/ 5813327 w 11258804"/>
              <a:gd name="connsiteY1" fmla="*/ 0 h 6857998"/>
              <a:gd name="connsiteX2" fmla="*/ 11258804 w 11258804"/>
              <a:gd name="connsiteY2" fmla="*/ 6857998 h 6857998"/>
              <a:gd name="connsiteX3" fmla="*/ 0 w 11258804"/>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258804" h="6857998">
                <a:moveTo>
                  <a:pt x="0" y="0"/>
                </a:moveTo>
                <a:lnTo>
                  <a:pt x="5813327" y="0"/>
                </a:lnTo>
                <a:lnTo>
                  <a:pt x="11258804" y="6857998"/>
                </a:lnTo>
                <a:lnTo>
                  <a:pt x="0" y="6857998"/>
                </a:ln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arallelogram 20">
            <a:extLst>
              <a:ext uri="{FF2B5EF4-FFF2-40B4-BE49-F238E27FC236}">
                <a16:creationId xmlns:a16="http://schemas.microsoft.com/office/drawing/2014/main" id="{4AEB5DC5-93BC-4D81-A88B-A0BF890057AB}"/>
              </a:ext>
            </a:extLst>
          </p:cNvPr>
          <p:cNvSpPr/>
          <p:nvPr userDrawn="1"/>
        </p:nvSpPr>
        <p:spPr bwMode="auto">
          <a:xfrm rot="20781083" flipH="1">
            <a:off x="7318935" y="1133136"/>
            <a:ext cx="3848100" cy="4495800"/>
          </a:xfrm>
          <a:prstGeom prst="parallelogram">
            <a:avLst>
              <a:gd name="adj" fmla="val 52778"/>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Parallelogram 23">
            <a:extLst>
              <a:ext uri="{FF2B5EF4-FFF2-40B4-BE49-F238E27FC236}">
                <a16:creationId xmlns:a16="http://schemas.microsoft.com/office/drawing/2014/main" id="{79625123-FD9E-43A7-8E3A-697C3FD1ED44}"/>
              </a:ext>
            </a:extLst>
          </p:cNvPr>
          <p:cNvSpPr/>
          <p:nvPr userDrawn="1"/>
        </p:nvSpPr>
        <p:spPr bwMode="auto">
          <a:xfrm rot="20693024" flipH="1">
            <a:off x="7688515" y="996005"/>
            <a:ext cx="2013073" cy="4495800"/>
          </a:xfrm>
          <a:prstGeom prst="parallelogram">
            <a:avLst>
              <a:gd name="adj" fmla="val 97230"/>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p:cNvSpPr>
            <a:spLocks noGrp="1"/>
          </p:cNvSpPr>
          <p:nvPr userDrawn="1">
            <p:ph type="title" hasCustomPrompt="1"/>
          </p:nvPr>
        </p:nvSpPr>
        <p:spPr>
          <a:xfrm>
            <a:off x="455994" y="1903187"/>
            <a:ext cx="7454643" cy="1045028"/>
          </a:xfrm>
          <a:noFill/>
        </p:spPr>
        <p:txBody>
          <a:bodyPr vert="horz" wrap="square" lIns="0" tIns="0" rIns="0" bIns="0" rtlCol="0" anchor="b" anchorCtr="0">
            <a:noAutofit/>
          </a:bodyPr>
          <a:lstStyle>
            <a:lvl1pPr>
              <a:defRPr lang="en-US" sz="5400" spc="-49" baseline="0" dirty="0">
                <a:solidFill>
                  <a:schemeClr val="tx1"/>
                </a:solidFill>
              </a:defRPr>
            </a:lvl1pPr>
          </a:lstStyle>
          <a:p>
            <a:pPr marL="0" lvl="0">
              <a:lnSpc>
                <a:spcPts val="5490"/>
              </a:lnSpc>
            </a:pPr>
            <a:r>
              <a:rPr lang="en-US"/>
              <a:t>Section title</a:t>
            </a:r>
          </a:p>
        </p:txBody>
      </p:sp>
      <p:sp>
        <p:nvSpPr>
          <p:cNvPr id="10" name="Text Placeholder 9">
            <a:extLst>
              <a:ext uri="{FF2B5EF4-FFF2-40B4-BE49-F238E27FC236}">
                <a16:creationId xmlns:a16="http://schemas.microsoft.com/office/drawing/2014/main" id="{350DC254-6875-4D67-A047-52E8F146FA57}"/>
              </a:ext>
            </a:extLst>
          </p:cNvPr>
          <p:cNvSpPr>
            <a:spLocks noGrp="1"/>
          </p:cNvSpPr>
          <p:nvPr userDrawn="1">
            <p:ph type="body" sz="quarter" idx="10"/>
          </p:nvPr>
        </p:nvSpPr>
        <p:spPr>
          <a:xfrm>
            <a:off x="455994" y="2948216"/>
            <a:ext cx="7454643" cy="923330"/>
          </a:xfrm>
        </p:spPr>
        <p:txBody>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a:t>Click to edit Master text styles</a:t>
            </a:r>
          </a:p>
          <a:p>
            <a:pPr lvl="1"/>
            <a:endParaRPr lang="en-IN"/>
          </a:p>
        </p:txBody>
      </p:sp>
      <p:grpSp>
        <p:nvGrpSpPr>
          <p:cNvPr id="11" name="Group 10">
            <a:extLst>
              <a:ext uri="{FF2B5EF4-FFF2-40B4-BE49-F238E27FC236}">
                <a16:creationId xmlns:a16="http://schemas.microsoft.com/office/drawing/2014/main" id="{0F12E994-2A54-434E-8541-F5A40FC47E1B}"/>
              </a:ext>
            </a:extLst>
          </p:cNvPr>
          <p:cNvGrpSpPr/>
          <p:nvPr userDrawn="1"/>
        </p:nvGrpSpPr>
        <p:grpSpPr>
          <a:xfrm>
            <a:off x="436266" y="439739"/>
            <a:ext cx="2997420" cy="302132"/>
            <a:chOff x="436266" y="439739"/>
            <a:chExt cx="2997420" cy="302132"/>
          </a:xfrm>
        </p:grpSpPr>
        <p:pic>
          <p:nvPicPr>
            <p:cNvPr id="12" name="Picture 11" descr="A picture containing drawing&#10;&#10;Description automatically generated">
              <a:extLst>
                <a:ext uri="{FF2B5EF4-FFF2-40B4-BE49-F238E27FC236}">
                  <a16:creationId xmlns:a16="http://schemas.microsoft.com/office/drawing/2014/main" id="{4676D26A-0F15-4269-9714-5F54F9A34D81}"/>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C7BB646-8513-4330-8055-3E3076530F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14" name="Footer Placeholder 1">
            <a:extLst>
              <a:ext uri="{FF2B5EF4-FFF2-40B4-BE49-F238E27FC236}">
                <a16:creationId xmlns:a16="http://schemas.microsoft.com/office/drawing/2014/main" id="{6F4CFAC4-9A5A-4190-9A24-E2B7B7518E89}"/>
              </a:ext>
            </a:extLst>
          </p:cNvPr>
          <p:cNvSpPr txBox="1">
            <a:spLocks/>
          </p:cNvSpPr>
          <p:nvPr userDrawn="1"/>
        </p:nvSpPr>
        <p:spPr>
          <a:xfrm>
            <a:off x="-340711" y="6655059"/>
            <a:ext cx="11187138" cy="118296"/>
          </a:xfrm>
          <a:prstGeom prst="rect">
            <a:avLst/>
          </a:prstGeom>
        </p:spPr>
        <p:txBody>
          <a:bodyPr vert="horz" lIns="0" tIns="45720" rIns="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1"/>
                </a:solidFill>
              </a:rPr>
              <a:t>								                      Microsoft Power Virtual Agents</a:t>
            </a:r>
          </a:p>
        </p:txBody>
      </p:sp>
    </p:spTree>
    <p:extLst>
      <p:ext uri="{BB962C8B-B14F-4D97-AF65-F5344CB8AC3E}">
        <p14:creationId xmlns:p14="http://schemas.microsoft.com/office/powerpoint/2010/main" val="2858276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 uri="{C183D7F6-B498-43B3-948B-1728B52AA6E4}">
                <adec:decorative xmlns:adec="http://schemas.microsoft.com/office/drawing/2017/decorative" val="1"/>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 uri="{C183D7F6-B498-43B3-948B-1728B52AA6E4}">
                <adec:decorative xmlns:adec="http://schemas.microsoft.com/office/drawing/2017/decorative" val="1"/>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 uri="{C183D7F6-B498-43B3-948B-1728B52AA6E4}">
                <adec:decorative xmlns:adec="http://schemas.microsoft.com/office/drawing/2017/decorative" val="1"/>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 uri="{C183D7F6-B498-43B3-948B-1728B52AA6E4}">
                <adec:decorative xmlns:adec="http://schemas.microsoft.com/office/drawing/2017/decorative" val="1"/>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 uri="{C183D7F6-B498-43B3-948B-1728B52AA6E4}">
                <adec:decorative xmlns:adec="http://schemas.microsoft.com/office/drawing/2017/decorative" val="1"/>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icrosoft Power Platform logo">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 uri="{C183D7F6-B498-43B3-948B-1728B52AA6E4}">
                <adec:decorative xmlns:adec="http://schemas.microsoft.com/office/drawing/2017/decorative" val="1"/>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48636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6455891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 uri="{C183D7F6-B498-43B3-948B-1728B52AA6E4}">
                <adec:decorative xmlns:adec="http://schemas.microsoft.com/office/drawing/2017/decorative" val="1"/>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Power Platform logo">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grpSp>
        <p:nvGrpSpPr>
          <p:cNvPr id="4" name="Group 3">
            <a:extLst>
              <a:ext uri="{FF2B5EF4-FFF2-40B4-BE49-F238E27FC236}">
                <a16:creationId xmlns:a16="http://schemas.microsoft.com/office/drawing/2014/main" id="{FE865541-F9AD-42D5-A926-4511F0E0B40C}"/>
              </a:ext>
              <a:ext uri="{C183D7F6-B498-43B3-948B-1728B52AA6E4}">
                <adec:decorative xmlns:adec="http://schemas.microsoft.com/office/drawing/2017/decorative" val="1"/>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30749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image :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12420"/>
            <a:ext cx="11018520"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8739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6648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5972-62C3-0129-520F-DA9025EB69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A683F7-7389-52D8-8465-FD29A67957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60419B-BFA6-07B5-49C7-A655A68DA1BC}"/>
              </a:ext>
            </a:extLst>
          </p:cNvPr>
          <p:cNvSpPr>
            <a:spLocks noGrp="1"/>
          </p:cNvSpPr>
          <p:nvPr>
            <p:ph type="dt" sz="half" idx="10"/>
          </p:nvPr>
        </p:nvSpPr>
        <p:spPr/>
        <p:txBody>
          <a:bodyPr/>
          <a:lstStyle/>
          <a:p>
            <a:fld id="{6820AA1B-0105-435C-B9C3-603E96BFA3BF}" type="datetimeFigureOut">
              <a:rPr lang="en-IN" smtClean="0"/>
              <a:t>25-11-2024</a:t>
            </a:fld>
            <a:endParaRPr lang="en-IN"/>
          </a:p>
        </p:txBody>
      </p:sp>
      <p:sp>
        <p:nvSpPr>
          <p:cNvPr id="5" name="Footer Placeholder 4">
            <a:extLst>
              <a:ext uri="{FF2B5EF4-FFF2-40B4-BE49-F238E27FC236}">
                <a16:creationId xmlns:a16="http://schemas.microsoft.com/office/drawing/2014/main" id="{E0E595FA-45F7-D665-B68E-A38FD7B2CB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E7B0C7-D94C-AA20-CCE2-79870D08AC5E}"/>
              </a:ext>
            </a:extLst>
          </p:cNvPr>
          <p:cNvSpPr>
            <a:spLocks noGrp="1"/>
          </p:cNvSpPr>
          <p:nvPr>
            <p:ph type="sldNum" sz="quarter" idx="12"/>
          </p:nvPr>
        </p:nvSpPr>
        <p:spPr/>
        <p:txBody>
          <a:bodyPr/>
          <a:lstStyle/>
          <a:p>
            <a:fld id="{247A6203-1A89-4AD0-A612-4BB2F13D68F5}" type="slidenum">
              <a:rPr lang="en-IN" smtClean="0"/>
              <a:t>‹#›</a:t>
            </a:fld>
            <a:endParaRPr lang="en-IN"/>
          </a:p>
        </p:txBody>
      </p:sp>
    </p:spTree>
    <p:extLst>
      <p:ext uri="{BB962C8B-B14F-4D97-AF65-F5344CB8AC3E}">
        <p14:creationId xmlns:p14="http://schemas.microsoft.com/office/powerpoint/2010/main" val="3940555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1F0AD-8B1E-0449-F8C2-6D0994D951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F39DD9-182E-10FC-9F87-D08623F398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F90B145-E253-E390-2F54-8102ADC85C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019D784-9E96-81BF-CEA0-4726860B0C8D}"/>
              </a:ext>
            </a:extLst>
          </p:cNvPr>
          <p:cNvSpPr>
            <a:spLocks noGrp="1"/>
          </p:cNvSpPr>
          <p:nvPr>
            <p:ph type="dt" sz="half" idx="10"/>
          </p:nvPr>
        </p:nvSpPr>
        <p:spPr/>
        <p:txBody>
          <a:bodyPr/>
          <a:lstStyle/>
          <a:p>
            <a:fld id="{6820AA1B-0105-435C-B9C3-603E96BFA3BF}" type="datetimeFigureOut">
              <a:rPr lang="en-IN" smtClean="0"/>
              <a:t>25-11-2024</a:t>
            </a:fld>
            <a:endParaRPr lang="en-IN"/>
          </a:p>
        </p:txBody>
      </p:sp>
      <p:sp>
        <p:nvSpPr>
          <p:cNvPr id="6" name="Footer Placeholder 5">
            <a:extLst>
              <a:ext uri="{FF2B5EF4-FFF2-40B4-BE49-F238E27FC236}">
                <a16:creationId xmlns:a16="http://schemas.microsoft.com/office/drawing/2014/main" id="{E8C079F2-5755-FA8D-F1B4-5FBE043345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182FBD-3EC5-36F4-7DB3-9FF196A5B9B9}"/>
              </a:ext>
            </a:extLst>
          </p:cNvPr>
          <p:cNvSpPr>
            <a:spLocks noGrp="1"/>
          </p:cNvSpPr>
          <p:nvPr>
            <p:ph type="sldNum" sz="quarter" idx="12"/>
          </p:nvPr>
        </p:nvSpPr>
        <p:spPr/>
        <p:txBody>
          <a:bodyPr/>
          <a:lstStyle/>
          <a:p>
            <a:fld id="{247A6203-1A89-4AD0-A612-4BB2F13D68F5}" type="slidenum">
              <a:rPr lang="en-IN" smtClean="0"/>
              <a:t>‹#›</a:t>
            </a:fld>
            <a:endParaRPr lang="en-IN"/>
          </a:p>
        </p:txBody>
      </p:sp>
    </p:spTree>
    <p:extLst>
      <p:ext uri="{BB962C8B-B14F-4D97-AF65-F5344CB8AC3E}">
        <p14:creationId xmlns:p14="http://schemas.microsoft.com/office/powerpoint/2010/main" val="990157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73AD-8291-5BFD-2D70-7FA269C55FF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CE14BC-6F7D-5482-76CC-D9ED9E36BA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1E33D3-6302-0AE0-7D85-EF3BE9A8D9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75EA94-E6D2-CAC6-3BCF-95313E53F0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26686D-780E-A0F6-E815-8E13BFBBAB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FBCD3B6-56FF-CD7A-3512-3ADD372B4FA2}"/>
              </a:ext>
            </a:extLst>
          </p:cNvPr>
          <p:cNvSpPr>
            <a:spLocks noGrp="1"/>
          </p:cNvSpPr>
          <p:nvPr>
            <p:ph type="dt" sz="half" idx="10"/>
          </p:nvPr>
        </p:nvSpPr>
        <p:spPr/>
        <p:txBody>
          <a:bodyPr/>
          <a:lstStyle/>
          <a:p>
            <a:fld id="{6820AA1B-0105-435C-B9C3-603E96BFA3BF}" type="datetimeFigureOut">
              <a:rPr lang="en-IN" smtClean="0"/>
              <a:t>25-11-2024</a:t>
            </a:fld>
            <a:endParaRPr lang="en-IN"/>
          </a:p>
        </p:txBody>
      </p:sp>
      <p:sp>
        <p:nvSpPr>
          <p:cNvPr id="8" name="Footer Placeholder 7">
            <a:extLst>
              <a:ext uri="{FF2B5EF4-FFF2-40B4-BE49-F238E27FC236}">
                <a16:creationId xmlns:a16="http://schemas.microsoft.com/office/drawing/2014/main" id="{E33CFE8E-0658-0D7B-395A-350738D9FD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9E10571-06F3-D5AC-8C26-851D317ED0DC}"/>
              </a:ext>
            </a:extLst>
          </p:cNvPr>
          <p:cNvSpPr>
            <a:spLocks noGrp="1"/>
          </p:cNvSpPr>
          <p:nvPr>
            <p:ph type="sldNum" sz="quarter" idx="12"/>
          </p:nvPr>
        </p:nvSpPr>
        <p:spPr/>
        <p:txBody>
          <a:bodyPr/>
          <a:lstStyle/>
          <a:p>
            <a:fld id="{247A6203-1A89-4AD0-A612-4BB2F13D68F5}" type="slidenum">
              <a:rPr lang="en-IN" smtClean="0"/>
              <a:t>‹#›</a:t>
            </a:fld>
            <a:endParaRPr lang="en-IN"/>
          </a:p>
        </p:txBody>
      </p:sp>
    </p:spTree>
    <p:extLst>
      <p:ext uri="{BB962C8B-B14F-4D97-AF65-F5344CB8AC3E}">
        <p14:creationId xmlns:p14="http://schemas.microsoft.com/office/powerpoint/2010/main" val="605845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D3A5-E36F-0957-3141-0E2BB295DF9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BBD761-58E8-4FDC-5F66-403624D19629}"/>
              </a:ext>
            </a:extLst>
          </p:cNvPr>
          <p:cNvSpPr>
            <a:spLocks noGrp="1"/>
          </p:cNvSpPr>
          <p:nvPr>
            <p:ph type="dt" sz="half" idx="10"/>
          </p:nvPr>
        </p:nvSpPr>
        <p:spPr/>
        <p:txBody>
          <a:bodyPr/>
          <a:lstStyle/>
          <a:p>
            <a:fld id="{6820AA1B-0105-435C-B9C3-603E96BFA3BF}" type="datetimeFigureOut">
              <a:rPr lang="en-IN" smtClean="0"/>
              <a:t>25-11-2024</a:t>
            </a:fld>
            <a:endParaRPr lang="en-IN"/>
          </a:p>
        </p:txBody>
      </p:sp>
      <p:sp>
        <p:nvSpPr>
          <p:cNvPr id="4" name="Footer Placeholder 3">
            <a:extLst>
              <a:ext uri="{FF2B5EF4-FFF2-40B4-BE49-F238E27FC236}">
                <a16:creationId xmlns:a16="http://schemas.microsoft.com/office/drawing/2014/main" id="{D3EAA3FA-335F-761B-E660-56FCC1EEAF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ADD434-6893-4E13-4F9B-C8B1834646F0}"/>
              </a:ext>
            </a:extLst>
          </p:cNvPr>
          <p:cNvSpPr>
            <a:spLocks noGrp="1"/>
          </p:cNvSpPr>
          <p:nvPr>
            <p:ph type="sldNum" sz="quarter" idx="12"/>
          </p:nvPr>
        </p:nvSpPr>
        <p:spPr/>
        <p:txBody>
          <a:bodyPr/>
          <a:lstStyle/>
          <a:p>
            <a:fld id="{247A6203-1A89-4AD0-A612-4BB2F13D68F5}" type="slidenum">
              <a:rPr lang="en-IN" smtClean="0"/>
              <a:t>‹#›</a:t>
            </a:fld>
            <a:endParaRPr lang="en-IN"/>
          </a:p>
        </p:txBody>
      </p:sp>
    </p:spTree>
    <p:extLst>
      <p:ext uri="{BB962C8B-B14F-4D97-AF65-F5344CB8AC3E}">
        <p14:creationId xmlns:p14="http://schemas.microsoft.com/office/powerpoint/2010/main" val="993734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275C2-328A-71DE-46DA-BE4DA722F052}"/>
              </a:ext>
            </a:extLst>
          </p:cNvPr>
          <p:cNvSpPr>
            <a:spLocks noGrp="1"/>
          </p:cNvSpPr>
          <p:nvPr>
            <p:ph type="dt" sz="half" idx="10"/>
          </p:nvPr>
        </p:nvSpPr>
        <p:spPr/>
        <p:txBody>
          <a:bodyPr/>
          <a:lstStyle/>
          <a:p>
            <a:fld id="{6820AA1B-0105-435C-B9C3-603E96BFA3BF}" type="datetimeFigureOut">
              <a:rPr lang="en-IN" smtClean="0"/>
              <a:t>25-11-2024</a:t>
            </a:fld>
            <a:endParaRPr lang="en-IN"/>
          </a:p>
        </p:txBody>
      </p:sp>
      <p:sp>
        <p:nvSpPr>
          <p:cNvPr id="3" name="Footer Placeholder 2">
            <a:extLst>
              <a:ext uri="{FF2B5EF4-FFF2-40B4-BE49-F238E27FC236}">
                <a16:creationId xmlns:a16="http://schemas.microsoft.com/office/drawing/2014/main" id="{BD12371E-FEA8-20F4-3D7C-6DD5B6751A5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4EC5BB-D468-72A3-0A12-6DFD3E096A26}"/>
              </a:ext>
            </a:extLst>
          </p:cNvPr>
          <p:cNvSpPr>
            <a:spLocks noGrp="1"/>
          </p:cNvSpPr>
          <p:nvPr>
            <p:ph type="sldNum" sz="quarter" idx="12"/>
          </p:nvPr>
        </p:nvSpPr>
        <p:spPr/>
        <p:txBody>
          <a:bodyPr/>
          <a:lstStyle/>
          <a:p>
            <a:fld id="{247A6203-1A89-4AD0-A612-4BB2F13D68F5}" type="slidenum">
              <a:rPr lang="en-IN" smtClean="0"/>
              <a:t>‹#›</a:t>
            </a:fld>
            <a:endParaRPr lang="en-IN"/>
          </a:p>
        </p:txBody>
      </p:sp>
    </p:spTree>
    <p:extLst>
      <p:ext uri="{BB962C8B-B14F-4D97-AF65-F5344CB8AC3E}">
        <p14:creationId xmlns:p14="http://schemas.microsoft.com/office/powerpoint/2010/main" val="2178640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EFF58-7D89-CB89-99E5-EDE1D0784E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8F68DB-6D6E-A56E-6C93-0D6B677FB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38F78E9-F519-F5BB-14AC-C389C16C6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AB1AE3-6580-2BC1-3A4F-3DDBBE03C5C0}"/>
              </a:ext>
            </a:extLst>
          </p:cNvPr>
          <p:cNvSpPr>
            <a:spLocks noGrp="1"/>
          </p:cNvSpPr>
          <p:nvPr>
            <p:ph type="dt" sz="half" idx="10"/>
          </p:nvPr>
        </p:nvSpPr>
        <p:spPr/>
        <p:txBody>
          <a:bodyPr/>
          <a:lstStyle/>
          <a:p>
            <a:fld id="{6820AA1B-0105-435C-B9C3-603E96BFA3BF}" type="datetimeFigureOut">
              <a:rPr lang="en-IN" smtClean="0"/>
              <a:t>25-11-2024</a:t>
            </a:fld>
            <a:endParaRPr lang="en-IN"/>
          </a:p>
        </p:txBody>
      </p:sp>
      <p:sp>
        <p:nvSpPr>
          <p:cNvPr id="6" name="Footer Placeholder 5">
            <a:extLst>
              <a:ext uri="{FF2B5EF4-FFF2-40B4-BE49-F238E27FC236}">
                <a16:creationId xmlns:a16="http://schemas.microsoft.com/office/drawing/2014/main" id="{0230974D-50EC-DAAE-10BB-80049749D1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7C33A4-8469-C5C8-DBE1-771DD9EDEF18}"/>
              </a:ext>
            </a:extLst>
          </p:cNvPr>
          <p:cNvSpPr>
            <a:spLocks noGrp="1"/>
          </p:cNvSpPr>
          <p:nvPr>
            <p:ph type="sldNum" sz="quarter" idx="12"/>
          </p:nvPr>
        </p:nvSpPr>
        <p:spPr/>
        <p:txBody>
          <a:bodyPr/>
          <a:lstStyle/>
          <a:p>
            <a:fld id="{247A6203-1A89-4AD0-A612-4BB2F13D68F5}" type="slidenum">
              <a:rPr lang="en-IN" smtClean="0"/>
              <a:t>‹#›</a:t>
            </a:fld>
            <a:endParaRPr lang="en-IN"/>
          </a:p>
        </p:txBody>
      </p:sp>
    </p:spTree>
    <p:extLst>
      <p:ext uri="{BB962C8B-B14F-4D97-AF65-F5344CB8AC3E}">
        <p14:creationId xmlns:p14="http://schemas.microsoft.com/office/powerpoint/2010/main" val="299608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0CEEB-2D22-ACC9-2D64-BF569FD9E5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A2EDC5-8D04-C150-1507-4E8EC07142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806F94-4A42-991B-5F8B-83EACCD658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AF4E32-33B3-FC78-187F-37392D089A24}"/>
              </a:ext>
            </a:extLst>
          </p:cNvPr>
          <p:cNvSpPr>
            <a:spLocks noGrp="1"/>
          </p:cNvSpPr>
          <p:nvPr>
            <p:ph type="dt" sz="half" idx="10"/>
          </p:nvPr>
        </p:nvSpPr>
        <p:spPr/>
        <p:txBody>
          <a:bodyPr/>
          <a:lstStyle/>
          <a:p>
            <a:fld id="{6820AA1B-0105-435C-B9C3-603E96BFA3BF}" type="datetimeFigureOut">
              <a:rPr lang="en-IN" smtClean="0"/>
              <a:t>25-11-2024</a:t>
            </a:fld>
            <a:endParaRPr lang="en-IN"/>
          </a:p>
        </p:txBody>
      </p:sp>
      <p:sp>
        <p:nvSpPr>
          <p:cNvPr id="6" name="Footer Placeholder 5">
            <a:extLst>
              <a:ext uri="{FF2B5EF4-FFF2-40B4-BE49-F238E27FC236}">
                <a16:creationId xmlns:a16="http://schemas.microsoft.com/office/drawing/2014/main" id="{030F4578-1083-6F47-E680-86D1B18088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0F0753-4762-ECDD-30B9-BDFDB2BE5641}"/>
              </a:ext>
            </a:extLst>
          </p:cNvPr>
          <p:cNvSpPr>
            <a:spLocks noGrp="1"/>
          </p:cNvSpPr>
          <p:nvPr>
            <p:ph type="sldNum" sz="quarter" idx="12"/>
          </p:nvPr>
        </p:nvSpPr>
        <p:spPr/>
        <p:txBody>
          <a:bodyPr/>
          <a:lstStyle/>
          <a:p>
            <a:fld id="{247A6203-1A89-4AD0-A612-4BB2F13D68F5}" type="slidenum">
              <a:rPr lang="en-IN" smtClean="0"/>
              <a:t>‹#›</a:t>
            </a:fld>
            <a:endParaRPr lang="en-IN"/>
          </a:p>
        </p:txBody>
      </p:sp>
    </p:spTree>
    <p:extLst>
      <p:ext uri="{BB962C8B-B14F-4D97-AF65-F5344CB8AC3E}">
        <p14:creationId xmlns:p14="http://schemas.microsoft.com/office/powerpoint/2010/main" val="64439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DE938D-B5C1-CCD1-8B2B-3242F249CB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394A01-0DF2-6607-4D95-D2DC963A43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686E20-E18F-E013-5550-A6FD690795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20AA1B-0105-435C-B9C3-603E96BFA3BF}" type="datetimeFigureOut">
              <a:rPr lang="en-IN" smtClean="0"/>
              <a:t>25-11-2024</a:t>
            </a:fld>
            <a:endParaRPr lang="en-IN"/>
          </a:p>
        </p:txBody>
      </p:sp>
      <p:sp>
        <p:nvSpPr>
          <p:cNvPr id="5" name="Footer Placeholder 4">
            <a:extLst>
              <a:ext uri="{FF2B5EF4-FFF2-40B4-BE49-F238E27FC236}">
                <a16:creationId xmlns:a16="http://schemas.microsoft.com/office/drawing/2014/main" id="{CF5DB18E-4E45-DA28-0F2D-C72FE43FF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3D0F4A0-CA6B-77AC-0619-98F19F63BA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7A6203-1A89-4AD0-A612-4BB2F13D68F5}" type="slidenum">
              <a:rPr lang="en-IN" smtClean="0"/>
              <a:t>‹#›</a:t>
            </a:fld>
            <a:endParaRPr lang="en-IN"/>
          </a:p>
        </p:txBody>
      </p:sp>
    </p:spTree>
    <p:extLst>
      <p:ext uri="{BB962C8B-B14F-4D97-AF65-F5344CB8AC3E}">
        <p14:creationId xmlns:p14="http://schemas.microsoft.com/office/powerpoint/2010/main" val="1045984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4.xml"/><Relationship Id="rId1" Type="http://schemas.openxmlformats.org/officeDocument/2006/relationships/slideLayout" Target="../slideLayouts/slideLayout22.xml"/><Relationship Id="rId4" Type="http://schemas.openxmlformats.org/officeDocument/2006/relationships/image" Target="../media/image172.png"/></Relationships>
</file>

<file path=ppt/slides/_rels/slide101.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image" Target="../media/image207.wmf"/><Relationship Id="rId7" Type="http://schemas.openxmlformats.org/officeDocument/2006/relationships/image" Target="../media/image211.wmf"/><Relationship Id="rId2" Type="http://schemas.openxmlformats.org/officeDocument/2006/relationships/notesSlide" Target="../notesSlides/notesSlide75.xml"/><Relationship Id="rId1" Type="http://schemas.openxmlformats.org/officeDocument/2006/relationships/slideLayout" Target="../slideLayouts/slideLayout22.xml"/><Relationship Id="rId6" Type="http://schemas.openxmlformats.org/officeDocument/2006/relationships/image" Target="../media/image210.wmf"/><Relationship Id="rId5" Type="http://schemas.openxmlformats.org/officeDocument/2006/relationships/image" Target="../media/image209.wmf"/><Relationship Id="rId4" Type="http://schemas.openxmlformats.org/officeDocument/2006/relationships/image" Target="../media/image208.w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10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notesSlide" Target="../notesSlides/notesSlide80.xml"/><Relationship Id="rId1" Type="http://schemas.openxmlformats.org/officeDocument/2006/relationships/slideLayout" Target="../slideLayouts/slideLayout22.xml"/><Relationship Id="rId5" Type="http://schemas.openxmlformats.org/officeDocument/2006/relationships/image" Target="../media/image219.png"/><Relationship Id="rId4" Type="http://schemas.openxmlformats.org/officeDocument/2006/relationships/image" Target="../media/image16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notesSlide" Target="../notesSlides/notesSlide82.xml"/><Relationship Id="rId1" Type="http://schemas.openxmlformats.org/officeDocument/2006/relationships/slideLayout" Target="../slideLayouts/slideLayout22.xml"/><Relationship Id="rId5" Type="http://schemas.openxmlformats.org/officeDocument/2006/relationships/image" Target="../media/image221.png"/><Relationship Id="rId4" Type="http://schemas.openxmlformats.org/officeDocument/2006/relationships/image" Target="../media/image220.png"/></Relationships>
</file>

<file path=ppt/slides/_rels/slide113.x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notesSlide" Target="../notesSlides/notesSlide83.xml"/><Relationship Id="rId1" Type="http://schemas.openxmlformats.org/officeDocument/2006/relationships/slideLayout" Target="../slideLayouts/slideLayout22.xml"/><Relationship Id="rId5" Type="http://schemas.openxmlformats.org/officeDocument/2006/relationships/image" Target="../media/image223.png"/><Relationship Id="rId4" Type="http://schemas.openxmlformats.org/officeDocument/2006/relationships/image" Target="../media/image222.png"/></Relationships>
</file>

<file path=ppt/slides/_rels/slide114.x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notesSlide" Target="../notesSlides/notesSlide84.xml"/><Relationship Id="rId1" Type="http://schemas.openxmlformats.org/officeDocument/2006/relationships/slideLayout" Target="../slideLayouts/slideLayout22.xml"/><Relationship Id="rId5" Type="http://schemas.openxmlformats.org/officeDocument/2006/relationships/image" Target="../media/image223.png"/><Relationship Id="rId4" Type="http://schemas.openxmlformats.org/officeDocument/2006/relationships/image" Target="../media/image224.png"/></Relationships>
</file>

<file path=ppt/slides/_rels/slide115.x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notesSlide" Target="../notesSlides/notesSlide85.xml"/><Relationship Id="rId1" Type="http://schemas.openxmlformats.org/officeDocument/2006/relationships/slideLayout" Target="../slideLayouts/slideLayout22.xml"/><Relationship Id="rId4" Type="http://schemas.openxmlformats.org/officeDocument/2006/relationships/image" Target="../media/image225.png"/></Relationships>
</file>

<file path=ppt/slides/_rels/slide11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87.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88.xml"/><Relationship Id="rId1" Type="http://schemas.openxmlformats.org/officeDocument/2006/relationships/slideLayout" Target="../slideLayouts/slideLayout22.xml"/><Relationship Id="rId4" Type="http://schemas.openxmlformats.org/officeDocument/2006/relationships/image" Target="../media/image229.png"/></Relationships>
</file>

<file path=ppt/slides/_rels/slide1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91.xml"/><Relationship Id="rId1" Type="http://schemas.openxmlformats.org/officeDocument/2006/relationships/slideLayout" Target="../slideLayouts/slideLayout25.xml"/><Relationship Id="rId4" Type="http://schemas.openxmlformats.org/officeDocument/2006/relationships/image" Target="../media/image232.png"/></Relationships>
</file>

<file path=ppt/slides/_rels/slide123.x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notesSlide" Target="../notesSlides/notesSlide92.xml"/><Relationship Id="rId1" Type="http://schemas.openxmlformats.org/officeDocument/2006/relationships/slideLayout" Target="../slideLayouts/slideLayout22.xml"/><Relationship Id="rId4" Type="http://schemas.openxmlformats.org/officeDocument/2006/relationships/image" Target="../media/image234.png"/></Relationships>
</file>

<file path=ppt/slides/_rels/slide124.x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notesSlide" Target="../notesSlides/notesSlide93.xml"/><Relationship Id="rId1" Type="http://schemas.openxmlformats.org/officeDocument/2006/relationships/slideLayout" Target="../slideLayouts/slideLayout22.xml"/><Relationship Id="rId5" Type="http://schemas.openxmlformats.org/officeDocument/2006/relationships/image" Target="../media/image237.wmf"/><Relationship Id="rId4" Type="http://schemas.openxmlformats.org/officeDocument/2006/relationships/image" Target="../media/image236.wmf"/></Relationships>
</file>

<file path=ppt/slides/_rels/slide12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94.xml"/><Relationship Id="rId1" Type="http://schemas.openxmlformats.org/officeDocument/2006/relationships/slideLayout" Target="../slideLayouts/slideLayout22.xml"/><Relationship Id="rId5" Type="http://schemas.openxmlformats.org/officeDocument/2006/relationships/image" Target="../media/image240.png"/><Relationship Id="rId4" Type="http://schemas.openxmlformats.org/officeDocument/2006/relationships/image" Target="../media/image239.png"/></Relationships>
</file>

<file path=ppt/slides/_rels/slide126.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svg"/><Relationship Id="rId3" Type="http://schemas.openxmlformats.org/officeDocument/2006/relationships/image" Target="../media/image241.png"/><Relationship Id="rId7" Type="http://schemas.openxmlformats.org/officeDocument/2006/relationships/image" Target="../media/image245.svg"/><Relationship Id="rId12" Type="http://schemas.openxmlformats.org/officeDocument/2006/relationships/image" Target="../media/image250.png"/><Relationship Id="rId2" Type="http://schemas.openxmlformats.org/officeDocument/2006/relationships/notesSlide" Target="../notesSlides/notesSlide95.xml"/><Relationship Id="rId1" Type="http://schemas.openxmlformats.org/officeDocument/2006/relationships/slideLayout" Target="../slideLayouts/slideLayout22.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42.svg"/><Relationship Id="rId9" Type="http://schemas.openxmlformats.org/officeDocument/2006/relationships/image" Target="../media/image247.png"/></Relationships>
</file>

<file path=ppt/slides/_rels/slide127.x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notesSlide" Target="../notesSlides/notesSlide96.xml"/><Relationship Id="rId1" Type="http://schemas.openxmlformats.org/officeDocument/2006/relationships/slideLayout" Target="../slideLayouts/slideLayout22.xml"/><Relationship Id="rId4" Type="http://schemas.openxmlformats.org/officeDocument/2006/relationships/image" Target="../media/image253.wmf"/></Relationships>
</file>

<file path=ppt/slides/_rels/slide12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7.xml"/><Relationship Id="rId1" Type="http://schemas.openxmlformats.org/officeDocument/2006/relationships/slideLayout" Target="../slideLayouts/slideLayout22.xml"/><Relationship Id="rId4" Type="http://schemas.openxmlformats.org/officeDocument/2006/relationships/image" Target="../media/image255.png"/></Relationships>
</file>

<file path=ppt/slides/_rels/slide12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98.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www.linkedin.com/in/jenkinsns/" TargetMode="External"/><Relationship Id="rId18" Type="http://schemas.openxmlformats.org/officeDocument/2006/relationships/image" Target="../media/image18.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7.sv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5.jp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hyperlink" Target="https://www.youtube.com/user/jenkinsns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blogs.microsoft.com/on-the-issues/2022/06/21/microsofts-framework-for-building-ai-systems-responsibly/" TargetMode="External"/><Relationship Id="rId7" Type="http://schemas.openxmlformats.org/officeDocument/2006/relationships/hyperlink" Target="https://www.microsoft.com/en-us/ai/responsible-ai-resources"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hyperlink" Target="https://www.microsoft.com/en-us/ai/ai-lab-conversational-ai" TargetMode="Externa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s://docs.microsoft.com/en-us/azure/bot-service/bot-service-design-principles?view=azure-bot-service-4.0"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ka.ms/copilotimplemetationguide"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microsoft.com/en-us/microsoft-copilot/microsoft-copilot-studio#Pricing" TargetMode="External"/><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microsoft.com/en-in/microsoft-copilot/microsoft-copilot-studio#Pricin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o.microsoft.com/fwlink/p/?linkid=2184462" TargetMode="External"/><Relationship Id="rId2" Type="http://schemas.openxmlformats.org/officeDocument/2006/relationships/hyperlink" Target="https://www.microsoft.com/en-us/microsoft-copilot/microsoft-copilot-studio#footnote1" TargetMode="External"/><Relationship Id="rId1" Type="http://schemas.openxmlformats.org/officeDocument/2006/relationships/slideLayout" Target="../slideLayouts/slideLayout6.xml"/><Relationship Id="rId6" Type="http://schemas.openxmlformats.org/officeDocument/2006/relationships/hyperlink" Target="https://www.microsoft.com/en-us/microsoft-copilot/microsoft-copilot-studio#footnote3" TargetMode="External"/><Relationship Id="rId5" Type="http://schemas.openxmlformats.org/officeDocument/2006/relationships/hyperlink" Target="https://www.microsoft.com/en-us/microsoft-copilot/microsoft-copilot-studio#__footnote0" TargetMode="External"/><Relationship Id="rId4" Type="http://schemas.openxmlformats.org/officeDocument/2006/relationships/hyperlink" Target="https://go.microsoft.com/fwlink/p/?linkid=216691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21.png"/><Relationship Id="rId39" Type="http://schemas.openxmlformats.org/officeDocument/2006/relationships/image" Target="../media/image91.svg"/><Relationship Id="rId21" Type="http://schemas.openxmlformats.org/officeDocument/2006/relationships/image" Target="../media/image78.png"/><Relationship Id="rId34" Type="http://schemas.openxmlformats.org/officeDocument/2006/relationships/image" Target="../media/image89.png"/><Relationship Id="rId7" Type="http://schemas.openxmlformats.org/officeDocument/2006/relationships/image" Target="../media/image64.svg"/><Relationship Id="rId12" Type="http://schemas.openxmlformats.org/officeDocument/2006/relationships/image" Target="../media/image69.svg"/><Relationship Id="rId17" Type="http://schemas.openxmlformats.org/officeDocument/2006/relationships/image" Target="../media/image74.png"/><Relationship Id="rId25" Type="http://schemas.openxmlformats.org/officeDocument/2006/relationships/image" Target="../media/image82.svg"/><Relationship Id="rId33" Type="http://schemas.openxmlformats.org/officeDocument/2006/relationships/image" Target="../media/image88.svg"/><Relationship Id="rId38" Type="http://schemas.openxmlformats.org/officeDocument/2006/relationships/image" Target="../media/image90.png"/><Relationship Id="rId2" Type="http://schemas.openxmlformats.org/officeDocument/2006/relationships/notesSlide" Target="../notesSlides/notesSlide30.xml"/><Relationship Id="rId16" Type="http://schemas.openxmlformats.org/officeDocument/2006/relationships/image" Target="../media/image73.png"/><Relationship Id="rId20" Type="http://schemas.openxmlformats.org/officeDocument/2006/relationships/image" Target="../media/image77.svg"/><Relationship Id="rId29" Type="http://schemas.openxmlformats.org/officeDocument/2006/relationships/image" Target="../media/image84.svg"/><Relationship Id="rId1" Type="http://schemas.openxmlformats.org/officeDocument/2006/relationships/slideLayout" Target="../slideLayouts/slideLayout6.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7.png"/><Relationship Id="rId37" Type="http://schemas.openxmlformats.org/officeDocument/2006/relationships/image" Target="../media/image31.svg"/><Relationship Id="rId40" Type="http://schemas.openxmlformats.org/officeDocument/2006/relationships/image" Target="../media/image92.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3.png"/><Relationship Id="rId36" Type="http://schemas.openxmlformats.org/officeDocument/2006/relationships/image" Target="../media/image30.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6.svg"/><Relationship Id="rId4" Type="http://schemas.openxmlformats.org/officeDocument/2006/relationships/image" Target="../media/image61.sv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svg"/><Relationship Id="rId27" Type="http://schemas.openxmlformats.org/officeDocument/2006/relationships/image" Target="../media/image22.svg"/><Relationship Id="rId30" Type="http://schemas.openxmlformats.org/officeDocument/2006/relationships/image" Target="../media/image85.png"/><Relationship Id="rId35" Type="http://schemas.openxmlformats.org/officeDocument/2006/relationships/hyperlink" Target="https://nguyeindo.com/watch/microsoft-365-copilot-in-excel/" TargetMode="External"/><Relationship Id="rId8" Type="http://schemas.openxmlformats.org/officeDocument/2006/relationships/image" Target="../media/image65.png"/><Relationship Id="rId3"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31.xml"/><Relationship Id="rId7" Type="http://schemas.openxmlformats.org/officeDocument/2006/relationships/image" Target="../media/image96.png"/><Relationship Id="rId12" Type="http://schemas.openxmlformats.org/officeDocument/2006/relationships/image" Target="../media/image31.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95.png"/><Relationship Id="rId11" Type="http://schemas.openxmlformats.org/officeDocument/2006/relationships/image" Target="../media/image3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svg"/></Relationships>
</file>

<file path=ppt/slides/_rels/slide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31.svg"/></Relationships>
</file>

<file path=ppt/slides/_rels/slide4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sv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0.png"/><Relationship Id="rId2" Type="http://schemas.openxmlformats.org/officeDocument/2006/relationships/notesSlide" Target="../notesSlides/notesSlide34.xml"/><Relationship Id="rId16" Type="http://schemas.openxmlformats.org/officeDocument/2006/relationships/image" Target="../media/image114.svg"/><Relationship Id="rId1" Type="http://schemas.openxmlformats.org/officeDocument/2006/relationships/slideLayout" Target="../slideLayouts/slideLayout6.xml"/><Relationship Id="rId6" Type="http://schemas.openxmlformats.org/officeDocument/2006/relationships/image" Target="../media/image105.png"/><Relationship Id="rId11" Type="http://schemas.openxmlformats.org/officeDocument/2006/relationships/image" Target="../media/image109.png"/><Relationship Id="rId5" Type="http://schemas.openxmlformats.org/officeDocument/2006/relationships/image" Target="../media/image104.png"/><Relationship Id="rId15" Type="http://schemas.openxmlformats.org/officeDocument/2006/relationships/image" Target="../media/image113.png"/><Relationship Id="rId10" Type="http://schemas.microsoft.com/office/2007/relationships/hdphoto" Target="../media/hdphoto2.wdp"/><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13" Type="http://schemas.openxmlformats.org/officeDocument/2006/relationships/image" Target="../media/image123.tiff"/><Relationship Id="rId18" Type="http://schemas.openxmlformats.org/officeDocument/2006/relationships/image" Target="../media/image128.tiff"/><Relationship Id="rId26" Type="http://schemas.openxmlformats.org/officeDocument/2006/relationships/image" Target="../media/image136.tiff"/><Relationship Id="rId39" Type="http://schemas.openxmlformats.org/officeDocument/2006/relationships/image" Target="../media/image149.tiff"/><Relationship Id="rId21" Type="http://schemas.openxmlformats.org/officeDocument/2006/relationships/image" Target="../media/image131.tiff"/><Relationship Id="rId34" Type="http://schemas.openxmlformats.org/officeDocument/2006/relationships/image" Target="../media/image144.tiff"/><Relationship Id="rId42" Type="http://schemas.openxmlformats.org/officeDocument/2006/relationships/image" Target="../media/image152.tiff"/><Relationship Id="rId47" Type="http://schemas.openxmlformats.org/officeDocument/2006/relationships/hyperlink" Target="https://powerautomate.microsoft.com/en-us/connectors/" TargetMode="External"/><Relationship Id="rId7" Type="http://schemas.openxmlformats.org/officeDocument/2006/relationships/image" Target="../media/image117.tiff"/><Relationship Id="rId2" Type="http://schemas.openxmlformats.org/officeDocument/2006/relationships/slideLayout" Target="../slideLayouts/slideLayout18.xml"/><Relationship Id="rId16" Type="http://schemas.openxmlformats.org/officeDocument/2006/relationships/image" Target="../media/image126.tiff"/><Relationship Id="rId29" Type="http://schemas.openxmlformats.org/officeDocument/2006/relationships/image" Target="../media/image139.tiff"/><Relationship Id="rId1" Type="http://schemas.openxmlformats.org/officeDocument/2006/relationships/tags" Target="../tags/tag6.xml"/><Relationship Id="rId6" Type="http://schemas.openxmlformats.org/officeDocument/2006/relationships/image" Target="../media/image116.tiff"/><Relationship Id="rId11" Type="http://schemas.openxmlformats.org/officeDocument/2006/relationships/image" Target="../media/image121.tiff"/><Relationship Id="rId24" Type="http://schemas.openxmlformats.org/officeDocument/2006/relationships/image" Target="../media/image134.tiff"/><Relationship Id="rId32" Type="http://schemas.openxmlformats.org/officeDocument/2006/relationships/image" Target="../media/image142.tiff"/><Relationship Id="rId37" Type="http://schemas.openxmlformats.org/officeDocument/2006/relationships/image" Target="../media/image147.tiff"/><Relationship Id="rId40" Type="http://schemas.openxmlformats.org/officeDocument/2006/relationships/image" Target="../media/image150.tiff"/><Relationship Id="rId45" Type="http://schemas.openxmlformats.org/officeDocument/2006/relationships/image" Target="../media/image155.tiff"/><Relationship Id="rId5" Type="http://schemas.openxmlformats.org/officeDocument/2006/relationships/image" Target="../media/image115.emf"/><Relationship Id="rId15" Type="http://schemas.openxmlformats.org/officeDocument/2006/relationships/image" Target="../media/image125.tiff"/><Relationship Id="rId23" Type="http://schemas.openxmlformats.org/officeDocument/2006/relationships/image" Target="../media/image133.tiff"/><Relationship Id="rId28" Type="http://schemas.openxmlformats.org/officeDocument/2006/relationships/image" Target="../media/image138.tiff"/><Relationship Id="rId36" Type="http://schemas.openxmlformats.org/officeDocument/2006/relationships/image" Target="../media/image146.tiff"/><Relationship Id="rId10" Type="http://schemas.openxmlformats.org/officeDocument/2006/relationships/image" Target="../media/image120.tiff"/><Relationship Id="rId19" Type="http://schemas.openxmlformats.org/officeDocument/2006/relationships/image" Target="../media/image129.tiff"/><Relationship Id="rId31" Type="http://schemas.openxmlformats.org/officeDocument/2006/relationships/image" Target="../media/image141.tiff"/><Relationship Id="rId44" Type="http://schemas.openxmlformats.org/officeDocument/2006/relationships/image" Target="../media/image154.tiff"/><Relationship Id="rId4" Type="http://schemas.openxmlformats.org/officeDocument/2006/relationships/oleObject" Target="../embeddings/oleObject1.bin"/><Relationship Id="rId9" Type="http://schemas.openxmlformats.org/officeDocument/2006/relationships/image" Target="../media/image119.tiff"/><Relationship Id="rId14" Type="http://schemas.openxmlformats.org/officeDocument/2006/relationships/image" Target="../media/image124.tiff"/><Relationship Id="rId22" Type="http://schemas.openxmlformats.org/officeDocument/2006/relationships/image" Target="../media/image132.tiff"/><Relationship Id="rId27" Type="http://schemas.openxmlformats.org/officeDocument/2006/relationships/image" Target="../media/image137.tiff"/><Relationship Id="rId30" Type="http://schemas.openxmlformats.org/officeDocument/2006/relationships/image" Target="../media/image140.tiff"/><Relationship Id="rId35" Type="http://schemas.openxmlformats.org/officeDocument/2006/relationships/image" Target="../media/image145.tiff"/><Relationship Id="rId43" Type="http://schemas.openxmlformats.org/officeDocument/2006/relationships/image" Target="../media/image153.tiff"/><Relationship Id="rId8" Type="http://schemas.openxmlformats.org/officeDocument/2006/relationships/image" Target="../media/image118.tiff"/><Relationship Id="rId3" Type="http://schemas.openxmlformats.org/officeDocument/2006/relationships/notesSlide" Target="../notesSlides/notesSlide35.xml"/><Relationship Id="rId12" Type="http://schemas.openxmlformats.org/officeDocument/2006/relationships/image" Target="../media/image122.tiff"/><Relationship Id="rId17" Type="http://schemas.openxmlformats.org/officeDocument/2006/relationships/image" Target="../media/image127.tiff"/><Relationship Id="rId25" Type="http://schemas.openxmlformats.org/officeDocument/2006/relationships/image" Target="../media/image135.tiff"/><Relationship Id="rId33" Type="http://schemas.openxmlformats.org/officeDocument/2006/relationships/image" Target="../media/image143.tiff"/><Relationship Id="rId38" Type="http://schemas.openxmlformats.org/officeDocument/2006/relationships/image" Target="../media/image148.tiff"/><Relationship Id="rId46" Type="http://schemas.openxmlformats.org/officeDocument/2006/relationships/image" Target="../media/image156.png"/><Relationship Id="rId20" Type="http://schemas.openxmlformats.org/officeDocument/2006/relationships/image" Target="../media/image130.tiff"/><Relationship Id="rId41" Type="http://schemas.openxmlformats.org/officeDocument/2006/relationships/image" Target="../media/image151.tiff"/></Relationships>
</file>

<file path=ppt/slides/_rels/slide4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157.png"/><Relationship Id="rId1" Type="http://schemas.openxmlformats.org/officeDocument/2006/relationships/slideLayout" Target="../slideLayouts/slideLayout6.xml"/><Relationship Id="rId5" Type="http://schemas.openxmlformats.org/officeDocument/2006/relationships/image" Target="../media/image159.svg"/><Relationship Id="rId4" Type="http://schemas.openxmlformats.org/officeDocument/2006/relationships/image" Target="../media/image158.png"/></Relationships>
</file>

<file path=ppt/slides/_rels/slide4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61.svg"/><Relationship Id="rId4" Type="http://schemas.openxmlformats.org/officeDocument/2006/relationships/image" Target="../media/image16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notesSlide" Target="../notesSlides/notesSlide42.xml"/><Relationship Id="rId1" Type="http://schemas.openxmlformats.org/officeDocument/2006/relationships/slideLayout" Target="../slideLayouts/slideLayout22.xml"/><Relationship Id="rId4" Type="http://schemas.openxmlformats.org/officeDocument/2006/relationships/image" Target="../media/image164.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notesSlide" Target="../notesSlides/notesSlide47.xml"/><Relationship Id="rId1" Type="http://schemas.openxmlformats.org/officeDocument/2006/relationships/slideLayout" Target="../slideLayouts/slideLayout22.xml"/><Relationship Id="rId4" Type="http://schemas.openxmlformats.org/officeDocument/2006/relationships/image" Target="../media/image1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notesSlide" Target="../notesSlides/notesSlide48.xml"/><Relationship Id="rId1" Type="http://schemas.openxmlformats.org/officeDocument/2006/relationships/slideLayout" Target="../slideLayouts/slideLayout22.xml"/><Relationship Id="rId6" Type="http://schemas.openxmlformats.org/officeDocument/2006/relationships/image" Target="../media/image172.png"/><Relationship Id="rId5" Type="http://schemas.openxmlformats.org/officeDocument/2006/relationships/image" Target="../media/image171.wmf"/><Relationship Id="rId4" Type="http://schemas.openxmlformats.org/officeDocument/2006/relationships/image" Target="../media/image170.wmf"/></Relationships>
</file>

<file path=ppt/slides/_rels/slide61.x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notesSlide" Target="../notesSlides/notesSlide49.xml"/><Relationship Id="rId1" Type="http://schemas.openxmlformats.org/officeDocument/2006/relationships/slideLayout" Target="../slideLayouts/slideLayout22.xml"/><Relationship Id="rId4" Type="http://schemas.openxmlformats.org/officeDocument/2006/relationships/image" Target="../media/image174.png"/></Relationships>
</file>

<file path=ppt/slides/_rels/slide62.x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image" Target="../media/image176.png"/></Relationships>
</file>

<file path=ppt/slides/_rels/slide6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8" Type="http://schemas.openxmlformats.org/officeDocument/2006/relationships/hyperlink" Target="https://docs.microsoft.com/en-us/power-virtual-agents/analytics-summary#escalation-rate-drivers-chart" TargetMode="External"/><Relationship Id="rId3" Type="http://schemas.openxmlformats.org/officeDocument/2006/relationships/hyperlink" Target="https://docs.microsoft.com/en-us/power-virtual-agents/analytics-summary" TargetMode="External"/><Relationship Id="rId7" Type="http://schemas.openxmlformats.org/officeDocument/2006/relationships/hyperlink" Target="https://docs.microsoft.com/en-us/power-virtual-agents/analytics-summary#resolution-rate-drivers-chart" TargetMode="External"/><Relationship Id="rId2" Type="http://schemas.openxmlformats.org/officeDocument/2006/relationships/notesSlide" Target="../notesSlides/notesSlide52.xml"/><Relationship Id="rId1" Type="http://schemas.openxmlformats.org/officeDocument/2006/relationships/slideLayout" Target="../slideLayouts/slideLayout22.xml"/><Relationship Id="rId6" Type="http://schemas.openxmlformats.org/officeDocument/2006/relationships/hyperlink" Target="https://docs.microsoft.com/en-us/power-virtual-agents/analytics-summary#session-outcomes-over-time-chart" TargetMode="External"/><Relationship Id="rId5" Type="http://schemas.openxmlformats.org/officeDocument/2006/relationships/hyperlink" Target="https://docs.microsoft.com/en-us/power-virtual-agents/analytics-summary#engagement-over-time-chart" TargetMode="External"/><Relationship Id="rId10" Type="http://schemas.openxmlformats.org/officeDocument/2006/relationships/image" Target="../media/image179.png"/><Relationship Id="rId4" Type="http://schemas.openxmlformats.org/officeDocument/2006/relationships/image" Target="../media/image178.wmf"/><Relationship Id="rId9" Type="http://schemas.openxmlformats.org/officeDocument/2006/relationships/hyperlink" Target="https://docs.microsoft.com/en-us/power-virtual-agents/analytics-summary#abandon-rate-drivers-chart"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notesSlide" Target="../notesSlides/notesSlide53.xml"/><Relationship Id="rId1" Type="http://schemas.openxmlformats.org/officeDocument/2006/relationships/slideLayout" Target="../slideLayouts/slideLayout22.xml"/><Relationship Id="rId6" Type="http://schemas.openxmlformats.org/officeDocument/2006/relationships/image" Target="../media/image183.wmf"/><Relationship Id="rId5" Type="http://schemas.openxmlformats.org/officeDocument/2006/relationships/image" Target="../media/image182.wmf"/><Relationship Id="rId4" Type="http://schemas.openxmlformats.org/officeDocument/2006/relationships/image" Target="../media/image181.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85.svg"/><Relationship Id="rId2" Type="http://schemas.openxmlformats.org/officeDocument/2006/relationships/image" Target="../media/image184.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8.xml"/><Relationship Id="rId1" Type="http://schemas.openxmlformats.org/officeDocument/2006/relationships/slideLayout" Target="../slideLayouts/slideLayout22.xml"/><Relationship Id="rId4" Type="http://schemas.openxmlformats.org/officeDocument/2006/relationships/image" Target="../media/image192.svg"/></Relationships>
</file>

<file path=ppt/slides/_rels/slide76.x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0.xml"/><Relationship Id="rId1" Type="http://schemas.openxmlformats.org/officeDocument/2006/relationships/slideLayout" Target="../slideLayouts/slideLayout22.xml"/><Relationship Id="rId4" Type="http://schemas.openxmlformats.org/officeDocument/2006/relationships/image" Target="../media/image19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26.sv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198.emf"/></Relationships>
</file>

<file path=ppt/slides/_rels/slide81.x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198.emf"/></Relationships>
</file>

<file path=ppt/slides/_rels/slide83.x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notesSlide" Target="../notesSlides/notesSlide66.xml"/><Relationship Id="rId1" Type="http://schemas.openxmlformats.org/officeDocument/2006/relationships/slideLayout" Target="../slideLayouts/slideLayout14.xml"/><Relationship Id="rId5" Type="http://schemas.openxmlformats.org/officeDocument/2006/relationships/image" Target="../media/image198.emf"/><Relationship Id="rId4" Type="http://schemas.openxmlformats.org/officeDocument/2006/relationships/image" Target="../media/image199.wmf"/></Relationships>
</file>

<file path=ppt/slides/_rels/slide84.x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notesSlide" Target="../notesSlides/notesSlide67.xml"/><Relationship Id="rId1" Type="http://schemas.openxmlformats.org/officeDocument/2006/relationships/slideLayout" Target="../slideLayouts/slideLayout14.xml"/><Relationship Id="rId6" Type="http://schemas.openxmlformats.org/officeDocument/2006/relationships/hyperlink" Target="https://acount.live.com/password/reset" TargetMode="External"/><Relationship Id="rId5" Type="http://schemas.openxmlformats.org/officeDocument/2006/relationships/hyperlink" Target="https://account.live.com/password/reset" TargetMode="External"/><Relationship Id="rId4" Type="http://schemas.openxmlformats.org/officeDocument/2006/relationships/image" Target="../media/image199.wmf"/></Relationships>
</file>

<file path=ppt/slides/_rels/slide85.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wmf"/><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198.emf"/><Relationship Id="rId1" Type="http://schemas.openxmlformats.org/officeDocument/2006/relationships/slideLayout" Target="../slideLayouts/slideLayout14.xml"/><Relationship Id="rId4" Type="http://schemas.openxmlformats.org/officeDocument/2006/relationships/image" Target="../media/image201.wmf"/></Relationships>
</file>

<file path=ppt/slides/_rels/slide87.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wmf"/><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hyperlink" Target="http://www.hemingwayapp.com/" TargetMode="External"/><Relationship Id="rId1" Type="http://schemas.openxmlformats.org/officeDocument/2006/relationships/slideLayout" Target="../slideLayouts/slideLayout14.xml"/><Relationship Id="rId4" Type="http://schemas.openxmlformats.org/officeDocument/2006/relationships/image" Target="../media/image198.emf"/></Relationships>
</file>

<file path=ppt/slides/_rels/slide8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2.xml"/></Relationships>
</file>

<file path=ppt/slides/_rels/slide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2.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08FA2-C73F-A01D-C334-4FAC0DB0C177}"/>
              </a:ext>
            </a:extLst>
          </p:cNvPr>
          <p:cNvSpPr>
            <a:spLocks noGrp="1"/>
          </p:cNvSpPr>
          <p:nvPr>
            <p:ph type="title"/>
          </p:nvPr>
        </p:nvSpPr>
        <p:spPr>
          <a:xfrm>
            <a:off x="579438" y="3569117"/>
            <a:ext cx="6147933" cy="557589"/>
          </a:xfrm>
        </p:spPr>
        <p:txBody>
          <a:bodyPr/>
          <a:lstStyle/>
          <a:p>
            <a:r>
              <a:rPr lang="en-US" b="1" dirty="0">
                <a:cs typeface="Segoe UI"/>
              </a:rPr>
              <a:t>Microsoft Copilot Studio</a:t>
            </a:r>
            <a:endParaRPr lang="en-US" b="1" dirty="0"/>
          </a:p>
        </p:txBody>
      </p:sp>
      <p:sp>
        <p:nvSpPr>
          <p:cNvPr id="12" name="Footer Placeholder 11">
            <a:extLst>
              <a:ext uri="{FF2B5EF4-FFF2-40B4-BE49-F238E27FC236}">
                <a16:creationId xmlns:a16="http://schemas.microsoft.com/office/drawing/2014/main" id="{AA2BF8BC-EDED-61C2-562F-15FB955AD75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606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5AAD6C0D-9620-36C9-9AFF-61083A147FAC}"/>
              </a:ext>
            </a:extLst>
          </p:cNvPr>
          <p:cNvSpPr/>
          <p:nvPr/>
        </p:nvSpPr>
        <p:spPr bwMode="auto">
          <a:xfrm rot="16200000">
            <a:off x="5661200" y="10472"/>
            <a:ext cx="5316473"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EE167FA8-E3E1-647F-5980-C9E37C8FE6F0}"/>
              </a:ext>
            </a:extLst>
          </p:cNvPr>
          <p:cNvSpPr>
            <a:spLocks noGrp="1"/>
          </p:cNvSpPr>
          <p:nvPr>
            <p:ph type="body" sz="quarter" idx="4294967295"/>
          </p:nvPr>
        </p:nvSpPr>
        <p:spPr>
          <a:xfrm>
            <a:off x="588262" y="2020808"/>
            <a:ext cx="3261842" cy="924523"/>
          </a:xfrm>
        </p:spPr>
        <p:txBody>
          <a:bodyPr/>
          <a:lstStyle/>
          <a:p>
            <a:pPr marL="0" lvl="0" indent="0" defTabSz="914400">
              <a:spcBef>
                <a:spcPts val="0"/>
              </a:spcBef>
              <a:buSzTx/>
              <a:buNone/>
              <a:defRPr/>
            </a:pPr>
            <a:r>
              <a:rPr lang="en-US" sz="1600" kern="0">
                <a:solidFill>
                  <a:srgbClr val="0078D4"/>
                </a:solidFill>
                <a:latin typeface="Segoe UI Semibold"/>
                <a:ea typeface="Segoe UI" pitchFamily="34" charset="0"/>
                <a:cs typeface="Segoe UI Semibold" panose="020B0702040204020203" pitchFamily="34" charset="0"/>
              </a:rPr>
              <a:t>Build your own copilot</a:t>
            </a:r>
          </a:p>
          <a:p>
            <a:pPr marL="0" lvl="0" indent="0" defTabSz="914400">
              <a:spcBef>
                <a:spcPts val="0"/>
              </a:spcBef>
              <a:buSzTx/>
              <a:buNone/>
              <a:defRPr/>
            </a:pPr>
            <a:r>
              <a:rPr lang="en-US" sz="1100">
                <a:latin typeface="Segoe UI "/>
                <a:cs typeface="Segoe UI Semibold" panose="020B0702040204020203" pitchFamily="34" charset="0"/>
              </a:rPr>
              <a:t>Create and publish a custom copilot for your organization using the intuitive building experience enhanced with large language models and generative AI</a:t>
            </a:r>
          </a:p>
        </p:txBody>
      </p:sp>
      <p:sp>
        <p:nvSpPr>
          <p:cNvPr id="6" name="Text Placeholder 5">
            <a:extLst>
              <a:ext uri="{FF2B5EF4-FFF2-40B4-BE49-F238E27FC236}">
                <a16:creationId xmlns:a16="http://schemas.microsoft.com/office/drawing/2014/main" id="{AD4EE19A-52A2-3958-24EB-891DA4A38385}"/>
              </a:ext>
            </a:extLst>
          </p:cNvPr>
          <p:cNvSpPr>
            <a:spLocks noGrp="1"/>
          </p:cNvSpPr>
          <p:nvPr>
            <p:ph type="body" sz="quarter" idx="4294967295"/>
          </p:nvPr>
        </p:nvSpPr>
        <p:spPr>
          <a:xfrm>
            <a:off x="588262" y="3296694"/>
            <a:ext cx="3338843" cy="923330"/>
          </a:xfrm>
        </p:spPr>
        <p:txBody>
          <a:bodyPr/>
          <a:lstStyle/>
          <a:p>
            <a:pPr marL="0" indent="0" defTabSz="914400">
              <a:spcBef>
                <a:spcPts val="0"/>
              </a:spcBef>
              <a:buSzTx/>
              <a:buNone/>
              <a:defRPr/>
            </a:pPr>
            <a:r>
              <a:rPr lang="en-US" sz="1600" kern="0">
                <a:solidFill>
                  <a:srgbClr val="0078D4"/>
                </a:solidFill>
                <a:latin typeface="Segoe UI Semibold"/>
                <a:cs typeface="Segoe UI Semibold" panose="020B0702040204020203" pitchFamily="34" charset="0"/>
              </a:rPr>
              <a:t>Customize Microsoft Copilot</a:t>
            </a:r>
            <a:br>
              <a:rPr lang="en-US" sz="1600" kern="0">
                <a:latin typeface="Segoe UI Semibold"/>
                <a:cs typeface="Segoe UI Semibold" panose="020B0702040204020203" pitchFamily="34" charset="0"/>
              </a:rPr>
            </a:br>
            <a:r>
              <a:rPr kumimoji="0" lang="en-US" sz="1100" b="0" i="0" u="none" strike="noStrike" kern="1200" cap="none" spc="0" normalizeH="0" baseline="0" noProof="0">
                <a:ln>
                  <a:noFill/>
                </a:ln>
                <a:effectLst/>
                <a:uLnTx/>
                <a:uFillTx/>
                <a:latin typeface="Segoe UI"/>
                <a:ea typeface="+mn-ea"/>
                <a:cs typeface="+mn-cs"/>
              </a:rPr>
              <a:t>Extend and customize 1st party Microsoft Copilots with your own enterprise scenarios.</a:t>
            </a:r>
            <a:r>
              <a:rPr kumimoji="0" lang="en-US" sz="1100" b="0" i="0" u="none" strike="noStrike" kern="1200" cap="none" spc="0" normalizeH="0" baseline="0" noProof="0">
                <a:ln>
                  <a:noFill/>
                </a:ln>
                <a:solidFill>
                  <a:srgbClr val="000000"/>
                </a:solidFill>
                <a:effectLst/>
                <a:uLnTx/>
                <a:uFillTx/>
                <a:latin typeface="Segoe UI "/>
                <a:ea typeface="Segoe UI" pitchFamily="34" charset="0"/>
                <a:cs typeface="Segoe UI Semibold" panose="020B0702040204020203" pitchFamily="34" charset="0"/>
              </a:rPr>
              <a:t> Copilot Studio will be included with the Microsoft 365 Copilot SKU.</a:t>
            </a:r>
          </a:p>
          <a:p>
            <a:pPr marL="0" indent="0" defTabSz="914400">
              <a:spcBef>
                <a:spcPts val="0"/>
              </a:spcBef>
              <a:buSzTx/>
              <a:buNone/>
              <a:defRPr/>
            </a:pPr>
            <a:endParaRPr kumimoji="0" lang="en-US" sz="1100" b="0" i="0" u="none" strike="noStrike" kern="1200" cap="none" spc="0" normalizeH="0" baseline="0" noProof="0">
              <a:ln>
                <a:noFill/>
              </a:ln>
              <a:effectLst/>
              <a:uLnTx/>
              <a:uFillTx/>
              <a:latin typeface="Segoe UI"/>
              <a:ea typeface="+mn-ea"/>
              <a:cs typeface="+mn-cs"/>
            </a:endParaRPr>
          </a:p>
        </p:txBody>
      </p:sp>
      <p:sp>
        <p:nvSpPr>
          <p:cNvPr id="9" name="Text Placeholder 8">
            <a:extLst>
              <a:ext uri="{FF2B5EF4-FFF2-40B4-BE49-F238E27FC236}">
                <a16:creationId xmlns:a16="http://schemas.microsoft.com/office/drawing/2014/main" id="{DCB7B972-CFDC-A60A-3FD0-9F043B257E11}"/>
              </a:ext>
            </a:extLst>
          </p:cNvPr>
          <p:cNvSpPr>
            <a:spLocks noGrp="1"/>
          </p:cNvSpPr>
          <p:nvPr>
            <p:ph type="body" sz="quarter" idx="4294967295"/>
          </p:nvPr>
        </p:nvSpPr>
        <p:spPr>
          <a:xfrm>
            <a:off x="588263" y="4402110"/>
            <a:ext cx="3338842" cy="923330"/>
          </a:xfrm>
        </p:spPr>
        <p:txBody>
          <a:bodyPr>
            <a:normAutofit fontScale="92500"/>
          </a:bodyPr>
          <a:lstStyle/>
          <a:p>
            <a:pPr marL="0" indent="0" defTabSz="914400">
              <a:spcBef>
                <a:spcPts val="0"/>
              </a:spcBef>
              <a:buSzTx/>
              <a:buNone/>
              <a:defRPr/>
            </a:pPr>
            <a:r>
              <a:rPr lang="en-US" sz="1600" kern="0">
                <a:solidFill>
                  <a:srgbClr val="0078D4"/>
                </a:solidFill>
                <a:latin typeface="Segoe UI Semibold"/>
                <a:cs typeface="Segoe UI Semibold" panose="020B0702040204020203" pitchFamily="34" charset="0"/>
              </a:rPr>
              <a:t>Connected platform</a:t>
            </a:r>
          </a:p>
          <a:p>
            <a:pPr marL="0" lvl="0" indent="0" defTabSz="914400">
              <a:spcBef>
                <a:spcPts val="0"/>
              </a:spcBef>
              <a:buSzTx/>
              <a:buNone/>
              <a:defRPr/>
            </a:pPr>
            <a:r>
              <a:rPr lang="en-US" sz="1100">
                <a:latin typeface="Segoe UI "/>
                <a:ea typeface="Segoe UI" pitchFamily="34" charset="0"/>
                <a:cs typeface="Segoe UI Semibold" panose="020B0702040204020203" pitchFamily="34" charset="0"/>
              </a:rPr>
              <a:t>Integrates and exposes various Microsoft’s conversational AI technology stacks - integrated with Azure AI Studio, Azure Cognitive Services, Azure Bot Framework, Power Platforms AI models and more</a:t>
            </a:r>
          </a:p>
        </p:txBody>
      </p:sp>
      <p:cxnSp>
        <p:nvCxnSpPr>
          <p:cNvPr id="20" name="Straight Connector 19">
            <a:extLst>
              <a:ext uri="{FF2B5EF4-FFF2-40B4-BE49-F238E27FC236}">
                <a16:creationId xmlns:a16="http://schemas.microsoft.com/office/drawing/2014/main" id="{BF5F9352-A2D3-7EAA-94EA-64AC841B1757}"/>
              </a:ext>
            </a:extLst>
          </p:cNvPr>
          <p:cNvCxnSpPr>
            <a:cxnSpLocks/>
          </p:cNvCxnSpPr>
          <p:nvPr/>
        </p:nvCxnSpPr>
        <p:spPr>
          <a:xfrm>
            <a:off x="588262" y="423566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A5CF34A3-12A3-3007-F780-946143842939}"/>
              </a:ext>
            </a:extLst>
          </p:cNvPr>
          <p:cNvSpPr>
            <a:spLocks noGrp="1"/>
          </p:cNvSpPr>
          <p:nvPr>
            <p:ph type="title"/>
          </p:nvPr>
        </p:nvSpPr>
        <p:spPr>
          <a:xfrm>
            <a:off x="859229" y="670801"/>
            <a:ext cx="3428825" cy="553998"/>
          </a:xfrm>
        </p:spPr>
        <p:txBody>
          <a:bodyPr>
            <a:normAutofit fontScale="90000"/>
          </a:bodyPr>
          <a:lstStyle/>
          <a:p>
            <a:r>
              <a:rPr lang="en-US" sz="3600"/>
              <a:t>Microsoft</a:t>
            </a:r>
            <a:r>
              <a:rPr lang="en-US"/>
              <a:t> </a:t>
            </a:r>
            <a:r>
              <a:rPr lang="en-US" sz="3600"/>
              <a:t>Copilot Studio</a:t>
            </a:r>
            <a:endParaRPr lang="en-US"/>
          </a:p>
        </p:txBody>
      </p:sp>
      <p:cxnSp>
        <p:nvCxnSpPr>
          <p:cNvPr id="7" name="Straight Connector 6">
            <a:extLst>
              <a:ext uri="{FF2B5EF4-FFF2-40B4-BE49-F238E27FC236}">
                <a16:creationId xmlns:a16="http://schemas.microsoft.com/office/drawing/2014/main" id="{9230607A-2F2A-CBE4-74EC-7DA0C018C6BD}"/>
              </a:ext>
            </a:extLst>
          </p:cNvPr>
          <p:cNvCxnSpPr>
            <a:cxnSpLocks/>
          </p:cNvCxnSpPr>
          <p:nvPr/>
        </p:nvCxnSpPr>
        <p:spPr>
          <a:xfrm>
            <a:off x="588262" y="3122587"/>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AD51C12-EA89-366C-382B-B4B2AA8B5D25}"/>
              </a:ext>
            </a:extLst>
          </p:cNvPr>
          <p:cNvCxnSpPr>
            <a:cxnSpLocks/>
          </p:cNvCxnSpPr>
          <p:nvPr/>
        </p:nvCxnSpPr>
        <p:spPr>
          <a:xfrm>
            <a:off x="588262" y="550459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7B721BC-ED34-867F-0EB6-969473E8ED20}"/>
              </a:ext>
            </a:extLst>
          </p:cNvPr>
          <p:cNvPicPr>
            <a:picLocks noChangeAspect="1"/>
          </p:cNvPicPr>
          <p:nvPr/>
        </p:nvPicPr>
        <p:blipFill>
          <a:blip r:embed="rId3"/>
          <a:stretch>
            <a:fillRect/>
          </a:stretch>
        </p:blipFill>
        <p:spPr>
          <a:xfrm>
            <a:off x="4638370" y="1390496"/>
            <a:ext cx="8933836" cy="4985081"/>
          </a:xfrm>
          <a:prstGeom prst="rect">
            <a:avLst/>
          </a:prstGeom>
        </p:spPr>
      </p:pic>
      <p:grpSp>
        <p:nvGrpSpPr>
          <p:cNvPr id="13" name="Group 12">
            <a:extLst>
              <a:ext uri="{FF2B5EF4-FFF2-40B4-BE49-F238E27FC236}">
                <a16:creationId xmlns:a16="http://schemas.microsoft.com/office/drawing/2014/main" id="{0B4D8E75-D68D-57ED-7ECE-F0F11D9917C5}"/>
              </a:ext>
            </a:extLst>
          </p:cNvPr>
          <p:cNvGrpSpPr/>
          <p:nvPr/>
        </p:nvGrpSpPr>
        <p:grpSpPr>
          <a:xfrm>
            <a:off x="4638370" y="1390495"/>
            <a:ext cx="8866694" cy="4985082"/>
            <a:chOff x="4638370" y="1390495"/>
            <a:chExt cx="8866694" cy="4985082"/>
          </a:xfrm>
        </p:grpSpPr>
        <p:pic>
          <p:nvPicPr>
            <p:cNvPr id="11" name="Picture 10" descr="A screenshot of a computer&#10;&#10;Description automatically generated">
              <a:extLst>
                <a:ext uri="{FF2B5EF4-FFF2-40B4-BE49-F238E27FC236}">
                  <a16:creationId xmlns:a16="http://schemas.microsoft.com/office/drawing/2014/main" id="{A82B8264-3509-BB62-05FF-1762428A2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8370" y="1390495"/>
              <a:ext cx="8866694" cy="4985082"/>
            </a:xfrm>
            <a:prstGeom prst="rect">
              <a:avLst/>
            </a:prstGeom>
          </p:spPr>
        </p:pic>
        <p:pic>
          <p:nvPicPr>
            <p:cNvPr id="12" name="Picture 11">
              <a:extLst>
                <a:ext uri="{FF2B5EF4-FFF2-40B4-BE49-F238E27FC236}">
                  <a16:creationId xmlns:a16="http://schemas.microsoft.com/office/drawing/2014/main" id="{DA77958A-9483-83D0-8AB0-5393C8D524E5}"/>
                </a:ext>
              </a:extLst>
            </p:cNvPr>
            <p:cNvPicPr>
              <a:picLocks noChangeAspect="1"/>
            </p:cNvPicPr>
            <p:nvPr/>
          </p:nvPicPr>
          <p:blipFill rotWithShape="1">
            <a:blip r:embed="rId3"/>
            <a:srcRect t="6137" r="83257"/>
            <a:stretch/>
          </p:blipFill>
          <p:spPr>
            <a:xfrm>
              <a:off x="4638370" y="1696434"/>
              <a:ext cx="1495730" cy="4679143"/>
            </a:xfrm>
            <a:prstGeom prst="rect">
              <a:avLst/>
            </a:prstGeom>
          </p:spPr>
        </p:pic>
      </p:grpSp>
      <p:pic>
        <p:nvPicPr>
          <p:cNvPr id="15" name="Graphic 14">
            <a:extLst>
              <a:ext uri="{FF2B5EF4-FFF2-40B4-BE49-F238E27FC236}">
                <a16:creationId xmlns:a16="http://schemas.microsoft.com/office/drawing/2014/main" id="{22A678EF-5DA7-7B99-C595-7797BF43AE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654" y="224084"/>
            <a:ext cx="619215" cy="619215"/>
          </a:xfrm>
          <a:prstGeom prst="rect">
            <a:avLst/>
          </a:prstGeom>
        </p:spPr>
      </p:pic>
      <p:sp>
        <p:nvSpPr>
          <p:cNvPr id="16" name="Text Placeholder 8">
            <a:extLst>
              <a:ext uri="{FF2B5EF4-FFF2-40B4-BE49-F238E27FC236}">
                <a16:creationId xmlns:a16="http://schemas.microsoft.com/office/drawing/2014/main" id="{01B0231E-1136-5294-3721-0C119DEDC0DE}"/>
              </a:ext>
            </a:extLst>
          </p:cNvPr>
          <p:cNvSpPr txBox="1">
            <a:spLocks/>
          </p:cNvSpPr>
          <p:nvPr/>
        </p:nvSpPr>
        <p:spPr>
          <a:xfrm>
            <a:off x="588263" y="5683745"/>
            <a:ext cx="3338842"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Manage copilot experiences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Segoe UI" pitchFamily="34" charset="0"/>
                <a:cs typeface="Segoe UI Semibold" panose="020B0702040204020203" pitchFamily="34" charset="0"/>
              </a:rPr>
              <a:t>Governance and control features to monitor usage with full visibility of customizations, standalone copilots as well as who is building and customizing them. </a:t>
            </a:r>
          </a:p>
        </p:txBody>
      </p:sp>
    </p:spTree>
    <p:extLst>
      <p:ext uri="{BB962C8B-B14F-4D97-AF65-F5344CB8AC3E}">
        <p14:creationId xmlns:p14="http://schemas.microsoft.com/office/powerpoint/2010/main" val="2175909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35" presetClass="path" presetSubtype="0" accel="50000" decel="50000" fill="hold" nodeType="withEffect">
                                  <p:stCondLst>
                                    <p:cond delay="750"/>
                                  </p:stCondLst>
                                  <p:childTnLst>
                                    <p:animMotion origin="layout" path="M 0.01966 1.85185E-6 L 3.75E-6 1.85185E-6 " pathEditMode="relative" rAng="0" ptsTypes="AA">
                                      <p:cBhvr>
                                        <p:cTn id="9" dur="1000" fill="hold"/>
                                        <p:tgtEl>
                                          <p:spTgt spid="20"/>
                                        </p:tgtEl>
                                        <p:attrNameLst>
                                          <p:attrName>ppt_x</p:attrName>
                                          <p:attrName>ppt_y</p:attrName>
                                        </p:attrNameLst>
                                      </p:cBhvr>
                                      <p:rCtr x="-990" y="0"/>
                                    </p:animMotion>
                                  </p:childTnLst>
                                </p:cTn>
                              </p:par>
                              <p:par>
                                <p:cTn id="10" presetID="10" presetClass="entr" presetSubtype="0" fill="hold" nodeType="withEffect">
                                  <p:stCondLst>
                                    <p:cond delay="7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accel="50000" decel="50000" fill="hold" nodeType="withEffect">
                                  <p:stCondLst>
                                    <p:cond delay="750"/>
                                  </p:stCondLst>
                                  <p:childTnLst>
                                    <p:animMotion origin="layout" path="M 0.01966 1.85185E-6 L 3.75E-6 1.85185E-6 " pathEditMode="relative" rAng="0" ptsTypes="AA">
                                      <p:cBhvr>
                                        <p:cTn id="14" dur="1000" fill="hold"/>
                                        <p:tgtEl>
                                          <p:spTgt spid="7"/>
                                        </p:tgtEl>
                                        <p:attrNameLst>
                                          <p:attrName>ppt_x</p:attrName>
                                          <p:attrName>ppt_y</p:attrName>
                                        </p:attrNameLst>
                                      </p:cBhvr>
                                      <p:rCtr x="-990" y="0"/>
                                    </p:animMotion>
                                  </p:childTnLst>
                                </p:cTn>
                              </p:par>
                              <p:par>
                                <p:cTn id="15" presetID="10" presetClass="entr" presetSubtype="0" fill="hold"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35" presetClass="path" presetSubtype="0" accel="50000" decel="50000" fill="hold" nodeType="withEffect">
                                  <p:stCondLst>
                                    <p:cond delay="750"/>
                                  </p:stCondLst>
                                  <p:childTnLst>
                                    <p:animMotion origin="layout" path="M 0.01966 1.85185E-6 L 3.75E-6 1.85185E-6 " pathEditMode="relative" rAng="0" ptsTypes="AA">
                                      <p:cBhvr>
                                        <p:cTn id="19" dur="1000" fill="hold"/>
                                        <p:tgtEl>
                                          <p:spTgt spid="8"/>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834250-909D-48F1-A248-FE61CDBFBF1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09143" y="-72572"/>
            <a:ext cx="8157029" cy="6965414"/>
          </a:xfrm>
          <a:prstGeom prst="rect">
            <a:avLst/>
          </a:prstGeom>
        </p:spPr>
      </p:pic>
      <p:sp>
        <p:nvSpPr>
          <p:cNvPr id="13" name="Freeform: Shape 12">
            <a:extLst>
              <a:ext uri="{FF2B5EF4-FFF2-40B4-BE49-F238E27FC236}">
                <a16:creationId xmlns:a16="http://schemas.microsoft.com/office/drawing/2014/main" id="{9403E1FC-4F29-445E-B84F-F28A26B2D8BC}"/>
              </a:ext>
              <a:ext uri="{C183D7F6-B498-43B3-948B-1728B52AA6E4}">
                <adec:decorative xmlns:adec="http://schemas.microsoft.com/office/drawing/2017/decorative" val="1"/>
              </a:ext>
            </a:extLst>
          </p:cNvPr>
          <p:cNvSpPr/>
          <p:nvPr/>
        </p:nvSpPr>
        <p:spPr bwMode="auto">
          <a:xfrm flipH="1">
            <a:off x="-1" y="6543676"/>
            <a:ext cx="8524875" cy="0"/>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p:cNvSpPr>
            <a:spLocks noGrp="1"/>
          </p:cNvSpPr>
          <p:nvPr>
            <p:ph type="title"/>
          </p:nvPr>
        </p:nvSpPr>
        <p:spPr>
          <a:xfrm>
            <a:off x="455996" y="1744378"/>
            <a:ext cx="3637324" cy="984885"/>
          </a:xfrm>
        </p:spPr>
        <p:txBody>
          <a:bodyPr/>
          <a:lstStyle/>
          <a:p>
            <a:r>
              <a:rPr lang="en-US" dirty="0">
                <a:solidFill>
                  <a:schemeClr val="tx2"/>
                </a:solidFill>
              </a:rPr>
              <a:t>Trigger phrases</a:t>
            </a:r>
            <a:br>
              <a:rPr lang="en-US" dirty="0">
                <a:solidFill>
                  <a:schemeClr val="tx2"/>
                </a:solidFill>
              </a:rPr>
            </a:br>
            <a:r>
              <a:rPr lang="en-US" dirty="0">
                <a:solidFill>
                  <a:schemeClr val="tx2"/>
                </a:solidFill>
              </a:rPr>
              <a:t>– Definition</a:t>
            </a:r>
          </a:p>
        </p:txBody>
      </p:sp>
      <p:sp>
        <p:nvSpPr>
          <p:cNvPr id="19" name="Title 1">
            <a:extLst>
              <a:ext uri="{FF2B5EF4-FFF2-40B4-BE49-F238E27FC236}">
                <a16:creationId xmlns:a16="http://schemas.microsoft.com/office/drawing/2014/main" id="{DD5F432A-67B4-4D14-85CA-1E5240D74A91}"/>
              </a:ext>
            </a:extLst>
          </p:cNvPr>
          <p:cNvSpPr txBox="1">
            <a:spLocks/>
          </p:cNvSpPr>
          <p:nvPr/>
        </p:nvSpPr>
        <p:spPr>
          <a:xfrm flipH="1">
            <a:off x="449261" y="3066313"/>
            <a:ext cx="3532066" cy="1292662"/>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3C3C41"/>
                </a:solidFill>
                <a:effectLst/>
                <a:uLnTx/>
                <a:uFillTx/>
                <a:latin typeface="Segoe UI"/>
                <a:ea typeface="+mn-ea"/>
                <a:cs typeface="Segoe UI" pitchFamily="34" charset="0"/>
              </a:rPr>
              <a:t>Trigger the copilot to begin a conversation about a specific topic</a:t>
            </a:r>
          </a:p>
        </p:txBody>
      </p:sp>
      <p:pic>
        <p:nvPicPr>
          <p:cNvPr id="5" name="Picture 4" descr="Add trigger phrases into the editor.">
            <a:extLst>
              <a:ext uri="{FF2B5EF4-FFF2-40B4-BE49-F238E27FC236}">
                <a16:creationId xmlns:a16="http://schemas.microsoft.com/office/drawing/2014/main" id="{AE695312-EE46-EFB8-19F0-05D6C01873AE}"/>
              </a:ext>
            </a:extLst>
          </p:cNvPr>
          <p:cNvPicPr>
            <a:picLocks noChangeAspect="1"/>
          </p:cNvPicPr>
          <p:nvPr/>
        </p:nvPicPr>
        <p:blipFill>
          <a:blip r:embed="rId4"/>
          <a:stretch>
            <a:fillRect/>
          </a:stretch>
        </p:blipFill>
        <p:spPr>
          <a:xfrm>
            <a:off x="4466168" y="2105530"/>
            <a:ext cx="7226249" cy="349340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5755680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Diamond 87">
            <a:extLst>
              <a:ext uri="{FF2B5EF4-FFF2-40B4-BE49-F238E27FC236}">
                <a16:creationId xmlns:a16="http://schemas.microsoft.com/office/drawing/2014/main" id="{93B4DEB0-FECF-4288-A92E-63C598A47F00}"/>
              </a:ext>
              <a:ext uri="{C183D7F6-B498-43B3-948B-1728B52AA6E4}">
                <adec:decorative xmlns:adec="http://schemas.microsoft.com/office/drawing/2017/decorative" val="1"/>
              </a:ext>
            </a:extLst>
          </p:cNvPr>
          <p:cNvSpPr/>
          <p:nvPr/>
        </p:nvSpPr>
        <p:spPr bwMode="auto">
          <a:xfrm>
            <a:off x="570928" y="227617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Diamond 88">
            <a:extLst>
              <a:ext uri="{FF2B5EF4-FFF2-40B4-BE49-F238E27FC236}">
                <a16:creationId xmlns:a16="http://schemas.microsoft.com/office/drawing/2014/main" id="{8C0A988C-DBC5-43C3-8C97-189D97738FB7}"/>
              </a:ext>
              <a:ext uri="{C183D7F6-B498-43B3-948B-1728B52AA6E4}">
                <adec:decorative xmlns:adec="http://schemas.microsoft.com/office/drawing/2017/decorative" val="1"/>
              </a:ext>
            </a:extLst>
          </p:cNvPr>
          <p:cNvSpPr/>
          <p:nvPr/>
        </p:nvSpPr>
        <p:spPr bwMode="auto">
          <a:xfrm>
            <a:off x="1620552" y="330661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Diamond 89">
            <a:extLst>
              <a:ext uri="{FF2B5EF4-FFF2-40B4-BE49-F238E27FC236}">
                <a16:creationId xmlns:a16="http://schemas.microsoft.com/office/drawing/2014/main" id="{EEB4D6CA-9389-4241-B222-6B3FBA76554E}"/>
              </a:ext>
              <a:ext uri="{C183D7F6-B498-43B3-948B-1728B52AA6E4}">
                <adec:decorative xmlns:adec="http://schemas.microsoft.com/office/drawing/2017/decorative" val="1"/>
              </a:ext>
            </a:extLst>
          </p:cNvPr>
          <p:cNvSpPr/>
          <p:nvPr/>
        </p:nvSpPr>
        <p:spPr bwMode="auto">
          <a:xfrm>
            <a:off x="2670176" y="433705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iamond 90">
            <a:extLst>
              <a:ext uri="{FF2B5EF4-FFF2-40B4-BE49-F238E27FC236}">
                <a16:creationId xmlns:a16="http://schemas.microsoft.com/office/drawing/2014/main" id="{8132B6CE-EA36-4E58-A03B-BDE694444D76}"/>
              </a:ext>
              <a:ext uri="{C183D7F6-B498-43B3-948B-1728B52AA6E4}">
                <adec:decorative xmlns:adec="http://schemas.microsoft.com/office/drawing/2017/decorative" val="1"/>
              </a:ext>
            </a:extLst>
          </p:cNvPr>
          <p:cNvSpPr/>
          <p:nvPr/>
        </p:nvSpPr>
        <p:spPr bwMode="auto">
          <a:xfrm>
            <a:off x="5765228" y="227617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iamond 91">
            <a:extLst>
              <a:ext uri="{FF2B5EF4-FFF2-40B4-BE49-F238E27FC236}">
                <a16:creationId xmlns:a16="http://schemas.microsoft.com/office/drawing/2014/main" id="{50FA7A3F-62F4-4C2F-9B2D-3E0748D30B77}"/>
              </a:ext>
              <a:ext uri="{C183D7F6-B498-43B3-948B-1728B52AA6E4}">
                <adec:decorative xmlns:adec="http://schemas.microsoft.com/office/drawing/2017/decorative" val="1"/>
              </a:ext>
            </a:extLst>
          </p:cNvPr>
          <p:cNvSpPr/>
          <p:nvPr/>
        </p:nvSpPr>
        <p:spPr bwMode="auto">
          <a:xfrm>
            <a:off x="6814852" y="330661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iamond 92">
            <a:extLst>
              <a:ext uri="{FF2B5EF4-FFF2-40B4-BE49-F238E27FC236}">
                <a16:creationId xmlns:a16="http://schemas.microsoft.com/office/drawing/2014/main" id="{21FE5C7F-2822-410C-8825-2187ED4FB34A}"/>
              </a:ext>
              <a:ext uri="{C183D7F6-B498-43B3-948B-1728B52AA6E4}">
                <adec:decorative xmlns:adec="http://schemas.microsoft.com/office/drawing/2017/decorative" val="1"/>
              </a:ext>
            </a:extLst>
          </p:cNvPr>
          <p:cNvSpPr/>
          <p:nvPr/>
        </p:nvSpPr>
        <p:spPr bwMode="auto">
          <a:xfrm>
            <a:off x="7864476" y="433705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607B8889-8F7D-402D-B3C7-1C24F0153BD6}"/>
              </a:ext>
              <a:ext uri="{C183D7F6-B498-43B3-948B-1728B52AA6E4}">
                <adec:decorative xmlns:adec="http://schemas.microsoft.com/office/drawing/2017/decorative" val="1"/>
              </a:ext>
            </a:extLst>
          </p:cNvPr>
          <p:cNvSpPr/>
          <p:nvPr/>
        </p:nvSpPr>
        <p:spPr bwMode="auto">
          <a:xfrm>
            <a:off x="0" y="2137004"/>
            <a:ext cx="5623861" cy="4720996"/>
          </a:xfrm>
          <a:custGeom>
            <a:avLst/>
            <a:gdLst>
              <a:gd name="connsiteX0" fmla="*/ 902865 w 5623861"/>
              <a:gd name="connsiteY0" fmla="*/ 0 h 4720996"/>
              <a:gd name="connsiteX1" fmla="*/ 5623861 w 5623861"/>
              <a:gd name="connsiteY1" fmla="*/ 4720996 h 4720996"/>
              <a:gd name="connsiteX2" fmla="*/ 0 w 5623861"/>
              <a:gd name="connsiteY2" fmla="*/ 4720996 h 4720996"/>
              <a:gd name="connsiteX3" fmla="*/ 0 w 5623861"/>
              <a:gd name="connsiteY3" fmla="*/ 902865 h 4720996"/>
            </a:gdLst>
            <a:ahLst/>
            <a:cxnLst>
              <a:cxn ang="0">
                <a:pos x="connsiteX0" y="connsiteY0"/>
              </a:cxn>
              <a:cxn ang="0">
                <a:pos x="connsiteX1" y="connsiteY1"/>
              </a:cxn>
              <a:cxn ang="0">
                <a:pos x="connsiteX2" y="connsiteY2"/>
              </a:cxn>
              <a:cxn ang="0">
                <a:pos x="connsiteX3" y="connsiteY3"/>
              </a:cxn>
            </a:cxnLst>
            <a:rect l="l" t="t" r="r" b="b"/>
            <a:pathLst>
              <a:path w="5623861" h="4720996">
                <a:moveTo>
                  <a:pt x="902865" y="0"/>
                </a:moveTo>
                <a:lnTo>
                  <a:pt x="5623861" y="4720996"/>
                </a:lnTo>
                <a:lnTo>
                  <a:pt x="0" y="4720996"/>
                </a:lnTo>
                <a:lnTo>
                  <a:pt x="0" y="90286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cs typeface="Segoe UI"/>
              </a:rPr>
              <a:t>Guidelines for better trigger phrase design</a:t>
            </a:r>
          </a:p>
        </p:txBody>
      </p:sp>
      <p:sp>
        <p:nvSpPr>
          <p:cNvPr id="3" name="Diamond 2">
            <a:extLst>
              <a:ext uri="{FF2B5EF4-FFF2-40B4-BE49-F238E27FC236}">
                <a16:creationId xmlns:a16="http://schemas.microsoft.com/office/drawing/2014/main" id="{5FFBF191-CDCB-4D68-B0B0-A2ADE030ADE8}"/>
              </a:ext>
              <a:ext uri="{C183D7F6-B498-43B3-948B-1728B52AA6E4}">
                <adec:decorative xmlns:adec="http://schemas.microsoft.com/office/drawing/2017/decorative" val="1"/>
              </a:ext>
            </a:extLst>
          </p:cNvPr>
          <p:cNvSpPr/>
          <p:nvPr/>
        </p:nvSpPr>
        <p:spPr bwMode="auto">
          <a:xfrm>
            <a:off x="647128" y="226982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Diamond 75">
            <a:extLst>
              <a:ext uri="{FF2B5EF4-FFF2-40B4-BE49-F238E27FC236}">
                <a16:creationId xmlns:a16="http://schemas.microsoft.com/office/drawing/2014/main" id="{F8BBC56A-CEFE-4319-9A5D-4493C3E4BCE4}"/>
              </a:ext>
              <a:ext uri="{C183D7F6-B498-43B3-948B-1728B52AA6E4}">
                <adec:decorative xmlns:adec="http://schemas.microsoft.com/office/drawing/2017/decorative" val="1"/>
              </a:ext>
            </a:extLst>
          </p:cNvPr>
          <p:cNvSpPr/>
          <p:nvPr/>
        </p:nvSpPr>
        <p:spPr bwMode="auto">
          <a:xfrm>
            <a:off x="1696752" y="330026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Diamond 82">
            <a:extLst>
              <a:ext uri="{FF2B5EF4-FFF2-40B4-BE49-F238E27FC236}">
                <a16:creationId xmlns:a16="http://schemas.microsoft.com/office/drawing/2014/main" id="{6C03609F-2EF2-4C20-9B7F-C6A6761694BB}"/>
              </a:ext>
              <a:ext uri="{C183D7F6-B498-43B3-948B-1728B52AA6E4}">
                <adec:decorative xmlns:adec="http://schemas.microsoft.com/office/drawing/2017/decorative" val="1"/>
              </a:ext>
            </a:extLst>
          </p:cNvPr>
          <p:cNvSpPr/>
          <p:nvPr/>
        </p:nvSpPr>
        <p:spPr bwMode="auto">
          <a:xfrm>
            <a:off x="2746376" y="433070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F5A1A184-7EE0-43A9-A6D4-F1AC9F2F421F}"/>
              </a:ext>
              <a:ext uri="{C183D7F6-B498-43B3-948B-1728B52AA6E4}">
                <adec:decorative xmlns:adec="http://schemas.microsoft.com/office/drawing/2017/decorative" val="1"/>
              </a:ext>
            </a:extLst>
          </p:cNvPr>
          <p:cNvSpPr/>
          <p:nvPr/>
        </p:nvSpPr>
        <p:spPr bwMode="auto">
          <a:xfrm>
            <a:off x="5568950" y="2137004"/>
            <a:ext cx="3796030" cy="3273196"/>
          </a:xfrm>
          <a:custGeom>
            <a:avLst/>
            <a:gdLst>
              <a:gd name="connsiteX0" fmla="*/ 1368887 w 5835884"/>
              <a:gd name="connsiteY0" fmla="*/ 0 h 4466997"/>
              <a:gd name="connsiteX1" fmla="*/ 5835884 w 5835884"/>
              <a:gd name="connsiteY1" fmla="*/ 4466997 h 4466997"/>
              <a:gd name="connsiteX2" fmla="*/ 0 w 5835884"/>
              <a:gd name="connsiteY2" fmla="*/ 4466997 h 4466997"/>
              <a:gd name="connsiteX3" fmla="*/ 0 w 5835884"/>
              <a:gd name="connsiteY3" fmla="*/ 1368887 h 4466997"/>
              <a:gd name="connsiteX0" fmla="*/ 0 w 5835884"/>
              <a:gd name="connsiteY0" fmla="*/ 4466997 h 4553517"/>
              <a:gd name="connsiteX1" fmla="*/ 0 w 5835884"/>
              <a:gd name="connsiteY1" fmla="*/ 1368887 h 4553517"/>
              <a:gd name="connsiteX2" fmla="*/ 1368887 w 5835884"/>
              <a:gd name="connsiteY2" fmla="*/ 0 h 4553517"/>
              <a:gd name="connsiteX3" fmla="*/ 5835884 w 5835884"/>
              <a:gd name="connsiteY3" fmla="*/ 4466997 h 4553517"/>
              <a:gd name="connsiteX4" fmla="*/ 86520 w 5835884"/>
              <a:gd name="connsiteY4" fmla="*/ 4553517 h 4553517"/>
              <a:gd name="connsiteX0" fmla="*/ 0 w 5835884"/>
              <a:gd name="connsiteY0" fmla="*/ 4466997 h 4466997"/>
              <a:gd name="connsiteX1" fmla="*/ 0 w 5835884"/>
              <a:gd name="connsiteY1" fmla="*/ 1368887 h 4466997"/>
              <a:gd name="connsiteX2" fmla="*/ 1368887 w 5835884"/>
              <a:gd name="connsiteY2" fmla="*/ 0 h 4466997"/>
              <a:gd name="connsiteX3" fmla="*/ 5835884 w 5835884"/>
              <a:gd name="connsiteY3" fmla="*/ 4466997 h 4466997"/>
              <a:gd name="connsiteX0" fmla="*/ 0 w 5835884"/>
              <a:gd name="connsiteY0" fmla="*/ 1368887 h 4466997"/>
              <a:gd name="connsiteX1" fmla="*/ 1368887 w 5835884"/>
              <a:gd name="connsiteY1" fmla="*/ 0 h 4466997"/>
              <a:gd name="connsiteX2" fmla="*/ 5835884 w 5835884"/>
              <a:gd name="connsiteY2" fmla="*/ 4466997 h 4466997"/>
              <a:gd name="connsiteX0" fmla="*/ 0 w 5835884"/>
              <a:gd name="connsiteY0" fmla="*/ 1368887 h 4466997"/>
              <a:gd name="connsiteX1" fmla="*/ 887117 w 5835884"/>
              <a:gd name="connsiteY1" fmla="*/ 513498 h 4466997"/>
              <a:gd name="connsiteX2" fmla="*/ 1368887 w 5835884"/>
              <a:gd name="connsiteY2" fmla="*/ 0 h 4466997"/>
              <a:gd name="connsiteX3" fmla="*/ 5835884 w 5835884"/>
              <a:gd name="connsiteY3" fmla="*/ 4466997 h 4466997"/>
              <a:gd name="connsiteX0" fmla="*/ 0 w 4948767"/>
              <a:gd name="connsiteY0" fmla="*/ 513498 h 4466997"/>
              <a:gd name="connsiteX1" fmla="*/ 481770 w 4948767"/>
              <a:gd name="connsiteY1" fmla="*/ 0 h 4466997"/>
              <a:gd name="connsiteX2" fmla="*/ 4948767 w 4948767"/>
              <a:gd name="connsiteY2" fmla="*/ 4466997 h 4466997"/>
              <a:gd name="connsiteX0" fmla="*/ 0 w 4948767"/>
              <a:gd name="connsiteY0" fmla="*/ 513498 h 4466997"/>
              <a:gd name="connsiteX1" fmla="*/ 481770 w 4948767"/>
              <a:gd name="connsiteY1" fmla="*/ 0 h 4466997"/>
              <a:gd name="connsiteX2" fmla="*/ 3573771 w 4948767"/>
              <a:gd name="connsiteY2" fmla="*/ 3097092 h 4466997"/>
              <a:gd name="connsiteX3" fmla="*/ 4948767 w 4948767"/>
              <a:gd name="connsiteY3" fmla="*/ 4466997 h 4466997"/>
              <a:gd name="connsiteX0" fmla="*/ 0 w 3573771"/>
              <a:gd name="connsiteY0" fmla="*/ 513498 h 3097092"/>
              <a:gd name="connsiteX1" fmla="*/ 481770 w 3573771"/>
              <a:gd name="connsiteY1" fmla="*/ 0 h 3097092"/>
              <a:gd name="connsiteX2" fmla="*/ 3573771 w 3573771"/>
              <a:gd name="connsiteY2" fmla="*/ 3097092 h 3097092"/>
              <a:gd name="connsiteX0" fmla="*/ 0 w 3591796"/>
              <a:gd name="connsiteY0" fmla="*/ 492469 h 3097092"/>
              <a:gd name="connsiteX1" fmla="*/ 499795 w 3591796"/>
              <a:gd name="connsiteY1" fmla="*/ 0 h 3097092"/>
              <a:gd name="connsiteX2" fmla="*/ 3591796 w 3591796"/>
              <a:gd name="connsiteY2" fmla="*/ 3097092 h 3097092"/>
            </a:gdLst>
            <a:ahLst/>
            <a:cxnLst>
              <a:cxn ang="0">
                <a:pos x="connsiteX0" y="connsiteY0"/>
              </a:cxn>
              <a:cxn ang="0">
                <a:pos x="connsiteX1" y="connsiteY1"/>
              </a:cxn>
              <a:cxn ang="0">
                <a:pos x="connsiteX2" y="connsiteY2"/>
              </a:cxn>
            </a:cxnLst>
            <a:rect l="l" t="t" r="r" b="b"/>
            <a:pathLst>
              <a:path w="3591796" h="3097092">
                <a:moveTo>
                  <a:pt x="0" y="492469"/>
                </a:moveTo>
                <a:lnTo>
                  <a:pt x="499795" y="0"/>
                </a:lnTo>
                <a:lnTo>
                  <a:pt x="3591796" y="3097092"/>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sp>
        <p:nvSpPr>
          <p:cNvPr id="85" name="Diamond 84">
            <a:extLst>
              <a:ext uri="{FF2B5EF4-FFF2-40B4-BE49-F238E27FC236}">
                <a16:creationId xmlns:a16="http://schemas.microsoft.com/office/drawing/2014/main" id="{9DB26AC9-12E6-423A-BA23-6BCA9D06668C}"/>
              </a:ext>
              <a:ext uri="{C183D7F6-B498-43B3-948B-1728B52AA6E4}">
                <adec:decorative xmlns:adec="http://schemas.microsoft.com/office/drawing/2017/decorative" val="1"/>
              </a:ext>
            </a:extLst>
          </p:cNvPr>
          <p:cNvSpPr/>
          <p:nvPr/>
        </p:nvSpPr>
        <p:spPr bwMode="auto">
          <a:xfrm>
            <a:off x="5841428" y="226982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Diamond 85">
            <a:extLst>
              <a:ext uri="{FF2B5EF4-FFF2-40B4-BE49-F238E27FC236}">
                <a16:creationId xmlns:a16="http://schemas.microsoft.com/office/drawing/2014/main" id="{7A0F7DD3-1B95-4793-A6C3-91209030A037}"/>
              </a:ext>
              <a:ext uri="{C183D7F6-B498-43B3-948B-1728B52AA6E4}">
                <adec:decorative xmlns:adec="http://schemas.microsoft.com/office/drawing/2017/decorative" val="1"/>
              </a:ext>
            </a:extLst>
          </p:cNvPr>
          <p:cNvSpPr/>
          <p:nvPr/>
        </p:nvSpPr>
        <p:spPr bwMode="auto">
          <a:xfrm>
            <a:off x="6891052" y="330026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Diamond 86">
            <a:extLst>
              <a:ext uri="{FF2B5EF4-FFF2-40B4-BE49-F238E27FC236}">
                <a16:creationId xmlns:a16="http://schemas.microsoft.com/office/drawing/2014/main" id="{A065ABD5-FB43-401D-ACD9-29F40D8E4B6B}"/>
              </a:ext>
              <a:ext uri="{C183D7F6-B498-43B3-948B-1728B52AA6E4}">
                <adec:decorative xmlns:adec="http://schemas.microsoft.com/office/drawing/2017/decorative" val="1"/>
              </a:ext>
            </a:extLst>
          </p:cNvPr>
          <p:cNvSpPr/>
          <p:nvPr/>
        </p:nvSpPr>
        <p:spPr bwMode="auto">
          <a:xfrm>
            <a:off x="7940676" y="433070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Icon of an arrow hitting the target">
            <a:extLst>
              <a:ext uri="{FF2B5EF4-FFF2-40B4-BE49-F238E27FC236}">
                <a16:creationId xmlns:a16="http://schemas.microsoft.com/office/drawing/2014/main" id="{D7028644-E00D-40AB-A232-290AC9081658}"/>
              </a:ext>
            </a:extLst>
          </p:cNvPr>
          <p:cNvPicPr>
            <a:picLocks noChangeAspect="1"/>
          </p:cNvPicPr>
          <p:nvPr/>
        </p:nvPicPr>
        <p:blipFill>
          <a:blip r:embed="rId3"/>
          <a:stretch>
            <a:fillRect/>
          </a:stretch>
        </p:blipFill>
        <p:spPr>
          <a:xfrm>
            <a:off x="1079372" y="2732545"/>
            <a:ext cx="592836" cy="531876"/>
          </a:xfrm>
          <a:prstGeom prst="rect">
            <a:avLst/>
          </a:prstGeom>
        </p:spPr>
      </p:pic>
      <p:sp>
        <p:nvSpPr>
          <p:cNvPr id="79" name="Freeform: Shape 78">
            <a:extLst>
              <a:ext uri="{FF2B5EF4-FFF2-40B4-BE49-F238E27FC236}">
                <a16:creationId xmlns:a16="http://schemas.microsoft.com/office/drawing/2014/main" id="{C5F4AE6E-222B-474B-A9B5-A8B0A457E66E}"/>
              </a:ext>
            </a:extLst>
          </p:cNvPr>
          <p:cNvSpPr/>
          <p:nvPr/>
        </p:nvSpPr>
        <p:spPr>
          <a:xfrm>
            <a:off x="2018983" y="215536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Clearly understand the goal and scope of the topic</a:t>
            </a:r>
          </a:p>
        </p:txBody>
      </p:sp>
      <p:pic>
        <p:nvPicPr>
          <p:cNvPr id="13" name="Picture 12" descr="Icon of a bulb light">
            <a:extLst>
              <a:ext uri="{FF2B5EF4-FFF2-40B4-BE49-F238E27FC236}">
                <a16:creationId xmlns:a16="http://schemas.microsoft.com/office/drawing/2014/main" id="{932D95A5-27C2-4AA4-9B89-CE48695C38A7}"/>
              </a:ext>
            </a:extLst>
          </p:cNvPr>
          <p:cNvPicPr>
            <a:picLocks noChangeAspect="1"/>
          </p:cNvPicPr>
          <p:nvPr/>
        </p:nvPicPr>
        <p:blipFill>
          <a:blip r:embed="rId4"/>
          <a:stretch>
            <a:fillRect/>
          </a:stretch>
        </p:blipFill>
        <p:spPr>
          <a:xfrm>
            <a:off x="6327012" y="2742451"/>
            <a:ext cx="486156" cy="512064"/>
          </a:xfrm>
          <a:prstGeom prst="rect">
            <a:avLst/>
          </a:prstGeom>
        </p:spPr>
      </p:pic>
      <p:sp>
        <p:nvSpPr>
          <p:cNvPr id="51" name="Freeform: Shape 50">
            <a:extLst>
              <a:ext uri="{FF2B5EF4-FFF2-40B4-BE49-F238E27FC236}">
                <a16:creationId xmlns:a16="http://schemas.microsoft.com/office/drawing/2014/main" id="{A2C350C4-04C9-4BE6-BB49-1B4C3782BE4E}"/>
              </a:ext>
            </a:extLst>
          </p:cNvPr>
          <p:cNvSpPr/>
          <p:nvPr/>
        </p:nvSpPr>
        <p:spPr>
          <a:xfrm>
            <a:off x="7213283" y="2155362"/>
            <a:ext cx="2773362"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Make sure the trigger phrases are semantically different</a:t>
            </a:r>
          </a:p>
        </p:txBody>
      </p:sp>
      <p:pic>
        <p:nvPicPr>
          <p:cNvPr id="8" name="Picture 7" descr="Icon of a sun">
            <a:extLst>
              <a:ext uri="{FF2B5EF4-FFF2-40B4-BE49-F238E27FC236}">
                <a16:creationId xmlns:a16="http://schemas.microsoft.com/office/drawing/2014/main" id="{5F8A5844-0961-4CEB-8074-219DF9AFED39}"/>
              </a:ext>
            </a:extLst>
          </p:cNvPr>
          <p:cNvPicPr>
            <a:picLocks noChangeAspect="1"/>
          </p:cNvPicPr>
          <p:nvPr/>
        </p:nvPicPr>
        <p:blipFill>
          <a:blip r:embed="rId5"/>
          <a:stretch>
            <a:fillRect/>
          </a:stretch>
        </p:blipFill>
        <p:spPr>
          <a:xfrm>
            <a:off x="2173954" y="3777463"/>
            <a:ext cx="502920" cy="502920"/>
          </a:xfrm>
          <a:prstGeom prst="rect">
            <a:avLst/>
          </a:prstGeom>
        </p:spPr>
      </p:pic>
      <p:sp>
        <p:nvSpPr>
          <p:cNvPr id="80" name="Freeform: Shape 79">
            <a:extLst>
              <a:ext uri="{FF2B5EF4-FFF2-40B4-BE49-F238E27FC236}">
                <a16:creationId xmlns:a16="http://schemas.microsoft.com/office/drawing/2014/main" id="{45E10542-C545-40EC-B804-4D9B225B5C77}"/>
              </a:ext>
            </a:extLst>
          </p:cNvPr>
          <p:cNvSpPr/>
          <p:nvPr/>
        </p:nvSpPr>
        <p:spPr>
          <a:xfrm>
            <a:off x="3068607" y="318580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Start with 5 to 10</a:t>
            </a:r>
            <a:br>
              <a:rPr kumimoji="0" lang="en-US" sz="1600" b="0" i="0" u="none" strike="noStrike" kern="1200" cap="none" spc="0" normalizeH="0" baseline="0" noProof="0">
                <a:ln>
                  <a:noFill/>
                </a:ln>
                <a:solidFill>
                  <a:srgbClr val="3C3C41"/>
                </a:solidFill>
                <a:effectLst/>
                <a:uLnTx/>
                <a:uFillTx/>
                <a:latin typeface="Segoe UI"/>
                <a:ea typeface="+mn-ea"/>
                <a:cs typeface="+mn-cs"/>
              </a:rPr>
            </a:br>
            <a:r>
              <a:rPr kumimoji="0" lang="en-US" sz="1600" b="0" i="0" u="none" strike="noStrike" kern="1200" cap="none" spc="0" normalizeH="0" baseline="0" noProof="0">
                <a:ln>
                  <a:noFill/>
                </a:ln>
                <a:solidFill>
                  <a:srgbClr val="3C3C41"/>
                </a:solidFill>
                <a:effectLst/>
                <a:uLnTx/>
                <a:uFillTx/>
                <a:latin typeface="Segoe UI"/>
                <a:ea typeface="+mn-ea"/>
                <a:cs typeface="+mn-cs"/>
              </a:rPr>
              <a:t>trigger phrases  </a:t>
            </a:r>
          </a:p>
        </p:txBody>
      </p:sp>
      <p:pic>
        <p:nvPicPr>
          <p:cNvPr id="15" name="Picture 14" descr="Icon of conversation">
            <a:extLst>
              <a:ext uri="{FF2B5EF4-FFF2-40B4-BE49-F238E27FC236}">
                <a16:creationId xmlns:a16="http://schemas.microsoft.com/office/drawing/2014/main" id="{CE15BA26-F2AC-4939-92F9-C47D664F3203}"/>
              </a:ext>
            </a:extLst>
          </p:cNvPr>
          <p:cNvPicPr>
            <a:picLocks noChangeAspect="1"/>
          </p:cNvPicPr>
          <p:nvPr/>
        </p:nvPicPr>
        <p:blipFill>
          <a:blip r:embed="rId6"/>
          <a:stretch>
            <a:fillRect/>
          </a:stretch>
        </p:blipFill>
        <p:spPr>
          <a:xfrm>
            <a:off x="7370540" y="3815563"/>
            <a:ext cx="498348" cy="426720"/>
          </a:xfrm>
          <a:prstGeom prst="rect">
            <a:avLst/>
          </a:prstGeom>
        </p:spPr>
      </p:pic>
      <p:sp>
        <p:nvSpPr>
          <p:cNvPr id="52" name="Freeform: Shape 51">
            <a:extLst>
              <a:ext uri="{FF2B5EF4-FFF2-40B4-BE49-F238E27FC236}">
                <a16:creationId xmlns:a16="http://schemas.microsoft.com/office/drawing/2014/main" id="{2BB67578-7CD3-4902-8E0F-DADED44D6E8E}"/>
              </a:ext>
            </a:extLst>
          </p:cNvPr>
          <p:cNvSpPr/>
          <p:nvPr/>
        </p:nvSpPr>
        <p:spPr>
          <a:xfrm>
            <a:off x="8262907" y="318580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Use the words your customers use!</a:t>
            </a:r>
          </a:p>
        </p:txBody>
      </p:sp>
      <p:pic>
        <p:nvPicPr>
          <p:cNvPr id="10" name="Picture 9" descr="Icon of a Speedmeter">
            <a:extLst>
              <a:ext uri="{FF2B5EF4-FFF2-40B4-BE49-F238E27FC236}">
                <a16:creationId xmlns:a16="http://schemas.microsoft.com/office/drawing/2014/main" id="{C95318A5-11DB-4109-BB56-020F18C7E506}"/>
              </a:ext>
            </a:extLst>
          </p:cNvPr>
          <p:cNvPicPr>
            <a:picLocks noChangeAspect="1"/>
          </p:cNvPicPr>
          <p:nvPr/>
        </p:nvPicPr>
        <p:blipFill>
          <a:blip r:embed="rId7"/>
          <a:stretch>
            <a:fillRect/>
          </a:stretch>
        </p:blipFill>
        <p:spPr>
          <a:xfrm>
            <a:off x="3233484" y="4831525"/>
            <a:ext cx="483108" cy="455676"/>
          </a:xfrm>
          <a:prstGeom prst="rect">
            <a:avLst/>
          </a:prstGeom>
        </p:spPr>
      </p:pic>
      <p:sp>
        <p:nvSpPr>
          <p:cNvPr id="81" name="Freeform: Shape 80">
            <a:extLst>
              <a:ext uri="{FF2B5EF4-FFF2-40B4-BE49-F238E27FC236}">
                <a16:creationId xmlns:a16="http://schemas.microsoft.com/office/drawing/2014/main" id="{3675AD3D-7418-498F-8D98-FB3F45C1F2FD}"/>
              </a:ext>
            </a:extLst>
          </p:cNvPr>
          <p:cNvSpPr/>
          <p:nvPr/>
        </p:nvSpPr>
        <p:spPr>
          <a:xfrm>
            <a:off x="4118231" y="4093131"/>
            <a:ext cx="2468880" cy="738664"/>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Shorter trigger phrases with fewer than 10 words are generally better</a:t>
            </a:r>
          </a:p>
        </p:txBody>
      </p:sp>
      <p:pic>
        <p:nvPicPr>
          <p:cNvPr id="17" name="Picture 16" descr="Icon of documents">
            <a:extLst>
              <a:ext uri="{FF2B5EF4-FFF2-40B4-BE49-F238E27FC236}">
                <a16:creationId xmlns:a16="http://schemas.microsoft.com/office/drawing/2014/main" id="{CF905B59-6105-44E7-BE42-7654BB5A6316}"/>
              </a:ext>
            </a:extLst>
          </p:cNvPr>
          <p:cNvPicPr>
            <a:picLocks noChangeAspect="1"/>
          </p:cNvPicPr>
          <p:nvPr/>
        </p:nvPicPr>
        <p:blipFill>
          <a:blip r:embed="rId8"/>
          <a:stretch>
            <a:fillRect/>
          </a:stretch>
        </p:blipFill>
        <p:spPr>
          <a:xfrm>
            <a:off x="8460550" y="4820857"/>
            <a:ext cx="417576" cy="477012"/>
          </a:xfrm>
          <a:prstGeom prst="rect">
            <a:avLst/>
          </a:prstGeom>
        </p:spPr>
      </p:pic>
      <p:sp>
        <p:nvSpPr>
          <p:cNvPr id="56" name="Freeform: Shape 55">
            <a:extLst>
              <a:ext uri="{FF2B5EF4-FFF2-40B4-BE49-F238E27FC236}">
                <a16:creationId xmlns:a16="http://schemas.microsoft.com/office/drawing/2014/main" id="{1E1D826E-1564-4DE3-93D3-6ECBD721BA26}"/>
              </a:ext>
            </a:extLst>
          </p:cNvPr>
          <p:cNvSpPr/>
          <p:nvPr/>
        </p:nvSpPr>
        <p:spPr>
          <a:xfrm>
            <a:off x="9312531" y="4093131"/>
            <a:ext cx="2553428" cy="738664"/>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Avoid trigger phrases that are highly ambiguous among different topics </a:t>
            </a:r>
          </a:p>
        </p:txBody>
      </p:sp>
      <p:sp>
        <p:nvSpPr>
          <p:cNvPr id="11" name="Isosceles Triangle 10">
            <a:extLst>
              <a:ext uri="{FF2B5EF4-FFF2-40B4-BE49-F238E27FC236}">
                <a16:creationId xmlns:a16="http://schemas.microsoft.com/office/drawing/2014/main" id="{B6D06383-D787-45B4-80FE-8DDF4FAC1367}"/>
              </a:ext>
              <a:ext uri="{C183D7F6-B498-43B3-948B-1728B52AA6E4}">
                <adec:decorative xmlns:adec="http://schemas.microsoft.com/office/drawing/2017/decorative" val="1"/>
              </a:ext>
            </a:extLst>
          </p:cNvPr>
          <p:cNvSpPr/>
          <p:nvPr/>
        </p:nvSpPr>
        <p:spPr bwMode="auto">
          <a:xfrm rot="16200000">
            <a:off x="9427129" y="-3"/>
            <a:ext cx="2764871" cy="2764871"/>
          </a:xfrm>
          <a:prstGeom prst="triangle">
            <a:avLst>
              <a:gd name="adj" fmla="val 10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E5B0B8F-B391-49CF-B777-69CB30DC8E61}"/>
              </a:ext>
              <a:ext uri="{C183D7F6-B498-43B3-948B-1728B52AA6E4}">
                <adec:decorative xmlns:adec="http://schemas.microsoft.com/office/drawing/2017/decorative" val="1"/>
              </a:ext>
            </a:extLst>
          </p:cNvPr>
          <p:cNvCxnSpPr/>
          <p:nvPr/>
        </p:nvCxnSpPr>
        <p:spPr>
          <a:xfrm>
            <a:off x="9364980" y="5410200"/>
            <a:ext cx="0" cy="144780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70008746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6C74269F-EB4B-49FE-A0F5-63C6DE94E7C7}"/>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12533B-B1CE-4029-9D57-47E1258A8CDD}"/>
              </a:ext>
            </a:extLst>
          </p:cNvPr>
          <p:cNvSpPr>
            <a:spLocks noGrp="1"/>
          </p:cNvSpPr>
          <p:nvPr>
            <p:ph type="title"/>
          </p:nvPr>
        </p:nvSpPr>
        <p:spPr/>
        <p:txBody>
          <a:bodyPr/>
          <a:lstStyle/>
          <a:p>
            <a:r>
              <a:rPr lang="en-US" dirty="0"/>
              <a:t>Step 1: Pick a topic</a:t>
            </a:r>
          </a:p>
        </p:txBody>
      </p:sp>
      <p:sp>
        <p:nvSpPr>
          <p:cNvPr id="7" name="Rectangle 6">
            <a:extLst>
              <a:ext uri="{FF2B5EF4-FFF2-40B4-BE49-F238E27FC236}">
                <a16:creationId xmlns:a16="http://schemas.microsoft.com/office/drawing/2014/main" id="{FB576CB3-DFDE-4CB1-987F-49D64C64DDEB}"/>
              </a:ext>
              <a:ext uri="{C183D7F6-B498-43B3-948B-1728B52AA6E4}">
                <adec:decorative xmlns:adec="http://schemas.microsoft.com/office/drawing/2017/decorative" val="1"/>
              </a:ext>
            </a:extLst>
          </p:cNvPr>
          <p:cNvSpPr/>
          <p:nvPr/>
        </p:nvSpPr>
        <p:spPr bwMode="auto">
          <a:xfrm>
            <a:off x="449263" y="1169263"/>
            <a:ext cx="11313202" cy="5240017"/>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Arrow: Circular 14">
            <a:extLst>
              <a:ext uri="{FF2B5EF4-FFF2-40B4-BE49-F238E27FC236}">
                <a16:creationId xmlns:a16="http://schemas.microsoft.com/office/drawing/2014/main" id="{5DB4239D-6FA8-439E-ACBD-9762AB57D6AA}"/>
              </a:ext>
              <a:ext uri="{C183D7F6-B498-43B3-948B-1728B52AA6E4}">
                <adec:decorative xmlns:adec="http://schemas.microsoft.com/office/drawing/2017/decorative" val="1"/>
              </a:ext>
            </a:extLst>
          </p:cNvPr>
          <p:cNvSpPr/>
          <p:nvPr/>
        </p:nvSpPr>
        <p:spPr>
          <a:xfrm rot="21444744">
            <a:off x="4201242" y="1384217"/>
            <a:ext cx="4810108" cy="4810108"/>
          </a:xfrm>
          <a:prstGeom prst="circularArrow">
            <a:avLst>
              <a:gd name="adj1" fmla="val 5212"/>
              <a:gd name="adj2" fmla="val 326207"/>
              <a:gd name="adj3" fmla="val 14755538"/>
              <a:gd name="adj4" fmla="val 16938164"/>
              <a:gd name="adj5" fmla="val 4323"/>
            </a:avLst>
          </a:prstGeom>
          <a:solidFill>
            <a:schemeClr val="bg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vert="horz" wrap="square" lIns="91440" tIns="45720" rIns="91440" bIns="45720" anchor="ctr" anchorCtr="0">
            <a:noAutofit/>
          </a:bodyPr>
          <a:lstStyle/>
          <a:p>
            <a:pPr marL="0" marR="0" lvl="0" indent="0" algn="l" defTabSz="914367" rtl="0" eaLnBrk="1" fontAlgn="auto" latinLnBrk="0" hangingPunct="1">
              <a:lnSpc>
                <a:spcPct val="100000"/>
              </a:lnSpc>
              <a:spcBef>
                <a:spcPts val="0"/>
              </a:spcBef>
              <a:spcAft>
                <a:spcPts val="100"/>
              </a:spcAft>
              <a:buClrTx/>
              <a:buSzTx/>
              <a:buFontTx/>
              <a:buNone/>
              <a:tabLst/>
              <a:defRPr/>
            </a:pPr>
            <a:endParaRPr kumimoji="0" lang="en-US" sz="1200" b="0" i="0" u="none" strike="noStrike" kern="1200" cap="none" spc="0" normalizeH="0" baseline="0" noProof="0">
              <a:ln>
                <a:noFill/>
              </a:ln>
              <a:solidFill>
                <a:srgbClr val="3C3C41">
                  <a:hueOff val="0"/>
                  <a:satOff val="0"/>
                  <a:lumOff val="0"/>
                  <a:alphaOff val="0"/>
                </a:srgbClr>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74BF3364-22A6-491F-9A8B-D0CAC3948EE2}"/>
              </a:ext>
            </a:extLst>
          </p:cNvPr>
          <p:cNvSpPr txBox="1"/>
          <p:nvPr/>
        </p:nvSpPr>
        <p:spPr>
          <a:xfrm>
            <a:off x="6983844" y="3221347"/>
            <a:ext cx="910255" cy="200742"/>
          </a:xfrm>
          <a:prstGeom prst="rect">
            <a:avLst/>
          </a:prstGeom>
          <a:noFill/>
        </p:spPr>
        <p:txBody>
          <a:bodyPr vert="horz"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mn-cs"/>
              </a:rPr>
              <a:t>Checkout</a:t>
            </a:r>
          </a:p>
        </p:txBody>
      </p:sp>
      <p:grpSp>
        <p:nvGrpSpPr>
          <p:cNvPr id="3" name="Group 2" descr="Browse Products">
            <a:extLst>
              <a:ext uri="{FF2B5EF4-FFF2-40B4-BE49-F238E27FC236}">
                <a16:creationId xmlns:a16="http://schemas.microsoft.com/office/drawing/2014/main" id="{F67BDC9C-97E5-4177-9E33-B9134686326F}"/>
              </a:ext>
              <a:ext uri="{C183D7F6-B498-43B3-948B-1728B52AA6E4}">
                <adec:decorative xmlns:adec="http://schemas.microsoft.com/office/drawing/2017/decorative" val="0"/>
              </a:ext>
            </a:extLst>
          </p:cNvPr>
          <p:cNvGrpSpPr/>
          <p:nvPr/>
        </p:nvGrpSpPr>
        <p:grpSpPr>
          <a:xfrm>
            <a:off x="5993414" y="1367905"/>
            <a:ext cx="5693019" cy="513970"/>
            <a:chOff x="5993414" y="1367905"/>
            <a:chExt cx="5693019" cy="513970"/>
          </a:xfrm>
        </p:grpSpPr>
        <p:sp>
          <p:nvSpPr>
            <p:cNvPr id="18" name="Rectangle: Rounded Corners 17">
              <a:extLst>
                <a:ext uri="{FF2B5EF4-FFF2-40B4-BE49-F238E27FC236}">
                  <a16:creationId xmlns:a16="http://schemas.microsoft.com/office/drawing/2014/main" id="{4C225B94-18A0-4F5A-BD58-B5B0D0AF29EE}"/>
                </a:ext>
              </a:extLst>
            </p:cNvPr>
            <p:cNvSpPr/>
            <p:nvPr/>
          </p:nvSpPr>
          <p:spPr>
            <a:xfrm>
              <a:off x="5993414" y="1455158"/>
              <a:ext cx="1225296"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6223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Browse Products</a:t>
              </a:r>
            </a:p>
          </p:txBody>
        </p:sp>
        <p:grpSp>
          <p:nvGrpSpPr>
            <p:cNvPr id="4" name="Group 3">
              <a:extLst>
                <a:ext uri="{FF2B5EF4-FFF2-40B4-BE49-F238E27FC236}">
                  <a16:creationId xmlns:a16="http://schemas.microsoft.com/office/drawing/2014/main" id="{7E1BE111-FE0C-4051-91FC-9387983FF796}"/>
                </a:ext>
                <a:ext uri="{C183D7F6-B498-43B3-948B-1728B52AA6E4}">
                  <adec:decorative xmlns:adec="http://schemas.microsoft.com/office/drawing/2017/decorative" val="1"/>
                </a:ext>
              </a:extLst>
            </p:cNvPr>
            <p:cNvGrpSpPr/>
            <p:nvPr/>
          </p:nvGrpSpPr>
          <p:grpSpPr>
            <a:xfrm>
              <a:off x="7219950" y="1367905"/>
              <a:ext cx="4466483" cy="412934"/>
              <a:chOff x="7219950" y="1367905"/>
              <a:chExt cx="4466483" cy="412934"/>
            </a:xfrm>
          </p:grpSpPr>
          <p:cxnSp>
            <p:nvCxnSpPr>
              <p:cNvPr id="5" name="Straight Connector 4" descr="An arrow pointing toward the right side">
                <a:extLst>
                  <a:ext uri="{FF2B5EF4-FFF2-40B4-BE49-F238E27FC236}">
                    <a16:creationId xmlns:a16="http://schemas.microsoft.com/office/drawing/2014/main" id="{4CA50473-6607-4AEF-BB54-7C7E3C4AB004}"/>
                  </a:ext>
                </a:extLst>
              </p:cNvPr>
              <p:cNvCxnSpPr>
                <a:cxnSpLocks/>
              </p:cNvCxnSpPr>
              <p:nvPr/>
            </p:nvCxnSpPr>
            <p:spPr>
              <a:xfrm>
                <a:off x="7219950" y="1571983"/>
                <a:ext cx="2454803" cy="1"/>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C5CA10-B9B1-4DA7-92C0-4F475B2B9151}"/>
                  </a:ext>
                </a:extLst>
              </p:cNvPr>
              <p:cNvSpPr txBox="1"/>
              <p:nvPr/>
            </p:nvSpPr>
            <p:spPr>
              <a:xfrm>
                <a:off x="9674753" y="1367905"/>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Find Products</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Special Products – Gift Cards</a:t>
                </a:r>
              </a:p>
            </p:txBody>
          </p:sp>
        </p:grpSp>
      </p:grpSp>
      <p:grpSp>
        <p:nvGrpSpPr>
          <p:cNvPr id="17" name="Group 16" descr="Shipment">
            <a:extLst>
              <a:ext uri="{FF2B5EF4-FFF2-40B4-BE49-F238E27FC236}">
                <a16:creationId xmlns:a16="http://schemas.microsoft.com/office/drawing/2014/main" id="{A8567EC8-1C54-4F58-914D-0453589B5921}"/>
              </a:ext>
              <a:ext uri="{C183D7F6-B498-43B3-948B-1728B52AA6E4}">
                <adec:decorative xmlns:adec="http://schemas.microsoft.com/office/drawing/2017/decorative" val="0"/>
              </a:ext>
            </a:extLst>
          </p:cNvPr>
          <p:cNvGrpSpPr/>
          <p:nvPr/>
        </p:nvGrpSpPr>
        <p:grpSpPr>
          <a:xfrm>
            <a:off x="7547625" y="1991924"/>
            <a:ext cx="4138808" cy="426717"/>
            <a:chOff x="7547625" y="1991924"/>
            <a:chExt cx="4138808" cy="426717"/>
          </a:xfrm>
        </p:grpSpPr>
        <p:sp>
          <p:nvSpPr>
            <p:cNvPr id="19" name="Rectangle: Rounded Corners 18">
              <a:extLst>
                <a:ext uri="{FF2B5EF4-FFF2-40B4-BE49-F238E27FC236}">
                  <a16:creationId xmlns:a16="http://schemas.microsoft.com/office/drawing/2014/main" id="{7893B384-FC15-4306-BBEB-F3CDAAEFE1F0}"/>
                </a:ext>
              </a:extLst>
            </p:cNvPr>
            <p:cNvSpPr/>
            <p:nvPr/>
          </p:nvSpPr>
          <p:spPr>
            <a:xfrm>
              <a:off x="7547625" y="199192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Shipment</a:t>
              </a:r>
            </a:p>
          </p:txBody>
        </p:sp>
        <p:grpSp>
          <p:nvGrpSpPr>
            <p:cNvPr id="6" name="Group 5">
              <a:extLst>
                <a:ext uri="{FF2B5EF4-FFF2-40B4-BE49-F238E27FC236}">
                  <a16:creationId xmlns:a16="http://schemas.microsoft.com/office/drawing/2014/main" id="{11AA6733-79C3-465E-B3D0-598E6D36788D}"/>
                </a:ext>
                <a:ext uri="{C183D7F6-B498-43B3-948B-1728B52AA6E4}">
                  <adec:decorative xmlns:adec="http://schemas.microsoft.com/office/drawing/2017/decorative" val="1"/>
                </a:ext>
              </a:extLst>
            </p:cNvPr>
            <p:cNvGrpSpPr/>
            <p:nvPr/>
          </p:nvGrpSpPr>
          <p:grpSpPr>
            <a:xfrm>
              <a:off x="8776393" y="1996962"/>
              <a:ext cx="2910040" cy="412934"/>
              <a:chOff x="8776393" y="1996962"/>
              <a:chExt cx="2910040" cy="412934"/>
            </a:xfrm>
          </p:grpSpPr>
          <p:cxnSp>
            <p:nvCxnSpPr>
              <p:cNvPr id="57" name="Straight Connector 56" descr="An arrow pointing toward the right side">
                <a:extLst>
                  <a:ext uri="{FF2B5EF4-FFF2-40B4-BE49-F238E27FC236}">
                    <a16:creationId xmlns:a16="http://schemas.microsoft.com/office/drawing/2014/main" id="{6B4B0A69-217E-4592-AC35-589FFF4ECAA0}"/>
                  </a:ext>
                </a:extLst>
              </p:cNvPr>
              <p:cNvCxnSpPr>
                <a:cxnSpLocks/>
                <a:endCxn id="33" idx="1"/>
              </p:cNvCxnSpPr>
              <p:nvPr/>
            </p:nvCxnSpPr>
            <p:spPr>
              <a:xfrm flipV="1">
                <a:off x="8776393" y="2203429"/>
                <a:ext cx="898360" cy="1854"/>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2FCD6B-F2F2-46AE-9C98-A16FF46E26A4}"/>
                  </a:ext>
                </a:extLst>
              </p:cNvPr>
              <p:cNvSpPr txBox="1"/>
              <p:nvPr/>
            </p:nvSpPr>
            <p:spPr>
              <a:xfrm>
                <a:off x="9674753" y="1996962"/>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Fees</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Timeframe</a:t>
                </a:r>
              </a:p>
            </p:txBody>
          </p:sp>
        </p:grpSp>
      </p:grpSp>
      <p:grpSp>
        <p:nvGrpSpPr>
          <p:cNvPr id="26" name="Group 25" descr="Pricing">
            <a:extLst>
              <a:ext uri="{FF2B5EF4-FFF2-40B4-BE49-F238E27FC236}">
                <a16:creationId xmlns:a16="http://schemas.microsoft.com/office/drawing/2014/main" id="{D17ECE4F-B7B4-4DB9-8F83-062342701A45}"/>
              </a:ext>
              <a:ext uri="{C183D7F6-B498-43B3-948B-1728B52AA6E4}">
                <adec:decorative xmlns:adec="http://schemas.microsoft.com/office/drawing/2017/decorative" val="0"/>
              </a:ext>
            </a:extLst>
          </p:cNvPr>
          <p:cNvGrpSpPr/>
          <p:nvPr/>
        </p:nvGrpSpPr>
        <p:grpSpPr>
          <a:xfrm>
            <a:off x="7984833" y="2659203"/>
            <a:ext cx="3701600" cy="579646"/>
            <a:chOff x="7984833" y="2659203"/>
            <a:chExt cx="3701600" cy="579646"/>
          </a:xfrm>
        </p:grpSpPr>
        <p:sp>
          <p:nvSpPr>
            <p:cNvPr id="20" name="Rectangle: Rounded Corners 19">
              <a:extLst>
                <a:ext uri="{FF2B5EF4-FFF2-40B4-BE49-F238E27FC236}">
                  <a16:creationId xmlns:a16="http://schemas.microsoft.com/office/drawing/2014/main" id="{53712CBE-9FD4-461A-8AAC-3DD4412CF29C}"/>
                </a:ext>
              </a:extLst>
            </p:cNvPr>
            <p:cNvSpPr/>
            <p:nvPr/>
          </p:nvSpPr>
          <p:spPr>
            <a:xfrm>
              <a:off x="7984833" y="273621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Pricing</a:t>
              </a:r>
            </a:p>
          </p:txBody>
        </p:sp>
        <p:grpSp>
          <p:nvGrpSpPr>
            <p:cNvPr id="8" name="Group 7">
              <a:extLst>
                <a:ext uri="{FF2B5EF4-FFF2-40B4-BE49-F238E27FC236}">
                  <a16:creationId xmlns:a16="http://schemas.microsoft.com/office/drawing/2014/main" id="{CF56E57E-0528-4D28-9EAD-004178F47D0B}"/>
                </a:ext>
                <a:ext uri="{C183D7F6-B498-43B3-948B-1728B52AA6E4}">
                  <adec:decorative xmlns:adec="http://schemas.microsoft.com/office/drawing/2017/decorative" val="1"/>
                </a:ext>
              </a:extLst>
            </p:cNvPr>
            <p:cNvGrpSpPr/>
            <p:nvPr/>
          </p:nvGrpSpPr>
          <p:grpSpPr>
            <a:xfrm>
              <a:off x="9213601" y="2659203"/>
              <a:ext cx="2472832" cy="579646"/>
              <a:chOff x="9213601" y="2659203"/>
              <a:chExt cx="2472832" cy="579646"/>
            </a:xfrm>
          </p:grpSpPr>
          <p:cxnSp>
            <p:nvCxnSpPr>
              <p:cNvPr id="58" name="Straight Connector 57" descr="An arrow pointing toward the right side">
                <a:extLst>
                  <a:ext uri="{FF2B5EF4-FFF2-40B4-BE49-F238E27FC236}">
                    <a16:creationId xmlns:a16="http://schemas.microsoft.com/office/drawing/2014/main" id="{E23B2D69-014C-4D60-BD9A-0EFD0DEF6BEE}"/>
                  </a:ext>
                </a:extLst>
              </p:cNvPr>
              <p:cNvCxnSpPr>
                <a:cxnSpLocks/>
                <a:endCxn id="34" idx="1"/>
              </p:cNvCxnSpPr>
              <p:nvPr/>
            </p:nvCxnSpPr>
            <p:spPr>
              <a:xfrm flipV="1">
                <a:off x="9213601" y="2949026"/>
                <a:ext cx="461152" cy="547"/>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6ABA245-B3EB-4558-93BA-7F16D4B31D85}"/>
                  </a:ext>
                </a:extLst>
              </p:cNvPr>
              <p:cNvSpPr txBox="1"/>
              <p:nvPr/>
            </p:nvSpPr>
            <p:spPr>
              <a:xfrm>
                <a:off x="9674753" y="2659203"/>
                <a:ext cx="2011680" cy="579646"/>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Find a Promotion</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Price Match</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Member Benefits</a:t>
                </a:r>
              </a:p>
            </p:txBody>
          </p:sp>
        </p:grpSp>
      </p:grpSp>
      <p:grpSp>
        <p:nvGrpSpPr>
          <p:cNvPr id="48" name="Group 47" descr="Tax">
            <a:extLst>
              <a:ext uri="{FF2B5EF4-FFF2-40B4-BE49-F238E27FC236}">
                <a16:creationId xmlns:a16="http://schemas.microsoft.com/office/drawing/2014/main" id="{E7DB5EDD-3894-4854-8A9A-BFFF6DD9D5BF}"/>
              </a:ext>
              <a:ext uri="{C183D7F6-B498-43B3-948B-1728B52AA6E4}">
                <adec:decorative xmlns:adec="http://schemas.microsoft.com/office/drawing/2017/decorative" val="0"/>
              </a:ext>
            </a:extLst>
          </p:cNvPr>
          <p:cNvGrpSpPr/>
          <p:nvPr/>
        </p:nvGrpSpPr>
        <p:grpSpPr>
          <a:xfrm>
            <a:off x="8236136" y="3480504"/>
            <a:ext cx="3450297" cy="426717"/>
            <a:chOff x="8236136" y="3480504"/>
            <a:chExt cx="3450297" cy="426717"/>
          </a:xfrm>
        </p:grpSpPr>
        <p:sp>
          <p:nvSpPr>
            <p:cNvPr id="21" name="Rectangle: Rounded Corners 20">
              <a:extLst>
                <a:ext uri="{FF2B5EF4-FFF2-40B4-BE49-F238E27FC236}">
                  <a16:creationId xmlns:a16="http://schemas.microsoft.com/office/drawing/2014/main" id="{3F40C838-2B1C-4E0F-9CB4-C995F3CB14FF}"/>
                </a:ext>
              </a:extLst>
            </p:cNvPr>
            <p:cNvSpPr/>
            <p:nvPr/>
          </p:nvSpPr>
          <p:spPr>
            <a:xfrm>
              <a:off x="8236136" y="348050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Tax</a:t>
              </a:r>
            </a:p>
          </p:txBody>
        </p:sp>
        <p:grpSp>
          <p:nvGrpSpPr>
            <p:cNvPr id="9" name="Group 8">
              <a:extLst>
                <a:ext uri="{FF2B5EF4-FFF2-40B4-BE49-F238E27FC236}">
                  <a16:creationId xmlns:a16="http://schemas.microsoft.com/office/drawing/2014/main" id="{E7A07DC5-0D1E-421D-A3C7-44D9868C7A7B}"/>
                </a:ext>
                <a:ext uri="{C183D7F6-B498-43B3-948B-1728B52AA6E4}">
                  <adec:decorative xmlns:adec="http://schemas.microsoft.com/office/drawing/2017/decorative" val="1"/>
                </a:ext>
              </a:extLst>
            </p:cNvPr>
            <p:cNvGrpSpPr/>
            <p:nvPr/>
          </p:nvGrpSpPr>
          <p:grpSpPr>
            <a:xfrm>
              <a:off x="9464904" y="3570073"/>
              <a:ext cx="2221529" cy="246221"/>
              <a:chOff x="9464904" y="3570073"/>
              <a:chExt cx="2221529" cy="246221"/>
            </a:xfrm>
          </p:grpSpPr>
          <p:cxnSp>
            <p:nvCxnSpPr>
              <p:cNvPr id="59" name="Straight Connector 58" descr="An arrow pointing toward the right side">
                <a:extLst>
                  <a:ext uri="{FF2B5EF4-FFF2-40B4-BE49-F238E27FC236}">
                    <a16:creationId xmlns:a16="http://schemas.microsoft.com/office/drawing/2014/main" id="{BFFFFFED-A1C2-4E7B-8EBD-9E4956854CEB}"/>
                  </a:ext>
                </a:extLst>
              </p:cNvPr>
              <p:cNvCxnSpPr>
                <a:cxnSpLocks/>
                <a:endCxn id="35" idx="1"/>
              </p:cNvCxnSpPr>
              <p:nvPr/>
            </p:nvCxnSpPr>
            <p:spPr>
              <a:xfrm flipV="1">
                <a:off x="9464904" y="3693184"/>
                <a:ext cx="209849" cy="67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02161B5-1C71-4886-8DF0-FB9B8D41A90A}"/>
                  </a:ext>
                </a:extLst>
              </p:cNvPr>
              <p:cNvSpPr txBox="1"/>
              <p:nvPr/>
            </p:nvSpPr>
            <p:spPr>
              <a:xfrm>
                <a:off x="9674753" y="3570073"/>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Tax Calculation</a:t>
                </a:r>
              </a:p>
            </p:txBody>
          </p:sp>
        </p:grpSp>
      </p:grpSp>
      <p:grpSp>
        <p:nvGrpSpPr>
          <p:cNvPr id="50" name="Group 49" descr="Payment">
            <a:extLst>
              <a:ext uri="{FF2B5EF4-FFF2-40B4-BE49-F238E27FC236}">
                <a16:creationId xmlns:a16="http://schemas.microsoft.com/office/drawing/2014/main" id="{98D7BF75-051B-48F1-BEDF-F328356D6BFE}"/>
              </a:ext>
              <a:ext uri="{C183D7F6-B498-43B3-948B-1728B52AA6E4}">
                <adec:decorative xmlns:adec="http://schemas.microsoft.com/office/drawing/2017/decorative" val="0"/>
              </a:ext>
            </a:extLst>
          </p:cNvPr>
          <p:cNvGrpSpPr/>
          <p:nvPr/>
        </p:nvGrpSpPr>
        <p:grpSpPr>
          <a:xfrm>
            <a:off x="7984833" y="4224795"/>
            <a:ext cx="3701600" cy="426717"/>
            <a:chOff x="7984833" y="4224795"/>
            <a:chExt cx="3701600" cy="426717"/>
          </a:xfrm>
        </p:grpSpPr>
        <p:sp>
          <p:nvSpPr>
            <p:cNvPr id="22" name="Rectangle: Rounded Corners 21">
              <a:extLst>
                <a:ext uri="{FF2B5EF4-FFF2-40B4-BE49-F238E27FC236}">
                  <a16:creationId xmlns:a16="http://schemas.microsoft.com/office/drawing/2014/main" id="{F6582F85-0734-4261-B20C-D56264B34D31}"/>
                </a:ext>
              </a:extLst>
            </p:cNvPr>
            <p:cNvSpPr/>
            <p:nvPr/>
          </p:nvSpPr>
          <p:spPr>
            <a:xfrm>
              <a:off x="7984833" y="4224795"/>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Payment</a:t>
              </a:r>
            </a:p>
          </p:txBody>
        </p:sp>
        <p:grpSp>
          <p:nvGrpSpPr>
            <p:cNvPr id="10" name="Group 9">
              <a:extLst>
                <a:ext uri="{FF2B5EF4-FFF2-40B4-BE49-F238E27FC236}">
                  <a16:creationId xmlns:a16="http://schemas.microsoft.com/office/drawing/2014/main" id="{F9D71E7C-D579-4FA1-804F-A28CF79B9513}"/>
                </a:ext>
                <a:ext uri="{C183D7F6-B498-43B3-948B-1728B52AA6E4}">
                  <adec:decorative xmlns:adec="http://schemas.microsoft.com/office/drawing/2017/decorative" val="1"/>
                </a:ext>
              </a:extLst>
            </p:cNvPr>
            <p:cNvGrpSpPr/>
            <p:nvPr/>
          </p:nvGrpSpPr>
          <p:grpSpPr>
            <a:xfrm>
              <a:off x="9213601" y="4314909"/>
              <a:ext cx="2472832" cy="246221"/>
              <a:chOff x="9213601" y="4314909"/>
              <a:chExt cx="2472832" cy="246221"/>
            </a:xfrm>
          </p:grpSpPr>
          <p:cxnSp>
            <p:nvCxnSpPr>
              <p:cNvPr id="60" name="Straight Connector 59" descr="An arrow pointing toward the right side">
                <a:extLst>
                  <a:ext uri="{FF2B5EF4-FFF2-40B4-BE49-F238E27FC236}">
                    <a16:creationId xmlns:a16="http://schemas.microsoft.com/office/drawing/2014/main" id="{2138B432-3E09-40CA-BB5B-0A34597F3946}"/>
                  </a:ext>
                </a:extLst>
              </p:cNvPr>
              <p:cNvCxnSpPr>
                <a:cxnSpLocks/>
                <a:endCxn id="36" idx="1"/>
              </p:cNvCxnSpPr>
              <p:nvPr/>
            </p:nvCxnSpPr>
            <p:spPr>
              <a:xfrm flipV="1">
                <a:off x="9213601" y="4438020"/>
                <a:ext cx="461152" cy="134"/>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ACE1BE8-3026-4467-A541-5AA7DC22122F}"/>
                  </a:ext>
                </a:extLst>
              </p:cNvPr>
              <p:cNvSpPr txBox="1"/>
              <p:nvPr/>
            </p:nvSpPr>
            <p:spPr>
              <a:xfrm>
                <a:off x="9674753" y="4314909"/>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Payment Methods</a:t>
                </a:r>
              </a:p>
            </p:txBody>
          </p:sp>
        </p:grpSp>
      </p:grpSp>
      <p:grpSp>
        <p:nvGrpSpPr>
          <p:cNvPr id="51" name="Group 50" descr="Address Validation">
            <a:extLst>
              <a:ext uri="{FF2B5EF4-FFF2-40B4-BE49-F238E27FC236}">
                <a16:creationId xmlns:a16="http://schemas.microsoft.com/office/drawing/2014/main" id="{B90334B2-9E75-423F-A531-C4920837E0A2}"/>
              </a:ext>
              <a:ext uri="{C183D7F6-B498-43B3-948B-1728B52AA6E4}">
                <adec:decorative xmlns:adec="http://schemas.microsoft.com/office/drawing/2017/decorative" val="0"/>
              </a:ext>
            </a:extLst>
          </p:cNvPr>
          <p:cNvGrpSpPr/>
          <p:nvPr/>
        </p:nvGrpSpPr>
        <p:grpSpPr>
          <a:xfrm>
            <a:off x="7676213" y="4969086"/>
            <a:ext cx="4010220" cy="426717"/>
            <a:chOff x="7676213" y="4969086"/>
            <a:chExt cx="4010220" cy="426717"/>
          </a:xfrm>
        </p:grpSpPr>
        <p:sp>
          <p:nvSpPr>
            <p:cNvPr id="23" name="Rectangle: Rounded Corners 22">
              <a:extLst>
                <a:ext uri="{FF2B5EF4-FFF2-40B4-BE49-F238E27FC236}">
                  <a16:creationId xmlns:a16="http://schemas.microsoft.com/office/drawing/2014/main" id="{17209003-86FD-46FA-B3C5-B4FB22C1C8D0}"/>
                </a:ext>
              </a:extLst>
            </p:cNvPr>
            <p:cNvSpPr/>
            <p:nvPr/>
          </p:nvSpPr>
          <p:spPr>
            <a:xfrm>
              <a:off x="7676213" y="4969086"/>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Address Validation</a:t>
              </a:r>
            </a:p>
          </p:txBody>
        </p:sp>
        <p:grpSp>
          <p:nvGrpSpPr>
            <p:cNvPr id="11" name="Group 10">
              <a:extLst>
                <a:ext uri="{FF2B5EF4-FFF2-40B4-BE49-F238E27FC236}">
                  <a16:creationId xmlns:a16="http://schemas.microsoft.com/office/drawing/2014/main" id="{3E9B5D1C-3753-4181-82C4-9DC65F0DD4C4}"/>
                </a:ext>
                <a:ext uri="{C183D7F6-B498-43B3-948B-1728B52AA6E4}">
                  <adec:decorative xmlns:adec="http://schemas.microsoft.com/office/drawing/2017/decorative" val="1"/>
                </a:ext>
              </a:extLst>
            </p:cNvPr>
            <p:cNvGrpSpPr/>
            <p:nvPr/>
          </p:nvGrpSpPr>
          <p:grpSpPr>
            <a:xfrm>
              <a:off x="8904981" y="4975709"/>
              <a:ext cx="2781452" cy="412934"/>
              <a:chOff x="8904981" y="4975709"/>
              <a:chExt cx="2781452" cy="412934"/>
            </a:xfrm>
          </p:grpSpPr>
          <p:cxnSp>
            <p:nvCxnSpPr>
              <p:cNvPr id="61" name="Straight Connector 60" descr="An arrow pointing toward the right side">
                <a:extLst>
                  <a:ext uri="{FF2B5EF4-FFF2-40B4-BE49-F238E27FC236}">
                    <a16:creationId xmlns:a16="http://schemas.microsoft.com/office/drawing/2014/main" id="{FA50C5A9-C599-4269-A472-D421220DE2CC}"/>
                  </a:ext>
                </a:extLst>
              </p:cNvPr>
              <p:cNvCxnSpPr>
                <a:cxnSpLocks/>
                <a:endCxn id="37" idx="1"/>
              </p:cNvCxnSpPr>
              <p:nvPr/>
            </p:nvCxnSpPr>
            <p:spPr>
              <a:xfrm flipV="1">
                <a:off x="8904981" y="5182176"/>
                <a:ext cx="769772" cy="26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F0ED351-3CC7-484A-A84C-56F4099901AD}"/>
                  </a:ext>
                </a:extLst>
              </p:cNvPr>
              <p:cNvSpPr txBox="1"/>
              <p:nvPr/>
            </p:nvSpPr>
            <p:spPr>
              <a:xfrm>
                <a:off x="9674753" y="4975709"/>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Shipping Address</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Billing Address</a:t>
                </a:r>
              </a:p>
            </p:txBody>
          </p:sp>
        </p:grpSp>
      </p:grpSp>
      <p:cxnSp>
        <p:nvCxnSpPr>
          <p:cNvPr id="44" name="Straight Connector 43">
            <a:extLst>
              <a:ext uri="{FF2B5EF4-FFF2-40B4-BE49-F238E27FC236}">
                <a16:creationId xmlns:a16="http://schemas.microsoft.com/office/drawing/2014/main" id="{BF84EB20-B254-4E4D-9613-FD4F54D1AC36}"/>
              </a:ext>
              <a:ext uri="{C183D7F6-B498-43B3-948B-1728B52AA6E4}">
                <adec:decorative xmlns:adec="http://schemas.microsoft.com/office/drawing/2017/decorative" val="1"/>
              </a:ext>
            </a:extLst>
          </p:cNvPr>
          <p:cNvCxnSpPr>
            <a:cxnSpLocks/>
          </p:cNvCxnSpPr>
          <p:nvPr/>
        </p:nvCxnSpPr>
        <p:spPr>
          <a:xfrm>
            <a:off x="5701665" y="1377315"/>
            <a:ext cx="2369820" cy="486727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F752D0-0109-4D01-BA4A-C02E7899F5B9}"/>
              </a:ext>
            </a:extLst>
          </p:cNvPr>
          <p:cNvSpPr txBox="1"/>
          <p:nvPr/>
        </p:nvSpPr>
        <p:spPr>
          <a:xfrm>
            <a:off x="5533152" y="3933887"/>
            <a:ext cx="861297" cy="200742"/>
          </a:xfrm>
          <a:prstGeom prst="rect">
            <a:avLst/>
          </a:prstGeom>
          <a:noFill/>
        </p:spPr>
        <p:txBody>
          <a:bodyPr vert="horz"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mn-cs"/>
              </a:rPr>
              <a:t>Post-sale</a:t>
            </a:r>
          </a:p>
        </p:txBody>
      </p:sp>
      <p:grpSp>
        <p:nvGrpSpPr>
          <p:cNvPr id="55" name="Group 54" descr="Order status">
            <a:extLst>
              <a:ext uri="{FF2B5EF4-FFF2-40B4-BE49-F238E27FC236}">
                <a16:creationId xmlns:a16="http://schemas.microsoft.com/office/drawing/2014/main" id="{CC532986-D03E-428A-B408-DF49FAFE788C}"/>
              </a:ext>
              <a:ext uri="{C183D7F6-B498-43B3-948B-1728B52AA6E4}">
                <adec:decorative xmlns:adec="http://schemas.microsoft.com/office/drawing/2017/decorative" val="0"/>
              </a:ext>
            </a:extLst>
          </p:cNvPr>
          <p:cNvGrpSpPr/>
          <p:nvPr/>
        </p:nvGrpSpPr>
        <p:grpSpPr>
          <a:xfrm>
            <a:off x="534595" y="5703851"/>
            <a:ext cx="7269117" cy="609285"/>
            <a:chOff x="534595" y="5703851"/>
            <a:chExt cx="7269117" cy="609285"/>
          </a:xfrm>
        </p:grpSpPr>
        <p:sp>
          <p:nvSpPr>
            <p:cNvPr id="24" name="Rectangle: Rounded Corners 23">
              <a:extLst>
                <a:ext uri="{FF2B5EF4-FFF2-40B4-BE49-F238E27FC236}">
                  <a16:creationId xmlns:a16="http://schemas.microsoft.com/office/drawing/2014/main" id="{7127F4B5-55CE-4570-B4D4-5DCB290119DB}"/>
                </a:ext>
              </a:extLst>
            </p:cNvPr>
            <p:cNvSpPr/>
            <p:nvPr/>
          </p:nvSpPr>
          <p:spPr>
            <a:xfrm>
              <a:off x="6805586" y="5703851"/>
              <a:ext cx="998126"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Order Status</a:t>
              </a:r>
            </a:p>
          </p:txBody>
        </p:sp>
        <p:grpSp>
          <p:nvGrpSpPr>
            <p:cNvPr id="12" name="Group 11">
              <a:extLst>
                <a:ext uri="{FF2B5EF4-FFF2-40B4-BE49-F238E27FC236}">
                  <a16:creationId xmlns:a16="http://schemas.microsoft.com/office/drawing/2014/main" id="{43D5302B-6F4E-4FC1-B952-D56036278FDF}"/>
                </a:ext>
                <a:ext uri="{C183D7F6-B498-43B3-948B-1728B52AA6E4}">
                  <adec:decorative xmlns:adec="http://schemas.microsoft.com/office/drawing/2017/decorative" val="1"/>
                </a:ext>
              </a:extLst>
            </p:cNvPr>
            <p:cNvGrpSpPr/>
            <p:nvPr/>
          </p:nvGrpSpPr>
          <p:grpSpPr>
            <a:xfrm>
              <a:off x="534595" y="5733490"/>
              <a:ext cx="6770054" cy="579646"/>
              <a:chOff x="534595" y="5733490"/>
              <a:chExt cx="6770054" cy="579646"/>
            </a:xfrm>
          </p:grpSpPr>
          <p:cxnSp>
            <p:nvCxnSpPr>
              <p:cNvPr id="63" name="Straight Connector 62" descr="An arrow pointing toward the left side">
                <a:extLst>
                  <a:ext uri="{FF2B5EF4-FFF2-40B4-BE49-F238E27FC236}">
                    <a16:creationId xmlns:a16="http://schemas.microsoft.com/office/drawing/2014/main" id="{33813754-F9BF-4698-A846-40E4FCD40F81}"/>
                  </a:ext>
                </a:extLst>
              </p:cNvPr>
              <p:cNvCxnSpPr>
                <a:cxnSpLocks/>
              </p:cNvCxnSpPr>
              <p:nvPr/>
            </p:nvCxnSpPr>
            <p:spPr>
              <a:xfrm rot="5400000">
                <a:off x="4879742" y="3797101"/>
                <a:ext cx="91440" cy="4758374"/>
              </a:xfrm>
              <a:prstGeom prst="bentConnector2">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F11BA93-9B2C-4090-BA26-DA6A2EE2F8D5}"/>
                  </a:ext>
                </a:extLst>
              </p:cNvPr>
              <p:cNvSpPr txBox="1"/>
              <p:nvPr/>
            </p:nvSpPr>
            <p:spPr>
              <a:xfrm>
                <a:off x="534595" y="5733490"/>
                <a:ext cx="2011680" cy="579646"/>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Fraud Check</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Order Confirmation</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Back Order/Cancellation</a:t>
                </a:r>
              </a:p>
            </p:txBody>
          </p:sp>
        </p:grpSp>
      </p:grpSp>
      <p:sp>
        <p:nvSpPr>
          <p:cNvPr id="25" name="Rectangle: Rounded Corners 24">
            <a:extLst>
              <a:ext uri="{FF2B5EF4-FFF2-40B4-BE49-F238E27FC236}">
                <a16:creationId xmlns:a16="http://schemas.microsoft.com/office/drawing/2014/main" id="{C7E45740-0DC0-4FB9-982A-A5F7CBDDDE27}"/>
              </a:ext>
              <a:ext uri="{C183D7F6-B498-43B3-948B-1728B52AA6E4}">
                <adec:decorative xmlns:adec="http://schemas.microsoft.com/office/drawing/2017/decorative" val="0"/>
              </a:ext>
            </a:extLst>
          </p:cNvPr>
          <p:cNvSpPr/>
          <p:nvPr/>
        </p:nvSpPr>
        <p:spPr>
          <a:xfrm>
            <a:off x="5401970" y="5703851"/>
            <a:ext cx="998126"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Warranty</a:t>
            </a:r>
          </a:p>
        </p:txBody>
      </p:sp>
      <p:grpSp>
        <p:nvGrpSpPr>
          <p:cNvPr id="54" name="Group 53" descr="Change / cancel order">
            <a:extLst>
              <a:ext uri="{FF2B5EF4-FFF2-40B4-BE49-F238E27FC236}">
                <a16:creationId xmlns:a16="http://schemas.microsoft.com/office/drawing/2014/main" id="{BEB35B04-A160-4D54-9476-EA62436251B4}"/>
              </a:ext>
              <a:ext uri="{C183D7F6-B498-43B3-948B-1728B52AA6E4}">
                <adec:decorative xmlns:adec="http://schemas.microsoft.com/office/drawing/2017/decorative" val="0"/>
              </a:ext>
            </a:extLst>
          </p:cNvPr>
          <p:cNvGrpSpPr/>
          <p:nvPr/>
        </p:nvGrpSpPr>
        <p:grpSpPr>
          <a:xfrm>
            <a:off x="534595" y="4808997"/>
            <a:ext cx="4999635" cy="746358"/>
            <a:chOff x="534595" y="4808997"/>
            <a:chExt cx="4999635" cy="746358"/>
          </a:xfrm>
        </p:grpSpPr>
        <p:sp>
          <p:nvSpPr>
            <p:cNvPr id="27" name="Rectangle: Rounded Corners 26">
              <a:extLst>
                <a:ext uri="{FF2B5EF4-FFF2-40B4-BE49-F238E27FC236}">
                  <a16:creationId xmlns:a16="http://schemas.microsoft.com/office/drawing/2014/main" id="{C754A1F8-9F8B-4060-A5B1-DCBCF2C03115}"/>
                </a:ext>
              </a:extLst>
            </p:cNvPr>
            <p:cNvSpPr/>
            <p:nvPr/>
          </p:nvSpPr>
          <p:spPr>
            <a:xfrm>
              <a:off x="4305462" y="4969086"/>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Change/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Cancel Order</a:t>
              </a:r>
            </a:p>
          </p:txBody>
        </p:sp>
        <p:grpSp>
          <p:nvGrpSpPr>
            <p:cNvPr id="13" name="Group 12">
              <a:extLst>
                <a:ext uri="{FF2B5EF4-FFF2-40B4-BE49-F238E27FC236}">
                  <a16:creationId xmlns:a16="http://schemas.microsoft.com/office/drawing/2014/main" id="{8A6B9781-E9E8-4632-A79F-361BEE391993}"/>
                </a:ext>
                <a:ext uri="{C183D7F6-B498-43B3-948B-1728B52AA6E4}">
                  <adec:decorative xmlns:adec="http://schemas.microsoft.com/office/drawing/2017/decorative" val="1"/>
                </a:ext>
              </a:extLst>
            </p:cNvPr>
            <p:cNvGrpSpPr/>
            <p:nvPr/>
          </p:nvGrpSpPr>
          <p:grpSpPr>
            <a:xfrm>
              <a:off x="534595" y="4808997"/>
              <a:ext cx="3770867" cy="746358"/>
              <a:chOff x="534595" y="4808997"/>
              <a:chExt cx="3770867" cy="746358"/>
            </a:xfrm>
          </p:grpSpPr>
          <p:sp>
            <p:nvSpPr>
              <p:cNvPr id="39" name="TextBox 38">
                <a:extLst>
                  <a:ext uri="{FF2B5EF4-FFF2-40B4-BE49-F238E27FC236}">
                    <a16:creationId xmlns:a16="http://schemas.microsoft.com/office/drawing/2014/main" id="{137633A5-5AE8-44F0-80D9-EFE3092DDB36}"/>
                  </a:ext>
                </a:extLst>
              </p:cNvPr>
              <p:cNvSpPr txBox="1"/>
              <p:nvPr/>
            </p:nvSpPr>
            <p:spPr>
              <a:xfrm>
                <a:off x="534595" y="4808997"/>
                <a:ext cx="2011680" cy="746358"/>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defPPr>
                  <a:defRPr lang="en-US"/>
                </a:defPPr>
                <a:lvl1pPr marL="137160" indent="-137160">
                  <a:spcAft>
                    <a:spcPts val="100"/>
                  </a:spcAft>
                  <a:buFont typeface="Arial" panose="020B0604020202020204" pitchFamily="34" charset="0"/>
                  <a:buChar char="•"/>
                  <a:defRPr sz="1000"/>
                </a:lvl1p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Address</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Coupon</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Shipment</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Order Cancellation</a:t>
                </a:r>
              </a:p>
            </p:txBody>
          </p:sp>
          <p:cxnSp>
            <p:nvCxnSpPr>
              <p:cNvPr id="69" name="Straight Connector 68" descr="An arrow pointing toward the left side">
                <a:extLst>
                  <a:ext uri="{FF2B5EF4-FFF2-40B4-BE49-F238E27FC236}">
                    <a16:creationId xmlns:a16="http://schemas.microsoft.com/office/drawing/2014/main" id="{4B620A92-4B59-40A6-A981-582674A22CA1}"/>
                  </a:ext>
                </a:extLst>
              </p:cNvPr>
              <p:cNvCxnSpPr>
                <a:cxnSpLocks/>
                <a:endCxn id="39" idx="3"/>
              </p:cNvCxnSpPr>
              <p:nvPr/>
            </p:nvCxnSpPr>
            <p:spPr>
              <a:xfrm flipH="1" flipV="1">
                <a:off x="2546275" y="5182176"/>
                <a:ext cx="1759187" cy="26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grpSp>
      <p:grpSp>
        <p:nvGrpSpPr>
          <p:cNvPr id="53" name="Group 52" descr="Price adjustment">
            <a:extLst>
              <a:ext uri="{FF2B5EF4-FFF2-40B4-BE49-F238E27FC236}">
                <a16:creationId xmlns:a16="http://schemas.microsoft.com/office/drawing/2014/main" id="{875EF811-61D1-4CC2-B8FF-F7D91E850296}"/>
              </a:ext>
              <a:ext uri="{C183D7F6-B498-43B3-948B-1728B52AA6E4}">
                <adec:decorative xmlns:adec="http://schemas.microsoft.com/office/drawing/2017/decorative" val="0"/>
              </a:ext>
            </a:extLst>
          </p:cNvPr>
          <p:cNvGrpSpPr/>
          <p:nvPr/>
        </p:nvGrpSpPr>
        <p:grpSpPr>
          <a:xfrm>
            <a:off x="534595" y="4224795"/>
            <a:ext cx="4693156" cy="426717"/>
            <a:chOff x="534595" y="4224795"/>
            <a:chExt cx="4693156" cy="426717"/>
          </a:xfrm>
        </p:grpSpPr>
        <p:sp>
          <p:nvSpPr>
            <p:cNvPr id="28" name="Rectangle: Rounded Corners 27">
              <a:extLst>
                <a:ext uri="{FF2B5EF4-FFF2-40B4-BE49-F238E27FC236}">
                  <a16:creationId xmlns:a16="http://schemas.microsoft.com/office/drawing/2014/main" id="{00791540-85EC-496A-ABB6-61091D6A8C5F}"/>
                </a:ext>
              </a:extLst>
            </p:cNvPr>
            <p:cNvSpPr/>
            <p:nvPr/>
          </p:nvSpPr>
          <p:spPr>
            <a:xfrm>
              <a:off x="3998983" y="4224795"/>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Price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Adjustment</a:t>
              </a:r>
            </a:p>
          </p:txBody>
        </p:sp>
        <p:grpSp>
          <p:nvGrpSpPr>
            <p:cNvPr id="14" name="Group 13">
              <a:extLst>
                <a:ext uri="{FF2B5EF4-FFF2-40B4-BE49-F238E27FC236}">
                  <a16:creationId xmlns:a16="http://schemas.microsoft.com/office/drawing/2014/main" id="{2454266A-CABA-42BB-9809-BF015E9F4B0C}"/>
                </a:ext>
                <a:ext uri="{C183D7F6-B498-43B3-948B-1728B52AA6E4}">
                  <adec:decorative xmlns:adec="http://schemas.microsoft.com/office/drawing/2017/decorative" val="1"/>
                </a:ext>
              </a:extLst>
            </p:cNvPr>
            <p:cNvGrpSpPr/>
            <p:nvPr/>
          </p:nvGrpSpPr>
          <p:grpSpPr>
            <a:xfrm>
              <a:off x="534595" y="4315043"/>
              <a:ext cx="3464388" cy="246221"/>
              <a:chOff x="534595" y="4315043"/>
              <a:chExt cx="3464388" cy="246221"/>
            </a:xfrm>
          </p:grpSpPr>
          <p:cxnSp>
            <p:nvCxnSpPr>
              <p:cNvPr id="66" name="Straight Connector 65" descr="An arrow pointing toward the left side">
                <a:extLst>
                  <a:ext uri="{FF2B5EF4-FFF2-40B4-BE49-F238E27FC236}">
                    <a16:creationId xmlns:a16="http://schemas.microsoft.com/office/drawing/2014/main" id="{684B72D0-9E24-49D8-A8A1-F88D6441100F}"/>
                  </a:ext>
                </a:extLst>
              </p:cNvPr>
              <p:cNvCxnSpPr>
                <a:cxnSpLocks/>
                <a:endCxn id="40" idx="3"/>
              </p:cNvCxnSpPr>
              <p:nvPr/>
            </p:nvCxnSpPr>
            <p:spPr>
              <a:xfrm flipH="1">
                <a:off x="2546275" y="4438154"/>
                <a:ext cx="1452708" cy="0"/>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6E16829-86A3-407A-9ACF-F4200F3051AF}"/>
                  </a:ext>
                </a:extLst>
              </p:cNvPr>
              <p:cNvSpPr txBox="1"/>
              <p:nvPr/>
            </p:nvSpPr>
            <p:spPr>
              <a:xfrm>
                <a:off x="534595" y="4315043"/>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defPPr>
                  <a:defRPr lang="en-US"/>
                </a:defPPr>
                <a:lvl1pPr marL="137160" indent="-137160">
                  <a:spcAft>
                    <a:spcPts val="100"/>
                  </a:spcAft>
                  <a:buFont typeface="Arial" panose="020B0604020202020204" pitchFamily="34" charset="0"/>
                  <a:buChar char="•"/>
                  <a:defRPr sz="1000"/>
                </a:lvl1p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Price Adjustment</a:t>
                </a:r>
              </a:p>
            </p:txBody>
          </p:sp>
        </p:grpSp>
      </p:grpSp>
      <p:sp>
        <p:nvSpPr>
          <p:cNvPr id="29" name="Rectangle: Rounded Corners 28">
            <a:extLst>
              <a:ext uri="{FF2B5EF4-FFF2-40B4-BE49-F238E27FC236}">
                <a16:creationId xmlns:a16="http://schemas.microsoft.com/office/drawing/2014/main" id="{C2B0166B-6B81-4A69-A0D1-41C93E859756}"/>
              </a:ext>
            </a:extLst>
          </p:cNvPr>
          <p:cNvSpPr/>
          <p:nvPr/>
        </p:nvSpPr>
        <p:spPr>
          <a:xfrm>
            <a:off x="3748477" y="3480504"/>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Delivery</a:t>
            </a:r>
          </a:p>
        </p:txBody>
      </p:sp>
      <p:grpSp>
        <p:nvGrpSpPr>
          <p:cNvPr id="52" name="Group 51" descr="Return an item">
            <a:extLst>
              <a:ext uri="{FF2B5EF4-FFF2-40B4-BE49-F238E27FC236}">
                <a16:creationId xmlns:a16="http://schemas.microsoft.com/office/drawing/2014/main" id="{9EB9853F-5C0D-4C6D-8654-00258C582CFD}"/>
              </a:ext>
              <a:ext uri="{C183D7F6-B498-43B3-948B-1728B52AA6E4}">
                <adec:decorative xmlns:adec="http://schemas.microsoft.com/office/drawing/2017/decorative" val="0"/>
              </a:ext>
            </a:extLst>
          </p:cNvPr>
          <p:cNvGrpSpPr/>
          <p:nvPr/>
        </p:nvGrpSpPr>
        <p:grpSpPr>
          <a:xfrm>
            <a:off x="1192771" y="2640450"/>
            <a:ext cx="4127668" cy="612648"/>
            <a:chOff x="1192771" y="2640450"/>
            <a:chExt cx="4127668" cy="612648"/>
          </a:xfrm>
        </p:grpSpPr>
        <p:sp>
          <p:nvSpPr>
            <p:cNvPr id="30" name="Rectangle: Rounded Corners 29">
              <a:extLst>
                <a:ext uri="{FF2B5EF4-FFF2-40B4-BE49-F238E27FC236}">
                  <a16:creationId xmlns:a16="http://schemas.microsoft.com/office/drawing/2014/main" id="{22D32D6F-A174-4517-AFD6-E771F880A190}"/>
                </a:ext>
              </a:extLst>
            </p:cNvPr>
            <p:cNvSpPr/>
            <p:nvPr/>
          </p:nvSpPr>
          <p:spPr>
            <a:xfrm>
              <a:off x="3998983" y="2736214"/>
              <a:ext cx="1228768" cy="426717"/>
            </a:xfrm>
            <a:prstGeom prst="roundRect">
              <a:avLst/>
            </a:prstGeom>
            <a:solidFill>
              <a:schemeClr val="tx2"/>
            </a:solidFill>
            <a:ln w="5715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Return/</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Exchange</a:t>
              </a:r>
            </a:p>
          </p:txBody>
        </p:sp>
        <p:sp>
          <p:nvSpPr>
            <p:cNvPr id="43" name="Rectangle 42" descr="Highlighting the sentence &quot;Return/Exchange&quot;">
              <a:extLst>
                <a:ext uri="{FF2B5EF4-FFF2-40B4-BE49-F238E27FC236}">
                  <a16:creationId xmlns:a16="http://schemas.microsoft.com/office/drawing/2014/main" id="{66B136E0-2EBF-4F6C-AC70-2EF58CDE7417}"/>
                </a:ext>
              </a:extLst>
            </p:cNvPr>
            <p:cNvSpPr/>
            <p:nvPr/>
          </p:nvSpPr>
          <p:spPr bwMode="auto">
            <a:xfrm>
              <a:off x="3912263" y="2640450"/>
              <a:ext cx="1408176" cy="61264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10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AFF15CC0-5AD5-4F9E-9805-DC1CEE11B4FB}"/>
                </a:ext>
                <a:ext uri="{C183D7F6-B498-43B3-948B-1728B52AA6E4}">
                  <adec:decorative xmlns:adec="http://schemas.microsoft.com/office/drawing/2017/decorative" val="1"/>
                </a:ext>
              </a:extLst>
            </p:cNvPr>
            <p:cNvGrpSpPr/>
            <p:nvPr/>
          </p:nvGrpSpPr>
          <p:grpSpPr>
            <a:xfrm>
              <a:off x="1192771" y="2658178"/>
              <a:ext cx="2719492" cy="576274"/>
              <a:chOff x="1192771" y="2658178"/>
              <a:chExt cx="2719492" cy="576274"/>
            </a:xfrm>
          </p:grpSpPr>
          <p:cxnSp>
            <p:nvCxnSpPr>
              <p:cNvPr id="42" name="Straight Connector 41" descr="An arrow pointing toward the left side">
                <a:extLst>
                  <a:ext uri="{FF2B5EF4-FFF2-40B4-BE49-F238E27FC236}">
                    <a16:creationId xmlns:a16="http://schemas.microsoft.com/office/drawing/2014/main" id="{AB321E0A-CBEF-4972-9883-80E8FFD7625A}"/>
                  </a:ext>
                </a:extLst>
              </p:cNvPr>
              <p:cNvCxnSpPr>
                <a:cxnSpLocks/>
                <a:stCxn id="41" idx="3"/>
                <a:endCxn id="43" idx="1"/>
              </p:cNvCxnSpPr>
              <p:nvPr/>
            </p:nvCxnSpPr>
            <p:spPr>
              <a:xfrm>
                <a:off x="3425868" y="2946315"/>
                <a:ext cx="486395" cy="45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3D7EEC6-A20B-4364-8FE0-C98B0988288D}"/>
                  </a:ext>
                </a:extLst>
              </p:cNvPr>
              <p:cNvSpPr txBox="1"/>
              <p:nvPr/>
            </p:nvSpPr>
            <p:spPr>
              <a:xfrm>
                <a:off x="1192771" y="2658178"/>
                <a:ext cx="2233097" cy="576274"/>
              </a:xfrm>
              <a:prstGeom prst="rect">
                <a:avLst/>
              </a:prstGeom>
              <a:solidFill>
                <a:schemeClr val="bg1">
                  <a:lumMod val="95000"/>
                </a:schemeClr>
              </a:solidFill>
              <a:ln w="6350">
                <a:solidFill>
                  <a:schemeClr val="bg1">
                    <a:lumMod val="75000"/>
                  </a:schemeClr>
                </a:solidFill>
              </a:ln>
            </p:spPr>
            <p:txBody>
              <a:bodyPr vert="horz" wrap="square" lIns="91440" tIns="45720" rIns="91440" bIns="45720" rtlCol="0" anchor="ctr" anchorCtr="0">
                <a:noAutofit/>
              </a:bodyPr>
              <a:lstStyle/>
              <a:p>
                <a:pPr marL="0" marR="0" lvl="0" indent="0" algn="ctr" defTabSz="914367" rtl="0" eaLnBrk="1" fontAlgn="auto" latinLnBrk="0" hangingPunct="1">
                  <a:lnSpc>
                    <a:spcPct val="100000"/>
                  </a:lnSpc>
                  <a:spcBef>
                    <a:spcPts val="0"/>
                  </a:spcBef>
                  <a:spcAft>
                    <a:spcPts val="100"/>
                  </a:spcAft>
                  <a:buClrTx/>
                  <a:buSzTx/>
                  <a:buFontTx/>
                  <a:buNone/>
                  <a:tabLst/>
                  <a:defRPr/>
                </a:pPr>
                <a:r>
                  <a:rPr kumimoji="0" lang="en-US" sz="1961" b="0" i="0" u="none" strike="noStrike" kern="1200" cap="none" spc="0" normalizeH="0" baseline="0" noProof="0" dirty="0">
                    <a:ln>
                      <a:noFill/>
                    </a:ln>
                    <a:solidFill>
                      <a:srgbClr val="0B556A"/>
                    </a:solidFill>
                    <a:effectLst/>
                    <a:uLnTx/>
                    <a:uFillTx/>
                    <a:latin typeface="Segoe UI Semibold"/>
                    <a:ea typeface="+mn-ea"/>
                    <a:cs typeface="+mn-cs"/>
                  </a:rPr>
                  <a:t>“Return an Item”</a:t>
                </a:r>
              </a:p>
            </p:txBody>
          </p:sp>
        </p:grpSp>
      </p:grpSp>
      <p:sp>
        <p:nvSpPr>
          <p:cNvPr id="31" name="Rectangle: Rounded Corners 30">
            <a:extLst>
              <a:ext uri="{FF2B5EF4-FFF2-40B4-BE49-F238E27FC236}">
                <a16:creationId xmlns:a16="http://schemas.microsoft.com/office/drawing/2014/main" id="{3AD9836A-15D4-4345-94E3-1D18880CBBC0}"/>
              </a:ext>
              <a:ext uri="{C183D7F6-B498-43B3-948B-1728B52AA6E4}">
                <adec:decorative xmlns:adec="http://schemas.microsoft.com/office/drawing/2017/decorative" val="0"/>
              </a:ext>
            </a:extLst>
          </p:cNvPr>
          <p:cNvSpPr/>
          <p:nvPr/>
        </p:nvSpPr>
        <p:spPr>
          <a:xfrm>
            <a:off x="4435732" y="1991924"/>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Refund</a:t>
            </a:r>
          </a:p>
        </p:txBody>
      </p:sp>
      <p:sp>
        <p:nvSpPr>
          <p:cNvPr id="47" name="Freeform: Shape 46">
            <a:extLst>
              <a:ext uri="{FF2B5EF4-FFF2-40B4-BE49-F238E27FC236}">
                <a16:creationId xmlns:a16="http://schemas.microsoft.com/office/drawing/2014/main" id="{465E6EFB-ACBD-44E8-9F9F-C2EB4ADC255E}"/>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5600100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1270CD1-7E13-48D4-8043-EF51B3BF6A37}"/>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a:t>Step 2: Define the goal for the topic</a:t>
            </a:r>
          </a:p>
        </p:txBody>
      </p:sp>
      <p:pic>
        <p:nvPicPr>
          <p:cNvPr id="7" name="Picture 6" descr="A screenshot of a setup for Return an item">
            <a:extLst>
              <a:ext uri="{FF2B5EF4-FFF2-40B4-BE49-F238E27FC236}">
                <a16:creationId xmlns:a16="http://schemas.microsoft.com/office/drawing/2014/main" id="{DC066D37-0371-486C-89B9-525D239B9F79}"/>
              </a:ext>
            </a:extLst>
          </p:cNvPr>
          <p:cNvPicPr>
            <a:picLocks noChangeAspect="1"/>
          </p:cNvPicPr>
          <p:nvPr/>
        </p:nvPicPr>
        <p:blipFill>
          <a:blip r:embed="rId3"/>
          <a:stretch>
            <a:fillRect/>
          </a:stretch>
        </p:blipFill>
        <p:spPr>
          <a:xfrm>
            <a:off x="1990861" y="1231569"/>
            <a:ext cx="2869884" cy="5084064"/>
          </a:xfrm>
          <a:prstGeom prst="rect">
            <a:avLst/>
          </a:prstGeom>
        </p:spPr>
      </p:pic>
      <p:cxnSp>
        <p:nvCxnSpPr>
          <p:cNvPr id="16" name="Straight Connector 15" descr="An arrow connecting between the left and right content">
            <a:extLst>
              <a:ext uri="{FF2B5EF4-FFF2-40B4-BE49-F238E27FC236}">
                <a16:creationId xmlns:a16="http://schemas.microsoft.com/office/drawing/2014/main" id="{14532C80-1DE8-4B1A-B2E1-7FC4465A1C0B}"/>
              </a:ext>
            </a:extLst>
          </p:cNvPr>
          <p:cNvCxnSpPr>
            <a:cxnSpLocks/>
          </p:cNvCxnSpPr>
          <p:nvPr/>
        </p:nvCxnSpPr>
        <p:spPr>
          <a:xfrm flipH="1" flipV="1">
            <a:off x="4526136" y="3034992"/>
            <a:ext cx="965977"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AD652F-9DBA-43F6-BF0F-4D305E53BA62}"/>
              </a:ext>
            </a:extLst>
          </p:cNvPr>
          <p:cNvSpPr txBox="1"/>
          <p:nvPr/>
        </p:nvSpPr>
        <p:spPr>
          <a:xfrm rot="5400000">
            <a:off x="6742014" y="1540654"/>
            <a:ext cx="458034" cy="2957835"/>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Topic: </a:t>
            </a:r>
            <a:r>
              <a:rPr kumimoji="0" lang="en-US" sz="1800" b="0" i="0" u="none" strike="noStrike" kern="1200" cap="none" spc="0" normalizeH="0" baseline="0" noProof="0">
                <a:ln>
                  <a:noFill/>
                </a:ln>
                <a:solidFill>
                  <a:srgbClr val="0B556A"/>
                </a:solidFill>
                <a:effectLst/>
                <a:uLnTx/>
                <a:uFillTx/>
                <a:latin typeface="Segoe UI Semibold"/>
                <a:ea typeface="+mn-ea"/>
                <a:cs typeface="+mn-cs"/>
              </a:rPr>
              <a:t>"Return an item"</a:t>
            </a:r>
            <a:endParaRPr kumimoji="0" lang="en-US" sz="1400" b="0" i="0" u="none" strike="noStrike" kern="1200" cap="none" spc="0" normalizeH="0" baseline="0" noProof="0">
              <a:ln>
                <a:noFill/>
              </a:ln>
              <a:solidFill>
                <a:srgbClr val="0B556A"/>
              </a:solidFill>
              <a:effectLst/>
              <a:uLnTx/>
              <a:uFillTx/>
              <a:latin typeface="Segoe UI Semibold"/>
              <a:ea typeface="+mn-ea"/>
              <a:cs typeface="+mn-cs"/>
            </a:endParaRPr>
          </a:p>
        </p:txBody>
      </p:sp>
      <p:cxnSp>
        <p:nvCxnSpPr>
          <p:cNvPr id="23" name="Straight Connector 22" descr="An arrow connecting between the left and right content">
            <a:extLst>
              <a:ext uri="{FF2B5EF4-FFF2-40B4-BE49-F238E27FC236}">
                <a16:creationId xmlns:a16="http://schemas.microsoft.com/office/drawing/2014/main" id="{E701259E-C022-454C-A458-5F3CD495985D}"/>
              </a:ext>
            </a:extLst>
          </p:cNvPr>
          <p:cNvCxnSpPr>
            <a:cxnSpLocks/>
          </p:cNvCxnSpPr>
          <p:nvPr/>
        </p:nvCxnSpPr>
        <p:spPr>
          <a:xfrm flipH="1" flipV="1">
            <a:off x="4489922" y="4519306"/>
            <a:ext cx="965977"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D2A98C-4166-4A8A-92FC-4AAC121B1782}"/>
              </a:ext>
            </a:extLst>
          </p:cNvPr>
          <p:cNvSpPr txBox="1"/>
          <p:nvPr/>
        </p:nvSpPr>
        <p:spPr>
          <a:xfrm rot="5400000">
            <a:off x="6992624" y="2145704"/>
            <a:ext cx="1673751"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B556A"/>
                </a:solidFill>
                <a:effectLst/>
                <a:uLnTx/>
                <a:uFillTx/>
                <a:latin typeface="Segoe UI Semibold"/>
                <a:ea typeface="+mn-ea"/>
                <a:cs typeface="+mn-cs"/>
              </a:rPr>
              <a:t>Goal:</a:t>
            </a:r>
            <a:endParaRPr kumimoji="0" lang="en-US" sz="1800" b="0" i="0" u="none" strike="noStrike" kern="1200" cap="none" spc="0" normalizeH="0" baseline="0" noProof="0">
              <a:ln>
                <a:noFill/>
              </a:ln>
              <a:solidFill>
                <a:srgbClr val="0B556A"/>
              </a:solidFill>
              <a:effectLst/>
              <a:uLnTx/>
              <a:uFillTx/>
              <a:latin typeface="Segoe UI Semibold"/>
              <a:ea typeface="+mn-ea"/>
              <a:cs typeface="Segoe UI"/>
            </a:endParaRPr>
          </a:p>
          <a:p>
            <a:pPr marL="0" marR="0" lvl="0" indent="0" algn="l" defTabSz="914367" rtl="0" eaLnBrk="1" fontAlgn="auto" latinLnBrk="0" hangingPunct="1">
              <a:lnSpc>
                <a:spcPct val="100000"/>
              </a:lnSpc>
              <a:spcBef>
                <a:spcPts val="0"/>
              </a:spcBef>
              <a:spcAft>
                <a:spcPts val="1176"/>
              </a:spcAft>
              <a:buClrTx/>
              <a:buSzTx/>
              <a:buFontTx/>
              <a:buNone/>
              <a:tabLst/>
              <a:defRPr/>
            </a:pPr>
            <a:r>
              <a:rPr kumimoji="0" lang="en-US" sz="18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Segoe UI"/>
              </a:rPr>
              <a:t>1. </a:t>
            </a:r>
            <a:r>
              <a:rPr kumimoji="0" lang="en-US" sz="1800" b="0" i="0" u="none" strike="noStrike" kern="1200" cap="none" spc="0" normalizeH="0" baseline="0" noProof="0">
                <a:ln>
                  <a:noFill/>
                </a:ln>
                <a:solidFill>
                  <a:srgbClr val="3C3C41"/>
                </a:solidFill>
                <a:effectLst/>
                <a:uLnTx/>
                <a:uFillTx/>
                <a:latin typeface="Segoe UI"/>
                <a:ea typeface="+mn-ea"/>
                <a:cs typeface="Segoe UI"/>
              </a:rPr>
              <a:t>Describe return policy of the store</a:t>
            </a:r>
          </a:p>
          <a:p>
            <a:pPr marL="0" marR="0" lvl="0" indent="0" algn="l" defTabSz="914367" rtl="0" eaLnBrk="1" fontAlgn="auto" latinLnBrk="0" hangingPunct="1">
              <a:lnSpc>
                <a:spcPct val="100000"/>
              </a:lnSpc>
              <a:spcBef>
                <a:spcPts val="0"/>
              </a:spcBef>
              <a:spcAft>
                <a:spcPts val="1176"/>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a:rPr>
              <a:t>2. Check customer’s eligibility for return</a:t>
            </a:r>
          </a:p>
          <a:p>
            <a:pPr marL="0" marR="0" lvl="0" indent="0" algn="l" defTabSz="914367" rtl="0" eaLnBrk="1" fontAlgn="auto" latinLnBrk="0" hangingPunct="1">
              <a:lnSpc>
                <a:spcPct val="100000"/>
              </a:lnSpc>
              <a:spcBef>
                <a:spcPts val="0"/>
              </a:spcBef>
              <a:spcAft>
                <a:spcPts val="1176"/>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a:rPr>
              <a:t>3. Process the return</a:t>
            </a:r>
          </a:p>
        </p:txBody>
      </p:sp>
      <p:sp>
        <p:nvSpPr>
          <p:cNvPr id="11" name="Freeform: Shape 10">
            <a:extLst>
              <a:ext uri="{FF2B5EF4-FFF2-40B4-BE49-F238E27FC236}">
                <a16:creationId xmlns:a16="http://schemas.microsoft.com/office/drawing/2014/main" id="{E70CEAC0-287A-48C4-A4FE-5E8B5ECB07D9}"/>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7789928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4947C17-3DB6-4495-AE33-3FE410631DB2}"/>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dirty="0"/>
              <a:t>Step 3: Create trigger phrases</a:t>
            </a:r>
          </a:p>
        </p:txBody>
      </p:sp>
      <p:pic>
        <p:nvPicPr>
          <p:cNvPr id="2" name="Picture 1" descr="A screenshot of a setup for Return an item">
            <a:extLst>
              <a:ext uri="{FF2B5EF4-FFF2-40B4-BE49-F238E27FC236}">
                <a16:creationId xmlns:a16="http://schemas.microsoft.com/office/drawing/2014/main" id="{A16802ED-9734-447B-84F7-FDFC4816DDFF}"/>
              </a:ext>
            </a:extLst>
          </p:cNvPr>
          <p:cNvPicPr>
            <a:picLocks noChangeAspect="1"/>
          </p:cNvPicPr>
          <p:nvPr/>
        </p:nvPicPr>
        <p:blipFill>
          <a:blip r:embed="rId2"/>
          <a:stretch>
            <a:fillRect/>
          </a:stretch>
        </p:blipFill>
        <p:spPr>
          <a:xfrm>
            <a:off x="755113" y="1442438"/>
            <a:ext cx="5533261" cy="4810164"/>
          </a:xfrm>
          <a:prstGeom prst="rect">
            <a:avLst/>
          </a:prstGeom>
        </p:spPr>
      </p:pic>
      <p:grpSp>
        <p:nvGrpSpPr>
          <p:cNvPr id="6" name="Group 5">
            <a:extLst>
              <a:ext uri="{FF2B5EF4-FFF2-40B4-BE49-F238E27FC236}">
                <a16:creationId xmlns:a16="http://schemas.microsoft.com/office/drawing/2014/main" id="{85541490-7FEE-4BC7-9D26-C585E6AE203A}"/>
              </a:ext>
              <a:ext uri="{C183D7F6-B498-43B3-948B-1728B52AA6E4}">
                <adec:decorative xmlns:adec="http://schemas.microsoft.com/office/drawing/2017/decorative" val="1"/>
              </a:ext>
            </a:extLst>
          </p:cNvPr>
          <p:cNvGrpSpPr/>
          <p:nvPr/>
        </p:nvGrpSpPr>
        <p:grpSpPr>
          <a:xfrm>
            <a:off x="2743200" y="3005528"/>
            <a:ext cx="3748841" cy="2450892"/>
            <a:chOff x="2743200" y="3005528"/>
            <a:chExt cx="3748841" cy="2450892"/>
          </a:xfrm>
        </p:grpSpPr>
        <p:sp>
          <p:nvSpPr>
            <p:cNvPr id="5" name="Rectangle 4" descr="Highlighting the sentence &quot;Refund something I bought, Get a refund, &#10;Make a return, Return policy, Return products, Return an order, Return something I purchased&#10;">
              <a:extLst>
                <a:ext uri="{FF2B5EF4-FFF2-40B4-BE49-F238E27FC236}">
                  <a16:creationId xmlns:a16="http://schemas.microsoft.com/office/drawing/2014/main" id="{81C2C5BC-01E0-4962-BB06-4A1D5C485F92}"/>
                </a:ext>
              </a:extLst>
            </p:cNvPr>
            <p:cNvSpPr/>
            <p:nvPr/>
          </p:nvSpPr>
          <p:spPr bwMode="auto">
            <a:xfrm>
              <a:off x="2743200" y="3005528"/>
              <a:ext cx="1424066" cy="2450892"/>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descr="An arrow connecting between the left and right content">
              <a:extLst>
                <a:ext uri="{FF2B5EF4-FFF2-40B4-BE49-F238E27FC236}">
                  <a16:creationId xmlns:a16="http://schemas.microsoft.com/office/drawing/2014/main" id="{A50539F4-F1D0-4A17-A532-A225B16ADE01}"/>
                </a:ext>
              </a:extLst>
            </p:cNvPr>
            <p:cNvCxnSpPr>
              <a:cxnSpLocks/>
            </p:cNvCxnSpPr>
            <p:nvPr/>
          </p:nvCxnSpPr>
          <p:spPr>
            <a:xfrm flipH="1">
              <a:off x="4176713" y="3926942"/>
              <a:ext cx="2315328"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ED2A98C-4166-4A8A-92FC-4AAC121B1782}"/>
              </a:ext>
            </a:extLst>
          </p:cNvPr>
          <p:cNvSpPr txBox="1"/>
          <p:nvPr/>
        </p:nvSpPr>
        <p:spPr>
          <a:xfrm rot="5400000">
            <a:off x="7828709" y="1501177"/>
            <a:ext cx="2073861"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B556A"/>
                </a:solidFill>
                <a:effectLst/>
                <a:uLnTx/>
                <a:uFillTx/>
                <a:latin typeface="Segoe UI Semibold"/>
                <a:ea typeface="+mn-ea"/>
                <a:cs typeface="+mn-cs"/>
              </a:rPr>
              <a:t>Steps:</a:t>
            </a:r>
            <a:endParaRPr kumimoji="0" lang="en-US" sz="1800" b="0" i="0" u="none" strike="noStrike" kern="1200" cap="none" spc="0" normalizeH="0" baseline="0" noProof="0">
              <a:ln>
                <a:noFill/>
              </a:ln>
              <a:solidFill>
                <a:srgbClr val="0B556A"/>
              </a:solidFill>
              <a:effectLst/>
              <a:uLnTx/>
              <a:uFillTx/>
              <a:latin typeface="Segoe UI Semibold"/>
              <a:ea typeface="+mn-ea"/>
              <a:cs typeface="Segoe UI"/>
            </a:endParaRPr>
          </a:p>
          <a:p>
            <a:pPr marL="286346" marR="0" lvl="0" indent="-224097"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a:rPr>
              <a:t>Start with 5 to 10 trigger phrases. You may need more trigger phrases if the scope of the topic is large</a:t>
            </a:r>
          </a:p>
          <a:p>
            <a:pPr marL="286346" marR="0" lvl="0" indent="-224097"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a:rPr>
              <a:t>Shorter trigger phrases with less than 10 words are generally better</a:t>
            </a:r>
          </a:p>
        </p:txBody>
      </p:sp>
      <p:sp>
        <p:nvSpPr>
          <p:cNvPr id="10" name="Freeform: Shape 9">
            <a:extLst>
              <a:ext uri="{FF2B5EF4-FFF2-40B4-BE49-F238E27FC236}">
                <a16:creationId xmlns:a16="http://schemas.microsoft.com/office/drawing/2014/main" id="{8970F27B-49E7-4B91-BFDE-78EC1D81AFA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9267654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E7D42E-E3DC-4172-A3F4-9DA86B6BDAD5}"/>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dirty="0"/>
              <a:t>Step 4: Review trigger phrases 1/3</a:t>
            </a:r>
          </a:p>
        </p:txBody>
      </p:sp>
      <p:sp>
        <p:nvSpPr>
          <p:cNvPr id="3" name="Rectangle 2">
            <a:extLst>
              <a:ext uri="{FF2B5EF4-FFF2-40B4-BE49-F238E27FC236}">
                <a16:creationId xmlns:a16="http://schemas.microsoft.com/office/drawing/2014/main" id="{2E9D37DA-05EF-470A-AF58-DFEB5C86DD7F}"/>
              </a:ext>
            </a:extLst>
          </p:cNvPr>
          <p:cNvSpPr/>
          <p:nvPr/>
        </p:nvSpPr>
        <p:spPr bwMode="auto">
          <a:xfrm>
            <a:off x="447711" y="1480457"/>
            <a:ext cx="3712448" cy="4493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Refund something I bought</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Get a refund</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Make a return</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policy</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products</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an order</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something I purchased</a:t>
            </a:r>
            <a:endParaRPr kumimoji="0" lang="en-IN" sz="2000" b="0" i="0" u="none" strike="noStrike" kern="1200" cap="none" spc="0" normalizeH="0" baseline="0" noProof="0" dirty="0" err="1">
              <a:ln>
                <a:noFill/>
              </a:ln>
              <a:solidFill>
                <a:srgbClr val="3C3C41"/>
              </a:solidFill>
              <a:effectLst/>
              <a:uLnTx/>
              <a:uFillTx/>
              <a:latin typeface="Segoe UI Semibold"/>
              <a:ea typeface="Segoe UI" pitchFamily="34" charset="0"/>
              <a:cs typeface="Segoe UI" pitchFamily="34" charset="0"/>
            </a:endParaRPr>
          </a:p>
        </p:txBody>
      </p:sp>
      <p:grpSp>
        <p:nvGrpSpPr>
          <p:cNvPr id="6" name="Group 5">
            <a:extLst>
              <a:ext uri="{FF2B5EF4-FFF2-40B4-BE49-F238E27FC236}">
                <a16:creationId xmlns:a16="http://schemas.microsoft.com/office/drawing/2014/main" id="{98CD5284-E366-4D01-8134-9131F2573A9F}"/>
              </a:ext>
              <a:ext uri="{C183D7F6-B498-43B3-948B-1728B52AA6E4}">
                <adec:decorative xmlns:adec="http://schemas.microsoft.com/office/drawing/2017/decorative" val="1"/>
              </a:ext>
            </a:extLst>
          </p:cNvPr>
          <p:cNvGrpSpPr/>
          <p:nvPr/>
        </p:nvGrpSpPr>
        <p:grpSpPr>
          <a:xfrm>
            <a:off x="641272" y="2808860"/>
            <a:ext cx="5968014" cy="1226458"/>
            <a:chOff x="641272" y="2808860"/>
            <a:chExt cx="5968014" cy="1226458"/>
          </a:xfrm>
        </p:grpSpPr>
        <p:sp>
          <p:nvSpPr>
            <p:cNvPr id="9" name="Rectangle 8" descr="Highlighting the sentence &quot;Make a return and Return policy">
              <a:extLst>
                <a:ext uri="{FF2B5EF4-FFF2-40B4-BE49-F238E27FC236}">
                  <a16:creationId xmlns:a16="http://schemas.microsoft.com/office/drawing/2014/main" id="{878AE292-B34C-428C-9A2B-250AF2D47763}"/>
                </a:ext>
              </a:extLst>
            </p:cNvPr>
            <p:cNvSpPr/>
            <p:nvPr/>
          </p:nvSpPr>
          <p:spPr bwMode="auto">
            <a:xfrm>
              <a:off x="641272" y="2808860"/>
              <a:ext cx="3325327" cy="1226458"/>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descr="An arrow connecting between the left and right content">
              <a:extLst>
                <a:ext uri="{FF2B5EF4-FFF2-40B4-BE49-F238E27FC236}">
                  <a16:creationId xmlns:a16="http://schemas.microsoft.com/office/drawing/2014/main" id="{C06FE778-A3B1-45A2-8CBA-7F74718C7407}"/>
                </a:ext>
              </a:extLst>
            </p:cNvPr>
            <p:cNvCxnSpPr>
              <a:cxnSpLocks/>
            </p:cNvCxnSpPr>
            <p:nvPr/>
          </p:nvCxnSpPr>
          <p:spPr>
            <a:xfrm flipH="1">
              <a:off x="3962400" y="3422089"/>
              <a:ext cx="2646886"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ED2A98C-4166-4A8A-92FC-4AAC121B1782}"/>
              </a:ext>
            </a:extLst>
          </p:cNvPr>
          <p:cNvSpPr txBox="1"/>
          <p:nvPr/>
        </p:nvSpPr>
        <p:spPr>
          <a:xfrm rot="5400000">
            <a:off x="8099525" y="1048488"/>
            <a:ext cx="1766725"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0B556A"/>
                </a:solidFill>
                <a:effectLst/>
                <a:uLnTx/>
                <a:uFillTx/>
                <a:latin typeface="Segoe UI Semibold"/>
                <a:ea typeface="+mn-ea"/>
                <a:cs typeface="+mn-cs"/>
              </a:rPr>
              <a:t>Steps:</a:t>
            </a:r>
            <a:endParaRPr kumimoji="0" lang="en-US" sz="1961" b="0" i="0" u="none" strike="noStrike" kern="1200" cap="none" spc="0" normalizeH="0" baseline="0" noProof="0" dirty="0">
              <a:ln>
                <a:noFill/>
              </a:ln>
              <a:solidFill>
                <a:srgbClr val="0B556A"/>
              </a:solidFill>
              <a:effectLst/>
              <a:uLnTx/>
              <a:uFillTx/>
              <a:latin typeface="Segoe UI Semibold"/>
              <a:ea typeface="+mn-ea"/>
              <a:cs typeface="Segoe UI"/>
            </a:endParaRPr>
          </a:p>
          <a:p>
            <a:pPr marL="286346" marR="0" lvl="0" indent="-224097"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Segoe UI"/>
              </a:rPr>
              <a:t>Make sure the trigger phrases are semantically different; using one different noun or verb could be enough to expand a topic’s coverage</a:t>
            </a:r>
          </a:p>
        </p:txBody>
      </p:sp>
      <p:sp>
        <p:nvSpPr>
          <p:cNvPr id="13" name="Freeform: Shape 12">
            <a:extLst>
              <a:ext uri="{FF2B5EF4-FFF2-40B4-BE49-F238E27FC236}">
                <a16:creationId xmlns:a16="http://schemas.microsoft.com/office/drawing/2014/main" id="{FE21BF0F-EDB6-4C29-B1B6-2FB9EC97402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4322597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E7D42E-E3DC-4172-A3F4-9DA86B6BDAD5}"/>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a:xfrm>
            <a:off x="455995" y="619129"/>
            <a:ext cx="11306469" cy="402674"/>
          </a:xfrm>
        </p:spPr>
        <p:txBody>
          <a:bodyPr anchor="ctr"/>
          <a:lstStyle/>
          <a:p>
            <a:r>
              <a:rPr lang="en-US" dirty="0"/>
              <a:t>Step 4: Review trigger phrases 2/3</a:t>
            </a:r>
          </a:p>
        </p:txBody>
      </p:sp>
      <p:sp>
        <p:nvSpPr>
          <p:cNvPr id="18" name="&quot;Not Allowed&quot; Symbol 17" descr="Not Allowed sign">
            <a:extLst>
              <a:ext uri="{FF2B5EF4-FFF2-40B4-BE49-F238E27FC236}">
                <a16:creationId xmlns:a16="http://schemas.microsoft.com/office/drawing/2014/main" id="{7E2BEF47-6705-4CAB-8C93-9C74F4F4BCC3}"/>
              </a:ext>
            </a:extLst>
          </p:cNvPr>
          <p:cNvSpPr/>
          <p:nvPr/>
        </p:nvSpPr>
        <p:spPr bwMode="auto">
          <a:xfrm>
            <a:off x="806173" y="1847851"/>
            <a:ext cx="3238636" cy="3214764"/>
          </a:xfrm>
          <a:prstGeom prst="noSmoking">
            <a:avLst/>
          </a:prstGeom>
          <a:solidFill>
            <a:srgbClr val="FF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E21E687-6DDB-43A7-936A-151ABD205C8A}"/>
              </a:ext>
            </a:extLst>
          </p:cNvPr>
          <p:cNvSpPr/>
          <p:nvPr/>
        </p:nvSpPr>
        <p:spPr bwMode="auto">
          <a:xfrm>
            <a:off x="1002881" y="2559519"/>
            <a:ext cx="2845220" cy="17914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some Products</a:t>
            </a:r>
          </a:p>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Products</a:t>
            </a:r>
          </a:p>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Product</a:t>
            </a:r>
          </a:p>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a Product</a:t>
            </a:r>
            <a:endParaRPr kumimoji="0" lang="en-IN" sz="2000" b="0" i="0" u="none" strike="noStrike" kern="1200" cap="none" spc="0" normalizeH="0" baseline="0" noProof="0" dirty="0" err="1">
              <a:ln>
                <a:noFill/>
              </a:ln>
              <a:solidFill>
                <a:srgbClr val="3C3C41"/>
              </a:solidFill>
              <a:effectLst/>
              <a:uLnTx/>
              <a:uFillTx/>
              <a:latin typeface="Segoe UI Semibold"/>
              <a:ea typeface="Segoe UI" pitchFamily="34" charset="0"/>
              <a:cs typeface="Segoe UI" pitchFamily="34" charset="0"/>
            </a:endParaRPr>
          </a:p>
        </p:txBody>
      </p:sp>
      <p:cxnSp>
        <p:nvCxnSpPr>
          <p:cNvPr id="17" name="Straight Connector 16" descr="An arrow connecting between the left and right content">
            <a:extLst>
              <a:ext uri="{FF2B5EF4-FFF2-40B4-BE49-F238E27FC236}">
                <a16:creationId xmlns:a16="http://schemas.microsoft.com/office/drawing/2014/main" id="{23618B82-EA74-4288-A095-2E1E57FB0B96}"/>
              </a:ext>
            </a:extLst>
          </p:cNvPr>
          <p:cNvCxnSpPr>
            <a:cxnSpLocks/>
          </p:cNvCxnSpPr>
          <p:nvPr/>
        </p:nvCxnSpPr>
        <p:spPr>
          <a:xfrm flipH="1" flipV="1">
            <a:off x="4078515" y="3455232"/>
            <a:ext cx="2015940"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4F01B7-5840-4BCD-B295-1BEBF6479409}"/>
              </a:ext>
            </a:extLst>
          </p:cNvPr>
          <p:cNvSpPr txBox="1"/>
          <p:nvPr/>
        </p:nvSpPr>
        <p:spPr>
          <a:xfrm rot="5400000">
            <a:off x="7777375" y="1081631"/>
            <a:ext cx="1381363"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285750" marR="0" lvl="0" indent="-223520"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50" b="0" i="0" u="none" strike="noStrike" kern="1200" cap="none" spc="0" normalizeH="0" baseline="0" noProof="0" dirty="0">
                <a:ln>
                  <a:noFill/>
                </a:ln>
                <a:solidFill>
                  <a:srgbClr val="3C3C41"/>
                </a:solidFill>
                <a:effectLst/>
                <a:uLnTx/>
                <a:uFillTx/>
                <a:latin typeface="Segoe UI"/>
                <a:ea typeface="+mn-ea"/>
                <a:cs typeface="Segoe UI"/>
              </a:rPr>
              <a:t>Adding articles (an, the, etc.), capitalization, contractions, and pluralization </a:t>
            </a:r>
            <a:r>
              <a:rPr kumimoji="0" lang="en-US" sz="1950" b="0" i="0" u="none" strike="noStrike" kern="1200" cap="none" spc="0" normalizeH="0" baseline="0" noProof="0" dirty="0">
                <a:ln>
                  <a:noFill/>
                </a:ln>
                <a:solidFill>
                  <a:srgbClr val="3C3C41"/>
                </a:solidFill>
                <a:effectLst/>
                <a:uLnTx/>
                <a:uFillTx/>
                <a:latin typeface="Segoe UI"/>
                <a:ea typeface="+mn-lt"/>
                <a:cs typeface="Segoe UI"/>
              </a:rPr>
              <a:t>has a low chance of improving the triggering</a:t>
            </a:r>
          </a:p>
        </p:txBody>
      </p:sp>
      <p:sp>
        <p:nvSpPr>
          <p:cNvPr id="13" name="Freeform: Shape 12">
            <a:extLst>
              <a:ext uri="{FF2B5EF4-FFF2-40B4-BE49-F238E27FC236}">
                <a16:creationId xmlns:a16="http://schemas.microsoft.com/office/drawing/2014/main" id="{FE21BF0F-EDB6-4C29-B1B6-2FB9EC97402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229486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358B3B3-992C-4CEF-9690-0EDBE2ED7C62}"/>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32939408-EC1B-4AF8-B5C0-704D9F533151}"/>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A092C983-65B2-4C41-AB92-D17C28F36EE6}"/>
              </a:ext>
            </a:extLst>
          </p:cNvPr>
          <p:cNvSpPr>
            <a:spLocks noGrp="1"/>
          </p:cNvSpPr>
          <p:nvPr>
            <p:ph type="title" idx="4294967295"/>
          </p:nvPr>
        </p:nvSpPr>
        <p:spPr>
          <a:xfrm>
            <a:off x="455994" y="530225"/>
            <a:ext cx="11306469" cy="661988"/>
          </a:xfrm>
        </p:spPr>
        <p:txBody>
          <a:bodyPr/>
          <a:lstStyle/>
          <a:p>
            <a:pPr>
              <a:lnSpc>
                <a:spcPts val="3137"/>
              </a:lnSpc>
            </a:pPr>
            <a:r>
              <a:rPr lang="en-US" sz="3600" dirty="0"/>
              <a:t>Step 4: Review trigger phrases 3/3</a:t>
            </a:r>
            <a:endParaRPr lang="en-IN" sz="3600" dirty="0"/>
          </a:p>
        </p:txBody>
      </p:sp>
      <p:grpSp>
        <p:nvGrpSpPr>
          <p:cNvPr id="2" name="Group 1" descr="A screenshot of a setup for Return an item">
            <a:extLst>
              <a:ext uri="{FF2B5EF4-FFF2-40B4-BE49-F238E27FC236}">
                <a16:creationId xmlns:a16="http://schemas.microsoft.com/office/drawing/2014/main" id="{62E128C0-9C8A-4506-8AFD-B4D65D5C6DA1}"/>
              </a:ext>
              <a:ext uri="{C183D7F6-B498-43B3-948B-1728B52AA6E4}">
                <adec:decorative xmlns:adec="http://schemas.microsoft.com/office/drawing/2017/decorative" val="0"/>
              </a:ext>
            </a:extLst>
          </p:cNvPr>
          <p:cNvGrpSpPr/>
          <p:nvPr/>
        </p:nvGrpSpPr>
        <p:grpSpPr>
          <a:xfrm>
            <a:off x="682053" y="1393330"/>
            <a:ext cx="5438513" cy="1970116"/>
            <a:chOff x="682053" y="1393330"/>
            <a:chExt cx="5438513" cy="1970116"/>
          </a:xfrm>
        </p:grpSpPr>
        <p:pic>
          <p:nvPicPr>
            <p:cNvPr id="43" name="Picture 42" descr="A screenshot of a setup for Return an item">
              <a:extLst>
                <a:ext uri="{FF2B5EF4-FFF2-40B4-BE49-F238E27FC236}">
                  <a16:creationId xmlns:a16="http://schemas.microsoft.com/office/drawing/2014/main" id="{3334DE32-2A6E-4492-8068-C00920C8CBE9}"/>
                </a:ext>
              </a:extLst>
            </p:cNvPr>
            <p:cNvPicPr>
              <a:picLocks noChangeAspect="1"/>
            </p:cNvPicPr>
            <p:nvPr/>
          </p:nvPicPr>
          <p:blipFill rotWithShape="1">
            <a:blip r:embed="rId3"/>
            <a:srcRect l="306"/>
            <a:stretch/>
          </p:blipFill>
          <p:spPr>
            <a:xfrm>
              <a:off x="682053" y="1393330"/>
              <a:ext cx="5438513" cy="1970116"/>
            </a:xfrm>
            <a:prstGeom prst="rect">
              <a:avLst/>
            </a:prstGeom>
            <a:ln w="12700">
              <a:solidFill>
                <a:schemeClr val="tx2"/>
              </a:solidFill>
            </a:ln>
          </p:spPr>
        </p:pic>
        <p:sp>
          <p:nvSpPr>
            <p:cNvPr id="47" name="Rectangle 46" descr="Highlighting the sentence &quot;Return of item&quot;">
              <a:extLst>
                <a:ext uri="{FF2B5EF4-FFF2-40B4-BE49-F238E27FC236}">
                  <a16:creationId xmlns:a16="http://schemas.microsoft.com/office/drawing/2014/main" id="{45B55F19-CA8B-4FEC-A367-8E9EF538410A}"/>
                </a:ext>
                <a:ext uri="{C183D7F6-B498-43B3-948B-1728B52AA6E4}">
                  <adec:decorative xmlns:adec="http://schemas.microsoft.com/office/drawing/2017/decorative" val="0"/>
                </a:ext>
              </a:extLst>
            </p:cNvPr>
            <p:cNvSpPr/>
            <p:nvPr/>
          </p:nvSpPr>
          <p:spPr bwMode="auto">
            <a:xfrm>
              <a:off x="707562" y="1421029"/>
              <a:ext cx="745126" cy="204888"/>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descr="Highlighting the sentence &quot;cancel and get a refund&quot;">
              <a:extLst>
                <a:ext uri="{FF2B5EF4-FFF2-40B4-BE49-F238E27FC236}">
                  <a16:creationId xmlns:a16="http://schemas.microsoft.com/office/drawing/2014/main" id="{F5CF5F8E-B2B5-464F-9470-E17205788CBC}"/>
                </a:ext>
                <a:ext uri="{C183D7F6-B498-43B3-948B-1728B52AA6E4}">
                  <adec:decorative xmlns:adec="http://schemas.microsoft.com/office/drawing/2017/decorative" val="0"/>
                </a:ext>
              </a:extLst>
            </p:cNvPr>
            <p:cNvSpPr/>
            <p:nvPr/>
          </p:nvSpPr>
          <p:spPr bwMode="auto">
            <a:xfrm>
              <a:off x="2729121" y="3043028"/>
              <a:ext cx="1008620" cy="235125"/>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descr="A screenshot of a setup for Cancel an order">
            <a:extLst>
              <a:ext uri="{FF2B5EF4-FFF2-40B4-BE49-F238E27FC236}">
                <a16:creationId xmlns:a16="http://schemas.microsoft.com/office/drawing/2014/main" id="{C8536F99-5E9E-4A8C-865C-6D730393B64F}"/>
              </a:ext>
            </a:extLst>
          </p:cNvPr>
          <p:cNvGrpSpPr/>
          <p:nvPr/>
        </p:nvGrpSpPr>
        <p:grpSpPr>
          <a:xfrm>
            <a:off x="682053" y="3520651"/>
            <a:ext cx="5438513" cy="2644070"/>
            <a:chOff x="682053" y="3520651"/>
            <a:chExt cx="5438513" cy="2644070"/>
          </a:xfrm>
        </p:grpSpPr>
        <p:pic>
          <p:nvPicPr>
            <p:cNvPr id="42" name="Picture 41" descr="A screenshot of a setup for Cancel an order">
              <a:extLst>
                <a:ext uri="{FF2B5EF4-FFF2-40B4-BE49-F238E27FC236}">
                  <a16:creationId xmlns:a16="http://schemas.microsoft.com/office/drawing/2014/main" id="{9A32010D-5F5A-4DA4-A878-AE18635687A9}"/>
                </a:ext>
              </a:extLst>
            </p:cNvPr>
            <p:cNvPicPr>
              <a:picLocks noChangeAspect="1"/>
            </p:cNvPicPr>
            <p:nvPr/>
          </p:nvPicPr>
          <p:blipFill>
            <a:blip r:embed="rId4"/>
            <a:stretch>
              <a:fillRect/>
            </a:stretch>
          </p:blipFill>
          <p:spPr>
            <a:xfrm>
              <a:off x="682053" y="3520651"/>
              <a:ext cx="5438513" cy="2644070"/>
            </a:xfrm>
            <a:prstGeom prst="rect">
              <a:avLst/>
            </a:prstGeom>
            <a:ln w="12700">
              <a:solidFill>
                <a:schemeClr val="tx2"/>
              </a:solidFill>
            </a:ln>
          </p:spPr>
        </p:pic>
        <p:sp>
          <p:nvSpPr>
            <p:cNvPr id="48" name="Rectangle 47" descr="Highlighting the sentence &quot;cancel an order&quot;">
              <a:extLst>
                <a:ext uri="{FF2B5EF4-FFF2-40B4-BE49-F238E27FC236}">
                  <a16:creationId xmlns:a16="http://schemas.microsoft.com/office/drawing/2014/main" id="{E9052C4A-B8CA-431E-BB2C-5C62F3A78F84}"/>
                </a:ext>
                <a:ext uri="{C183D7F6-B498-43B3-948B-1728B52AA6E4}">
                  <adec:decorative xmlns:adec="http://schemas.microsoft.com/office/drawing/2017/decorative" val="0"/>
                </a:ext>
              </a:extLst>
            </p:cNvPr>
            <p:cNvSpPr/>
            <p:nvPr/>
          </p:nvSpPr>
          <p:spPr bwMode="auto">
            <a:xfrm>
              <a:off x="707562" y="3554897"/>
              <a:ext cx="745126" cy="204888"/>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descr="Highlighting the sentence &quot;cancel order&quot;">
              <a:extLst>
                <a:ext uri="{FF2B5EF4-FFF2-40B4-BE49-F238E27FC236}">
                  <a16:creationId xmlns:a16="http://schemas.microsoft.com/office/drawing/2014/main" id="{69B14DFC-A770-4486-B6C8-5668878814AC}"/>
                </a:ext>
                <a:ext uri="{C183D7F6-B498-43B3-948B-1728B52AA6E4}">
                  <adec:decorative xmlns:adec="http://schemas.microsoft.com/office/drawing/2017/decorative" val="0"/>
                </a:ext>
              </a:extLst>
            </p:cNvPr>
            <p:cNvSpPr/>
            <p:nvPr/>
          </p:nvSpPr>
          <p:spPr bwMode="auto">
            <a:xfrm>
              <a:off x="2731281" y="5909064"/>
              <a:ext cx="591781" cy="200569"/>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1" name="&quot;Not Allowed&quot; Symbol 50" descr="Not Allowed sign">
            <a:extLst>
              <a:ext uri="{FF2B5EF4-FFF2-40B4-BE49-F238E27FC236}">
                <a16:creationId xmlns:a16="http://schemas.microsoft.com/office/drawing/2014/main" id="{49DFEC17-A34C-4D09-A3B3-F2AE30D5F7DD}"/>
              </a:ext>
            </a:extLst>
          </p:cNvPr>
          <p:cNvSpPr/>
          <p:nvPr/>
        </p:nvSpPr>
        <p:spPr bwMode="auto">
          <a:xfrm>
            <a:off x="6960550" y="2416399"/>
            <a:ext cx="1188720" cy="1188720"/>
          </a:xfrm>
          <a:prstGeom prst="noSmoking">
            <a:avLst/>
          </a:prstGeom>
          <a:solidFill>
            <a:srgbClr val="FF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descr="An arrow connecting between the left and right content">
            <a:extLst>
              <a:ext uri="{FF2B5EF4-FFF2-40B4-BE49-F238E27FC236}">
                <a16:creationId xmlns:a16="http://schemas.microsoft.com/office/drawing/2014/main" id="{E738BD8B-D6BD-471C-AEA7-C07897235A44}"/>
              </a:ext>
            </a:extLst>
          </p:cNvPr>
          <p:cNvGrpSpPr/>
          <p:nvPr/>
        </p:nvGrpSpPr>
        <p:grpSpPr>
          <a:xfrm>
            <a:off x="3565367" y="3160683"/>
            <a:ext cx="4658669" cy="2873745"/>
            <a:chOff x="3565367" y="3160683"/>
            <a:chExt cx="4658669" cy="2873745"/>
          </a:xfrm>
        </p:grpSpPr>
        <p:sp>
          <p:nvSpPr>
            <p:cNvPr id="44" name="Freeform: Shape 43" descr="An arrow connecting between the left and right content">
              <a:extLst>
                <a:ext uri="{FF2B5EF4-FFF2-40B4-BE49-F238E27FC236}">
                  <a16:creationId xmlns:a16="http://schemas.microsoft.com/office/drawing/2014/main" id="{D5C3F922-CB73-4AC9-9267-D0458324B877}"/>
                </a:ext>
                <a:ext uri="{C183D7F6-B498-43B3-948B-1728B52AA6E4}">
                  <adec:decorative xmlns:adec="http://schemas.microsoft.com/office/drawing/2017/decorative" val="0"/>
                </a:ext>
              </a:extLst>
            </p:cNvPr>
            <p:cNvSpPr/>
            <p:nvPr/>
          </p:nvSpPr>
          <p:spPr bwMode="auto">
            <a:xfrm>
              <a:off x="3565367" y="3160683"/>
              <a:ext cx="3887833" cy="2873745"/>
            </a:xfrm>
            <a:custGeom>
              <a:avLst/>
              <a:gdLst>
                <a:gd name="connsiteX0" fmla="*/ 809625 w 4733925"/>
                <a:gd name="connsiteY0" fmla="*/ 0 h 3390900"/>
                <a:gd name="connsiteX1" fmla="*/ 4733925 w 4733925"/>
                <a:gd name="connsiteY1" fmla="*/ 0 h 3390900"/>
                <a:gd name="connsiteX2" fmla="*/ 4733925 w 4733925"/>
                <a:gd name="connsiteY2" fmla="*/ 3390900 h 3390900"/>
                <a:gd name="connsiteX3" fmla="*/ 0 w 4733925"/>
                <a:gd name="connsiteY3" fmla="*/ 3390900 h 3390900"/>
                <a:gd name="connsiteX0" fmla="*/ 430932 w 4733925"/>
                <a:gd name="connsiteY0" fmla="*/ 7646 h 3390900"/>
                <a:gd name="connsiteX1" fmla="*/ 4733925 w 4733925"/>
                <a:gd name="connsiteY1" fmla="*/ 0 h 3390900"/>
                <a:gd name="connsiteX2" fmla="*/ 4733925 w 4733925"/>
                <a:gd name="connsiteY2" fmla="*/ 3390900 h 3390900"/>
                <a:gd name="connsiteX3" fmla="*/ 0 w 4733925"/>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4733925" h="3390900">
                  <a:moveTo>
                    <a:pt x="430932" y="7646"/>
                  </a:moveTo>
                  <a:lnTo>
                    <a:pt x="4733925" y="0"/>
                  </a:lnTo>
                  <a:lnTo>
                    <a:pt x="4733925" y="3390900"/>
                  </a:lnTo>
                  <a:lnTo>
                    <a:pt x="0" y="3390900"/>
                  </a:lnTo>
                </a:path>
              </a:pathLst>
            </a:custGeom>
            <a:noFill/>
            <a:ln w="12700">
              <a:solidFill>
                <a:srgbClr val="C00000"/>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46" name="Straight Connector 45" descr="An arrow connecting between the left and right content">
              <a:extLst>
                <a:ext uri="{FF2B5EF4-FFF2-40B4-BE49-F238E27FC236}">
                  <a16:creationId xmlns:a16="http://schemas.microsoft.com/office/drawing/2014/main" id="{6489D667-D1F0-43B2-A1B2-D3BBC2FCC917}"/>
                </a:ext>
              </a:extLst>
            </p:cNvPr>
            <p:cNvCxnSpPr>
              <a:cxnSpLocks/>
              <a:stCxn id="45" idx="2"/>
            </p:cNvCxnSpPr>
            <p:nvPr/>
          </p:nvCxnSpPr>
          <p:spPr>
            <a:xfrm flipH="1">
              <a:off x="7467600" y="4670245"/>
              <a:ext cx="756436"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10E03639-3D4F-4048-9D01-CCF2CC237EDD}"/>
              </a:ext>
            </a:extLst>
          </p:cNvPr>
          <p:cNvSpPr txBox="1"/>
          <p:nvPr/>
        </p:nvSpPr>
        <p:spPr>
          <a:xfrm rot="5400000">
            <a:off x="8923628" y="2982103"/>
            <a:ext cx="1977099" cy="337628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ctr" anchorCtr="0" forceAA="0" compatLnSpc="1">
            <a:prstTxWarp prst="textNoShape">
              <a:avLst/>
            </a:prstTxWarp>
            <a:noAutofit/>
          </a:bodyPr>
          <a:lstStyle/>
          <a:p>
            <a:pPr marL="285750" marR="0" lvl="0" indent="-223520"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50" b="0" i="0" u="none" strike="noStrike" kern="1200" cap="none" spc="0" normalizeH="0" baseline="0" noProof="0" dirty="0">
                <a:ln>
                  <a:noFill/>
                </a:ln>
                <a:solidFill>
                  <a:srgbClr val="3C3C41"/>
                </a:solidFill>
                <a:effectLst/>
                <a:uLnTx/>
                <a:uFillTx/>
                <a:latin typeface="Segoe UI"/>
                <a:ea typeface="+mn-ea"/>
                <a:cs typeface="Segoe UI"/>
              </a:rPr>
              <a:t>Avoid overlapping trigger phrases or ambiguous trigger phrases among different topics </a:t>
            </a:r>
          </a:p>
        </p:txBody>
      </p:sp>
      <p:sp>
        <p:nvSpPr>
          <p:cNvPr id="26" name="Freeform: Shape 25">
            <a:extLst>
              <a:ext uri="{FF2B5EF4-FFF2-40B4-BE49-F238E27FC236}">
                <a16:creationId xmlns:a16="http://schemas.microsoft.com/office/drawing/2014/main" id="{9B73955B-2F79-49CE-938D-F5DC58980A4A}"/>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647728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descr="Speech Authoring example">
            <a:extLst>
              <a:ext uri="{FF2B5EF4-FFF2-40B4-BE49-F238E27FC236}">
                <a16:creationId xmlns:a16="http://schemas.microsoft.com/office/drawing/2014/main" id="{50B6E816-98C4-4F75-B100-C95D39C51C6A}"/>
              </a:ext>
            </a:extLst>
          </p:cNvPr>
          <p:cNvSpPr>
            <a:spLocks noGrp="1"/>
          </p:cNvSpPr>
          <p:nvPr>
            <p:ph type="title"/>
          </p:nvPr>
        </p:nvSpPr>
        <p:spPr>
          <a:xfrm>
            <a:off x="593408" y="302776"/>
            <a:ext cx="11018520" cy="553998"/>
          </a:xfrm>
        </p:spPr>
        <p:txBody>
          <a:bodyPr>
            <a:normAutofit fontScale="90000"/>
          </a:bodyPr>
          <a:lstStyle/>
          <a:p>
            <a:pPr algn="l"/>
            <a:r>
              <a:rPr lang="en-US" dirty="0">
                <a:solidFill>
                  <a:schemeClr val="bg1"/>
                </a:solidFill>
                <a:cs typeface="Segoe UI"/>
              </a:rPr>
              <a:t>Generative AI</a:t>
            </a:r>
            <a:endParaRPr lang="en-US" dirty="0">
              <a:solidFill>
                <a:schemeClr val="bg1"/>
              </a:solidFill>
            </a:endParaRPr>
          </a:p>
        </p:txBody>
      </p:sp>
      <p:sp>
        <p:nvSpPr>
          <p:cNvPr id="3" name="TextBox 2" descr="Author responses tailored for both text and voice&#10;">
            <a:extLst>
              <a:ext uri="{FF2B5EF4-FFF2-40B4-BE49-F238E27FC236}">
                <a16:creationId xmlns:a16="http://schemas.microsoft.com/office/drawing/2014/main" id="{03BEE2C4-23A0-4E6C-B83F-648D88E8DF61}"/>
              </a:ext>
            </a:extLst>
          </p:cNvPr>
          <p:cNvSpPr txBox="1"/>
          <p:nvPr/>
        </p:nvSpPr>
        <p:spPr>
          <a:xfrm>
            <a:off x="586740" y="1042923"/>
            <a:ext cx="11018520" cy="615553"/>
          </a:xfrm>
          <a:prstGeom prst="rect">
            <a:avLst/>
          </a:prstGeom>
          <a:noFill/>
        </p:spPr>
        <p:txBody>
          <a:bodyPr wrap="square" lIns="0" tIns="0" rIns="0" bIns="0" rtlCol="0" anchor="t">
            <a:spAutoFit/>
          </a:bodyPr>
          <a:lstStyle>
            <a:defPPr>
              <a:defRPr lang="en-US"/>
            </a:defPPr>
            <a:lvl1pPr marL="180975" indent="-180975">
              <a:buFont typeface="Arial" panose="020B0604020202020204" pitchFamily="34" charset="0"/>
              <a:buChar char="•"/>
              <a:defRPr sz="1800">
                <a:ln w="3175">
                  <a:noFill/>
                </a:ln>
                <a:gradFill flip="none" rotWithShape="1">
                  <a:gsLst>
                    <a:gs pos="1250">
                      <a:srgbClr val="FFFFFF"/>
                    </a:gs>
                    <a:gs pos="100000">
                      <a:srgbClr val="FFFFFF"/>
                    </a:gs>
                  </a:gsLst>
                  <a:lin ang="18900000" scaled="1"/>
                  <a:tileRect/>
                </a:gradFill>
                <a:latin typeface="Segoe UI Semibold"/>
                <a:cs typeface="Segoe UI"/>
              </a:defRPr>
            </a:lvl1p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chemeClr val="bg1"/>
                </a:solidFill>
                <a:effectLst/>
                <a:uLnTx/>
                <a:uFillTx/>
                <a:latin typeface="Segoe UI Semibold"/>
                <a:ea typeface="+mn-ea"/>
                <a:cs typeface="Segoe UI"/>
              </a:rPr>
              <a:t>AI assistance in building topics, designing and modifying the copilot all through natural language.</a:t>
            </a:r>
          </a:p>
        </p:txBody>
      </p:sp>
      <p:sp>
        <p:nvSpPr>
          <p:cNvPr id="11" name="Rectangle 10">
            <a:extLst>
              <a:ext uri="{FF2B5EF4-FFF2-40B4-BE49-F238E27FC236}">
                <a16:creationId xmlns:a16="http://schemas.microsoft.com/office/drawing/2014/main" id="{0C74A339-C7D3-A82A-7F42-17F5C4BB6A66}"/>
              </a:ext>
            </a:extLst>
          </p:cNvPr>
          <p:cNvSpPr/>
          <p:nvPr/>
        </p:nvSpPr>
        <p:spPr bwMode="auto">
          <a:xfrm>
            <a:off x="8277126" y="1782329"/>
            <a:ext cx="1873965" cy="3370155"/>
          </a:xfrm>
          <a:prstGeom prst="rect">
            <a:avLst/>
          </a:prstGeom>
          <a:solidFill>
            <a:schemeClr val="tx1">
              <a:lumMod val="95000"/>
            </a:schemeClr>
          </a:solidFill>
          <a:ln>
            <a:noFill/>
            <a:headEnd type="none" w="med" len="med"/>
            <a:tailEnd type="none" w="med" len="med"/>
          </a:ln>
          <a:effectLst>
            <a:outerShdw blurRad="635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CFB5F2CC-EE83-C3E7-55FC-5F2424E2FA52}"/>
              </a:ext>
              <a:ext uri="{C183D7F6-B498-43B3-948B-1728B52AA6E4}">
                <adec:decorative xmlns:adec="http://schemas.microsoft.com/office/drawing/2017/decorative" val="1"/>
              </a:ext>
            </a:extLst>
          </p:cNvPr>
          <p:cNvGrpSpPr/>
          <p:nvPr/>
        </p:nvGrpSpPr>
        <p:grpSpPr>
          <a:xfrm>
            <a:off x="1692919" y="1586111"/>
            <a:ext cx="6629739" cy="3780000"/>
            <a:chOff x="643192" y="2021262"/>
            <a:chExt cx="6421464" cy="3780000"/>
          </a:xfrm>
          <a:solidFill>
            <a:srgbClr val="7F7F7F"/>
          </a:solidFill>
        </p:grpSpPr>
        <p:sp>
          <p:nvSpPr>
            <p:cNvPr id="13" name="Rectangle: Rounded Corners 3">
              <a:extLst>
                <a:ext uri="{FF2B5EF4-FFF2-40B4-BE49-F238E27FC236}">
                  <a16:creationId xmlns:a16="http://schemas.microsoft.com/office/drawing/2014/main" id="{B229C6CF-E25F-F732-0E67-02A3D38D2616}"/>
                </a:ext>
                <a:ext uri="{C183D7F6-B498-43B3-948B-1728B52AA6E4}">
                  <adec:decorative xmlns:adec="http://schemas.microsoft.com/office/drawing/2017/decorative" val="1"/>
                </a:ext>
              </a:extLst>
            </p:cNvPr>
            <p:cNvSpPr/>
            <p:nvPr/>
          </p:nvSpPr>
          <p:spPr bwMode="auto">
            <a:xfrm>
              <a:off x="643192" y="2021262"/>
              <a:ext cx="6421464" cy="3780000"/>
            </a:xfrm>
            <a:prstGeom prst="roundRect">
              <a:avLst>
                <a:gd name="adj" fmla="val 2491"/>
              </a:avLst>
            </a:prstGeom>
            <a:grp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D8B289AC-0465-8ED5-5D47-5663B69475A3}"/>
                </a:ext>
                <a:ext uri="{C183D7F6-B498-43B3-948B-1728B52AA6E4}">
                  <adec:decorative xmlns:adec="http://schemas.microsoft.com/office/drawing/2017/decorative" val="1"/>
                </a:ext>
              </a:extLst>
            </p:cNvPr>
            <p:cNvSpPr/>
            <p:nvPr/>
          </p:nvSpPr>
          <p:spPr bwMode="auto">
            <a:xfrm>
              <a:off x="855086" y="2156086"/>
              <a:ext cx="6009852" cy="3492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998D296E-D799-7F01-8749-CD35BFCD3C93}"/>
              </a:ext>
            </a:extLst>
          </p:cNvPr>
          <p:cNvSpPr txBox="1"/>
          <p:nvPr/>
        </p:nvSpPr>
        <p:spPr>
          <a:xfrm>
            <a:off x="8389189" y="1905440"/>
            <a:ext cx="1695371" cy="3123932"/>
          </a:xfrm>
          <a:prstGeom prst="rect">
            <a:avLst/>
          </a:prstGeom>
          <a:noFill/>
        </p:spPr>
        <p:txBody>
          <a:bodyPr wrap="square">
            <a:spAutoFit/>
          </a:bodyPr>
          <a:lstStyle/>
          <a:p>
            <a:pPr marL="0" marR="0" lvl="0" indent="0" algn="l" defTabSz="914367" rtl="0" eaLnBrk="1" fontAlgn="auto" latinLnBrk="0" hangingPunct="1">
              <a:lnSpc>
                <a:spcPct val="100000"/>
              </a:lnSpc>
              <a:spcBef>
                <a:spcPts val="100"/>
              </a:spcBef>
              <a:spcAft>
                <a:spcPts val="1200"/>
              </a:spcAft>
              <a:buClr>
                <a:srgbClr val="000000"/>
              </a:buClr>
              <a:buSzPct val="100000"/>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Assisted authoring for:</a:t>
            </a:r>
          </a:p>
          <a:p>
            <a:pPr marL="171450" marR="0" lvl="0" indent="-171450" algn="l" defTabSz="914367"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Topic creation</a:t>
            </a:r>
          </a:p>
          <a:p>
            <a:pPr marL="171450" marR="0" lvl="0" indent="-171450" algn="l" defTabSz="914367"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Topic iteration</a:t>
            </a:r>
          </a:p>
          <a:p>
            <a:pPr marL="171450" marR="0" lvl="0" indent="-171450" algn="l" defTabSz="914367"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Response generation</a:t>
            </a:r>
          </a:p>
          <a:p>
            <a:pPr marL="171450" marR="0" lvl="0" indent="-171450" algn="l" defTabSz="914367"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Adaptive Card generation</a:t>
            </a:r>
          </a:p>
          <a:p>
            <a:pPr marL="171450" marR="0" lvl="0" indent="-171450" algn="l" defTabSz="914367"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Topic improvement suggestions</a:t>
            </a:r>
          </a:p>
          <a:p>
            <a:pPr marL="171450" marR="0" lvl="0" indent="-171450" algn="l" defTabSz="914367"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Suggested trigger phrases, topic names, topic descriptions</a:t>
            </a:r>
          </a:p>
          <a:p>
            <a:pPr marL="171450" marR="0" lvl="0" indent="-171450" algn="l" defTabSz="914367"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Transcript generation</a:t>
            </a:r>
          </a:p>
          <a:p>
            <a:pPr marL="171450" marR="0" lvl="0" indent="-171450" algn="l" defTabSz="914367"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Copilot creation</a:t>
            </a:r>
          </a:p>
          <a:p>
            <a:pPr marL="171450" marR="0" lvl="0" indent="-171450" algn="l" defTabSz="914367"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Topic suggestions</a:t>
            </a:r>
            <a:endParaRPr kumimoji="0" lang="en-US" sz="8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Segoe UI"/>
            </a:endParaRPr>
          </a:p>
        </p:txBody>
      </p:sp>
      <p:sp>
        <p:nvSpPr>
          <p:cNvPr id="17" name="Rectangle: Rounded Corners 16">
            <a:extLst>
              <a:ext uri="{FF2B5EF4-FFF2-40B4-BE49-F238E27FC236}">
                <a16:creationId xmlns:a16="http://schemas.microsoft.com/office/drawing/2014/main" id="{D98C0F27-DFC8-CDE2-DACD-FBA1D15EE223}"/>
              </a:ext>
            </a:extLst>
          </p:cNvPr>
          <p:cNvSpPr/>
          <p:nvPr/>
        </p:nvSpPr>
        <p:spPr bwMode="auto">
          <a:xfrm>
            <a:off x="7623544" y="5637799"/>
            <a:ext cx="2527547" cy="895744"/>
          </a:xfrm>
          <a:prstGeom prst="roundRect">
            <a:avLst>
              <a:gd name="adj" fmla="val 8612"/>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Rectangle: Rounded Corners 17">
            <a:extLst>
              <a:ext uri="{FF2B5EF4-FFF2-40B4-BE49-F238E27FC236}">
                <a16:creationId xmlns:a16="http://schemas.microsoft.com/office/drawing/2014/main" id="{7ADDBE91-2915-FA2C-4812-28B007D05662}"/>
              </a:ext>
            </a:extLst>
          </p:cNvPr>
          <p:cNvSpPr/>
          <p:nvPr/>
        </p:nvSpPr>
        <p:spPr bwMode="auto">
          <a:xfrm>
            <a:off x="1692919" y="5637799"/>
            <a:ext cx="2527547" cy="895744"/>
          </a:xfrm>
          <a:prstGeom prst="roundRect">
            <a:avLst>
              <a:gd name="adj" fmla="val 8612"/>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Rectangle: Rounded Corners 21">
            <a:extLst>
              <a:ext uri="{FF2B5EF4-FFF2-40B4-BE49-F238E27FC236}">
                <a16:creationId xmlns:a16="http://schemas.microsoft.com/office/drawing/2014/main" id="{6B4A1CD2-630E-A63E-4D90-BD24BAEA65AF}"/>
              </a:ext>
            </a:extLst>
          </p:cNvPr>
          <p:cNvSpPr/>
          <p:nvPr/>
        </p:nvSpPr>
        <p:spPr bwMode="auto">
          <a:xfrm>
            <a:off x="4652903" y="5637799"/>
            <a:ext cx="2527547" cy="895744"/>
          </a:xfrm>
          <a:prstGeom prst="roundRect">
            <a:avLst>
              <a:gd name="adj" fmla="val 8612"/>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D4DBB079-052C-D0F3-C8CA-FF28D576EB2D}"/>
              </a:ext>
            </a:extLst>
          </p:cNvPr>
          <p:cNvSpPr txBox="1"/>
          <p:nvPr/>
        </p:nvSpPr>
        <p:spPr>
          <a:xfrm>
            <a:off x="1906280" y="5870226"/>
            <a:ext cx="210082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Azure copilots take months to author. </a:t>
            </a:r>
          </a:p>
        </p:txBody>
      </p:sp>
      <p:sp>
        <p:nvSpPr>
          <p:cNvPr id="24" name="TextBox 23">
            <a:extLst>
              <a:ext uri="{FF2B5EF4-FFF2-40B4-BE49-F238E27FC236}">
                <a16:creationId xmlns:a16="http://schemas.microsoft.com/office/drawing/2014/main" id="{8914EEE5-75E6-70F3-1FDD-EE38C676F3E5}"/>
              </a:ext>
            </a:extLst>
          </p:cNvPr>
          <p:cNvSpPr txBox="1"/>
          <p:nvPr/>
        </p:nvSpPr>
        <p:spPr>
          <a:xfrm>
            <a:off x="4866264" y="5993338"/>
            <a:ext cx="210082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49" normalizeH="0" baseline="0" noProof="0" dirty="0">
                <a:ln>
                  <a:noFill/>
                </a:ln>
                <a:solidFill>
                  <a:schemeClr val="tx1"/>
                </a:solidFill>
                <a:effectLst/>
                <a:uLnTx/>
                <a:uFillTx/>
                <a:latin typeface="+mj-lt"/>
                <a:ea typeface="+mn-ea"/>
                <a:cs typeface="+mn-cs"/>
              </a:rPr>
              <a:t>Copilots</a:t>
            </a:r>
            <a:r>
              <a:rPr kumimoji="0" lang="en-US" sz="1200" b="0" i="0" u="none" strike="noStrike" kern="1200" cap="none" spc="0" normalizeH="0" baseline="0" noProof="0" dirty="0">
                <a:ln>
                  <a:noFill/>
                </a:ln>
                <a:solidFill>
                  <a:srgbClr val="FFFFFF"/>
                </a:solidFill>
                <a:effectLst/>
                <a:uLnTx/>
                <a:uFillTx/>
                <a:latin typeface="Segoe UI"/>
                <a:ea typeface="+mn-ea"/>
                <a:cs typeface="+mn-cs"/>
              </a:rPr>
              <a:t> took days to author.</a:t>
            </a:r>
          </a:p>
        </p:txBody>
      </p:sp>
      <p:sp>
        <p:nvSpPr>
          <p:cNvPr id="25" name="TextBox 24">
            <a:extLst>
              <a:ext uri="{FF2B5EF4-FFF2-40B4-BE49-F238E27FC236}">
                <a16:creationId xmlns:a16="http://schemas.microsoft.com/office/drawing/2014/main" id="{72EA24FE-AF97-2D12-14C7-0ABF2D4F03AD}"/>
              </a:ext>
            </a:extLst>
          </p:cNvPr>
          <p:cNvSpPr txBox="1"/>
          <p:nvPr/>
        </p:nvSpPr>
        <p:spPr>
          <a:xfrm>
            <a:off x="7836905" y="5839063"/>
            <a:ext cx="210082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Prompt-authored solutions will take hours, or even minutes to author. </a:t>
            </a:r>
          </a:p>
        </p:txBody>
      </p:sp>
      <p:pic>
        <p:nvPicPr>
          <p:cNvPr id="7" name="Picture 6">
            <a:extLst>
              <a:ext uri="{FF2B5EF4-FFF2-40B4-BE49-F238E27FC236}">
                <a16:creationId xmlns:a16="http://schemas.microsoft.com/office/drawing/2014/main" id="{88FF646F-346D-90AA-F22C-7E8B0738C5E0}"/>
              </a:ext>
            </a:extLst>
          </p:cNvPr>
          <p:cNvPicPr>
            <a:picLocks noChangeAspect="1"/>
          </p:cNvPicPr>
          <p:nvPr/>
        </p:nvPicPr>
        <p:blipFill>
          <a:blip r:embed="rId3"/>
          <a:stretch>
            <a:fillRect/>
          </a:stretch>
        </p:blipFill>
        <p:spPr>
          <a:xfrm>
            <a:off x="1818698" y="1720936"/>
            <a:ext cx="6354744" cy="3550954"/>
          </a:xfrm>
          <a:prstGeom prst="rect">
            <a:avLst/>
          </a:prstGeom>
          <a:ln>
            <a:solidFill>
              <a:schemeClr val="bg1"/>
            </a:solidFill>
          </a:ln>
        </p:spPr>
      </p:pic>
    </p:spTree>
    <p:extLst>
      <p:ext uri="{BB962C8B-B14F-4D97-AF65-F5344CB8AC3E}">
        <p14:creationId xmlns:p14="http://schemas.microsoft.com/office/powerpoint/2010/main" val="43729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dirty="0">
                <a:solidFill>
                  <a:schemeClr val="tx1"/>
                </a:solidFill>
              </a:rPr>
              <a:t>Creating a Topic with Co-Pilot</a:t>
            </a:r>
          </a:p>
        </p:txBody>
      </p:sp>
      <p:sp>
        <p:nvSpPr>
          <p:cNvPr id="16" name="Freeform: Shape 15">
            <a:extLst>
              <a:ext uri="{FF2B5EF4-FFF2-40B4-BE49-F238E27FC236}">
                <a16:creationId xmlns:a16="http://schemas.microsoft.com/office/drawing/2014/main" id="{78F38CD4-C222-4EFD-AADF-3855A15D25A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9ABC00-F1AF-4555-99D5-F2111DD934E5}"/>
              </a:ext>
              <a:ext uri="{C183D7F6-B498-43B3-948B-1728B52AA6E4}">
                <adec:decorative xmlns:adec="http://schemas.microsoft.com/office/drawing/2017/decorative" val="1"/>
              </a:ext>
            </a:extLst>
          </p:cNvPr>
          <p:cNvGrpSpPr/>
          <p:nvPr/>
        </p:nvGrpSpPr>
        <p:grpSpPr>
          <a:xfrm>
            <a:off x="468348" y="2695342"/>
            <a:ext cx="6598753" cy="2448141"/>
            <a:chOff x="468348" y="2695342"/>
            <a:chExt cx="6598753" cy="2448141"/>
          </a:xfrm>
        </p:grpSpPr>
        <p:cxnSp>
          <p:nvCxnSpPr>
            <p:cNvPr id="26" name="Straight Connector 25">
              <a:extLst>
                <a:ext uri="{FF2B5EF4-FFF2-40B4-BE49-F238E27FC236}">
                  <a16:creationId xmlns:a16="http://schemas.microsoft.com/office/drawing/2014/main" id="{D3534CC0-A7B7-4016-ABAA-9AEA18AFB130}"/>
                </a:ext>
                <a:ext uri="{C183D7F6-B498-43B3-948B-1728B52AA6E4}">
                  <adec:decorative xmlns:adec="http://schemas.microsoft.com/office/drawing/2017/decorative" val="1"/>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29F654-9635-4DC6-A96E-AC4D627FCA25}"/>
                </a:ext>
                <a:ext uri="{C183D7F6-B498-43B3-948B-1728B52AA6E4}">
                  <adec:decorative xmlns:adec="http://schemas.microsoft.com/office/drawing/2017/decorative" val="1"/>
                </a:ext>
              </a:extLst>
            </p:cNvPr>
            <p:cNvGrpSpPr/>
            <p:nvPr/>
          </p:nvGrpSpPr>
          <p:grpSpPr>
            <a:xfrm>
              <a:off x="542374" y="2695342"/>
              <a:ext cx="5374439" cy="677108"/>
              <a:chOff x="542374" y="2695342"/>
              <a:chExt cx="5374439" cy="677108"/>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Create topics using Natural Language to describe what you need the topic to do</a:t>
                </a:r>
              </a:p>
            </p:txBody>
          </p: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8" name="Group 7">
              <a:extLst>
                <a:ext uri="{FF2B5EF4-FFF2-40B4-BE49-F238E27FC236}">
                  <a16:creationId xmlns:a16="http://schemas.microsoft.com/office/drawing/2014/main" id="{03D7474D-DBB1-45E0-A3FE-1CAF94A032F2}"/>
                </a:ext>
                <a:ext uri="{C183D7F6-B498-43B3-948B-1728B52AA6E4}">
                  <adec:decorative xmlns:adec="http://schemas.microsoft.com/office/drawing/2017/decorative" val="1"/>
                </a:ext>
              </a:extLst>
            </p:cNvPr>
            <p:cNvGrpSpPr/>
            <p:nvPr/>
          </p:nvGrpSpPr>
          <p:grpSpPr>
            <a:xfrm>
              <a:off x="468348" y="4404819"/>
              <a:ext cx="5448465" cy="738664"/>
              <a:chOff x="468348" y="4404819"/>
              <a:chExt cx="5448465" cy="738664"/>
            </a:xfrm>
          </p:grpSpPr>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404819"/>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Reduce manual steps of creation and iterate using Co-</a:t>
                </a:r>
                <a:r>
                  <a:rPr lang="en-US" spc="0" dirty="0">
                    <a:solidFill>
                      <a:schemeClr val="bg1"/>
                    </a:solidFill>
                  </a:rPr>
                  <a:t>Pilot too!</a:t>
                </a:r>
                <a:endParaRPr kumimoji="0" lang="en-US" sz="2400" b="0" i="0" u="none" strike="noStrike" kern="1200" cap="none" spc="0" normalizeH="0" baseline="0" noProof="0" dirty="0">
                  <a:ln>
                    <a:noFill/>
                  </a:ln>
                  <a:solidFill>
                    <a:schemeClr val="bg1"/>
                  </a:solidFill>
                  <a:effectLst/>
                  <a:uLnTx/>
                  <a:uFillTx/>
                  <a:ea typeface="+mn-ea"/>
                  <a:cs typeface="+mn-cs"/>
                </a:endParaRPr>
              </a:p>
            </p:txBody>
          </p:sp>
          <p:pic>
            <p:nvPicPr>
              <p:cNvPr id="6" name="Picture 5" descr="icon of a person giving a presentation">
                <a:extLst>
                  <a:ext uri="{FF2B5EF4-FFF2-40B4-BE49-F238E27FC236}">
                    <a16:creationId xmlns:a16="http://schemas.microsoft.com/office/drawing/2014/main" id="{3F74ABA5-57F2-4222-8053-2E03937F6E97}"/>
                  </a:ext>
                </a:extLst>
              </p:cNvPr>
              <p:cNvPicPr>
                <a:picLocks noChangeAspect="1"/>
              </p:cNvPicPr>
              <p:nvPr/>
            </p:nvPicPr>
            <p:blipFill>
              <a:blip r:embed="rId3"/>
              <a:stretch>
                <a:fillRect/>
              </a:stretch>
            </p:blipFill>
            <p:spPr>
              <a:xfrm>
                <a:off x="468348" y="4560735"/>
                <a:ext cx="684276" cy="466344"/>
              </a:xfrm>
              <a:prstGeom prst="rect">
                <a:avLst/>
              </a:prstGeom>
            </p:spPr>
          </p:pic>
        </p:grpSp>
      </p:grpSp>
      <p:pic>
        <p:nvPicPr>
          <p:cNvPr id="4" name="Picture 3" descr="Shows created a topic with Copilot">
            <a:extLst>
              <a:ext uri="{FF2B5EF4-FFF2-40B4-BE49-F238E27FC236}">
                <a16:creationId xmlns:a16="http://schemas.microsoft.com/office/drawing/2014/main" id="{E0E50073-CE54-5D57-F972-95A2DDEFB324}"/>
              </a:ext>
            </a:extLst>
          </p:cNvPr>
          <p:cNvPicPr>
            <a:picLocks noChangeAspect="1"/>
          </p:cNvPicPr>
          <p:nvPr/>
        </p:nvPicPr>
        <p:blipFill rotWithShape="1">
          <a:blip r:embed="rId4"/>
          <a:srcRect l="33115" t="7147"/>
          <a:stretch/>
        </p:blipFill>
        <p:spPr>
          <a:xfrm>
            <a:off x="6519834" y="312921"/>
            <a:ext cx="4750537" cy="3488074"/>
          </a:xfrm>
          <a:prstGeom prst="rect">
            <a:avLst/>
          </a:prstGeom>
          <a:effectLst>
            <a:outerShdw blurRad="50800" dist="38100" dir="5400000" algn="t" rotWithShape="0">
              <a:prstClr val="black">
                <a:alpha val="40000"/>
              </a:prstClr>
            </a:outerShdw>
          </a:effectLst>
        </p:spPr>
      </p:pic>
      <p:pic>
        <p:nvPicPr>
          <p:cNvPr id="5" name="Picture 4" descr="Configuring Copilot to built a topic.">
            <a:extLst>
              <a:ext uri="{FF2B5EF4-FFF2-40B4-BE49-F238E27FC236}">
                <a16:creationId xmlns:a16="http://schemas.microsoft.com/office/drawing/2014/main" id="{BF23E308-AE0C-4E5D-DAF9-96A52E17B820}"/>
              </a:ext>
            </a:extLst>
          </p:cNvPr>
          <p:cNvPicPr>
            <a:picLocks noChangeAspect="1"/>
          </p:cNvPicPr>
          <p:nvPr/>
        </p:nvPicPr>
        <p:blipFill>
          <a:blip r:embed="rId5"/>
          <a:stretch>
            <a:fillRect/>
          </a:stretch>
        </p:blipFill>
        <p:spPr>
          <a:xfrm>
            <a:off x="6918678" y="3108882"/>
            <a:ext cx="4792980" cy="263842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14375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4.375E-6 0 L -0.0345 -0.00093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7EE7-37B3-4C43-C682-E1E1F2245963}"/>
              </a:ext>
            </a:extLst>
          </p:cNvPr>
          <p:cNvSpPr>
            <a:spLocks noGrp="1"/>
          </p:cNvSpPr>
          <p:nvPr>
            <p:ph type="title"/>
          </p:nvPr>
        </p:nvSpPr>
        <p:spPr>
          <a:xfrm>
            <a:off x="542779" y="391215"/>
            <a:ext cx="11018520" cy="1107996"/>
          </a:xfrm>
        </p:spPr>
        <p:txBody>
          <a:bodyPr>
            <a:normAutofit fontScale="90000"/>
          </a:bodyPr>
          <a:lstStyle/>
          <a:p>
            <a:r>
              <a:rPr lang="en-US" dirty="0"/>
              <a:t>Building Conversational Experiences can be broken up like this….</a:t>
            </a:r>
          </a:p>
        </p:txBody>
      </p:sp>
      <p:sp>
        <p:nvSpPr>
          <p:cNvPr id="3" name="Isosceles Triangle 2">
            <a:extLst>
              <a:ext uri="{FF2B5EF4-FFF2-40B4-BE49-F238E27FC236}">
                <a16:creationId xmlns:a16="http://schemas.microsoft.com/office/drawing/2014/main" id="{04E6B668-D83C-6CB5-E205-174FD805015F}"/>
              </a:ext>
            </a:extLst>
          </p:cNvPr>
          <p:cNvSpPr/>
          <p:nvPr/>
        </p:nvSpPr>
        <p:spPr bwMode="auto">
          <a:xfrm>
            <a:off x="11075031" y="3691679"/>
            <a:ext cx="414604" cy="363488"/>
          </a:xfrm>
          <a:prstGeom prst="triangl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9D3F89F9-1167-7096-ED35-3249A0BE8209}"/>
              </a:ext>
            </a:extLst>
          </p:cNvPr>
          <p:cNvSpPr/>
          <p:nvPr/>
        </p:nvSpPr>
        <p:spPr bwMode="auto">
          <a:xfrm>
            <a:off x="2107096" y="4009729"/>
            <a:ext cx="9683553" cy="1851518"/>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5" name="Process 5">
            <a:extLst>
              <a:ext uri="{FF2B5EF4-FFF2-40B4-BE49-F238E27FC236}">
                <a16:creationId xmlns:a16="http://schemas.microsoft.com/office/drawing/2014/main" id="{D1311FD7-EFB4-DF02-7BCA-1F0602221073}"/>
              </a:ext>
            </a:extLst>
          </p:cNvPr>
          <p:cNvSpPr/>
          <p:nvPr/>
        </p:nvSpPr>
        <p:spPr bwMode="auto">
          <a:xfrm>
            <a:off x="588263" y="2874819"/>
            <a:ext cx="3512338" cy="816860"/>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How to think about bots</a:t>
            </a:r>
          </a:p>
        </p:txBody>
      </p:sp>
      <p:sp>
        <p:nvSpPr>
          <p:cNvPr id="6" name="Process 5">
            <a:extLst>
              <a:ext uri="{FF2B5EF4-FFF2-40B4-BE49-F238E27FC236}">
                <a16:creationId xmlns:a16="http://schemas.microsoft.com/office/drawing/2014/main" id="{192BDD0B-A634-4251-CB55-0AB1A0B8B5FB}"/>
              </a:ext>
            </a:extLst>
          </p:cNvPr>
          <p:cNvSpPr/>
          <p:nvPr/>
        </p:nvSpPr>
        <p:spPr bwMode="auto">
          <a:xfrm>
            <a:off x="4252232" y="2874819"/>
            <a:ext cx="3375342" cy="816860"/>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How to design Conversational AI experiences</a:t>
            </a:r>
          </a:p>
        </p:txBody>
      </p:sp>
      <p:sp>
        <p:nvSpPr>
          <p:cNvPr id="7" name="Process 5">
            <a:extLst>
              <a:ext uri="{FF2B5EF4-FFF2-40B4-BE49-F238E27FC236}">
                <a16:creationId xmlns:a16="http://schemas.microsoft.com/office/drawing/2014/main" id="{DFBFA296-28FE-C252-9CDD-04360CFB8D36}"/>
              </a:ext>
            </a:extLst>
          </p:cNvPr>
          <p:cNvSpPr/>
          <p:nvPr/>
        </p:nvSpPr>
        <p:spPr bwMode="auto">
          <a:xfrm>
            <a:off x="7837714" y="2880364"/>
            <a:ext cx="3766023" cy="816860"/>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Key functional areas to consider</a:t>
            </a:r>
          </a:p>
        </p:txBody>
      </p:sp>
      <p:sp>
        <p:nvSpPr>
          <p:cNvPr id="8" name="Process 5">
            <a:extLst>
              <a:ext uri="{FF2B5EF4-FFF2-40B4-BE49-F238E27FC236}">
                <a16:creationId xmlns:a16="http://schemas.microsoft.com/office/drawing/2014/main" id="{038D6714-169B-1E3D-DFD4-1EBFE79DA16C}"/>
              </a:ext>
            </a:extLst>
          </p:cNvPr>
          <p:cNvSpPr/>
          <p:nvPr/>
        </p:nvSpPr>
        <p:spPr bwMode="auto">
          <a:xfrm>
            <a:off x="7013893" y="4231779"/>
            <a:ext cx="2159041" cy="816860"/>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Generative AI &amp; NLU</a:t>
            </a:r>
          </a:p>
        </p:txBody>
      </p:sp>
      <p:sp>
        <p:nvSpPr>
          <p:cNvPr id="9" name="Process 5">
            <a:extLst>
              <a:ext uri="{FF2B5EF4-FFF2-40B4-BE49-F238E27FC236}">
                <a16:creationId xmlns:a16="http://schemas.microsoft.com/office/drawing/2014/main" id="{164AF2EB-FD7B-2D31-77DB-EBA8AFAD0957}"/>
              </a:ext>
            </a:extLst>
          </p:cNvPr>
          <p:cNvSpPr/>
          <p:nvPr/>
        </p:nvSpPr>
        <p:spPr bwMode="auto">
          <a:xfrm>
            <a:off x="2275083" y="4231779"/>
            <a:ext cx="2159041" cy="816860"/>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Language</a:t>
            </a:r>
          </a:p>
        </p:txBody>
      </p:sp>
      <p:sp>
        <p:nvSpPr>
          <p:cNvPr id="10" name="Process 5">
            <a:extLst>
              <a:ext uri="{FF2B5EF4-FFF2-40B4-BE49-F238E27FC236}">
                <a16:creationId xmlns:a16="http://schemas.microsoft.com/office/drawing/2014/main" id="{D0EABC76-FDF5-76D5-A468-042728F35A18}"/>
              </a:ext>
            </a:extLst>
          </p:cNvPr>
          <p:cNvSpPr/>
          <p:nvPr/>
        </p:nvSpPr>
        <p:spPr bwMode="auto">
          <a:xfrm>
            <a:off x="9376566" y="4231779"/>
            <a:ext cx="2159041" cy="816860"/>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Authoring</a:t>
            </a:r>
          </a:p>
        </p:txBody>
      </p:sp>
      <p:sp>
        <p:nvSpPr>
          <p:cNvPr id="11" name="Process 5">
            <a:extLst>
              <a:ext uri="{FF2B5EF4-FFF2-40B4-BE49-F238E27FC236}">
                <a16:creationId xmlns:a16="http://schemas.microsoft.com/office/drawing/2014/main" id="{1657A20C-BA5E-CDDB-90E8-BCE8589BB804}"/>
              </a:ext>
            </a:extLst>
          </p:cNvPr>
          <p:cNvSpPr/>
          <p:nvPr/>
        </p:nvSpPr>
        <p:spPr bwMode="auto">
          <a:xfrm>
            <a:off x="542780" y="1866639"/>
            <a:ext cx="11018519" cy="816860"/>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Conversational design</a:t>
            </a:r>
          </a:p>
        </p:txBody>
      </p:sp>
      <p:sp>
        <p:nvSpPr>
          <p:cNvPr id="12" name="Process 5">
            <a:extLst>
              <a:ext uri="{FF2B5EF4-FFF2-40B4-BE49-F238E27FC236}">
                <a16:creationId xmlns:a16="http://schemas.microsoft.com/office/drawing/2014/main" id="{66C4DE37-DD9F-FB7D-45BF-7BFA1143DBE8}"/>
              </a:ext>
            </a:extLst>
          </p:cNvPr>
          <p:cNvSpPr/>
          <p:nvPr/>
        </p:nvSpPr>
        <p:spPr bwMode="auto">
          <a:xfrm>
            <a:off x="4696624" y="4231779"/>
            <a:ext cx="2159041" cy="816860"/>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Text &amp; Speech</a:t>
            </a:r>
          </a:p>
        </p:txBody>
      </p:sp>
      <p:sp>
        <p:nvSpPr>
          <p:cNvPr id="13" name="Process 5">
            <a:extLst>
              <a:ext uri="{FF2B5EF4-FFF2-40B4-BE49-F238E27FC236}">
                <a16:creationId xmlns:a16="http://schemas.microsoft.com/office/drawing/2014/main" id="{2C0633D3-CF9D-4D1A-E375-BBEF0C0BCD22}"/>
              </a:ext>
            </a:extLst>
          </p:cNvPr>
          <p:cNvSpPr/>
          <p:nvPr/>
        </p:nvSpPr>
        <p:spPr bwMode="auto">
          <a:xfrm>
            <a:off x="2275084" y="5204327"/>
            <a:ext cx="9260523" cy="503573"/>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Channel experiences</a:t>
            </a:r>
          </a:p>
        </p:txBody>
      </p:sp>
    </p:spTree>
    <p:extLst>
      <p:ext uri="{BB962C8B-B14F-4D97-AF65-F5344CB8AC3E}">
        <p14:creationId xmlns:p14="http://schemas.microsoft.com/office/powerpoint/2010/main" val="174436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100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02:</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312992" y="2620163"/>
            <a:ext cx="8609171" cy="2068259"/>
          </a:xfrm>
        </p:spPr>
        <p:txBody>
          <a:bodyPr>
            <a:normAutofit lnSpcReduction="10000"/>
          </a:bodyPr>
          <a:lstStyle/>
          <a:p>
            <a:r>
              <a:rPr lang="en-US" dirty="0"/>
              <a:t>Creating your first copilot </a:t>
            </a:r>
          </a:p>
          <a:p>
            <a:endParaRPr lang="en-US" dirty="0"/>
          </a:p>
          <a:p>
            <a:r>
              <a:rPr lang="en-US" sz="3600" dirty="0"/>
              <a:t>(Lab Time)</a:t>
            </a:r>
            <a:endParaRPr lang="en-IN" sz="3600" dirty="0"/>
          </a:p>
        </p:txBody>
      </p:sp>
    </p:spTree>
    <p:extLst>
      <p:ext uri="{BB962C8B-B14F-4D97-AF65-F5344CB8AC3E}">
        <p14:creationId xmlns:p14="http://schemas.microsoft.com/office/powerpoint/2010/main" val="139246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EF609-5190-4E38-B0AD-8B700A02B7E3}"/>
              </a:ext>
            </a:extLst>
          </p:cNvPr>
          <p:cNvSpPr>
            <a:spLocks noGrp="1"/>
          </p:cNvSpPr>
          <p:nvPr>
            <p:ph type="title" idx="4294967295"/>
          </p:nvPr>
        </p:nvSpPr>
        <p:spPr>
          <a:xfrm>
            <a:off x="1499314" y="2488541"/>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Authoring 101 in the Unified Authoring Canvas</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dirty="0">
                <a:solidFill>
                  <a:schemeClr val="tx1"/>
                </a:solidFill>
              </a:rPr>
              <a:t>The Message Node</a:t>
            </a:r>
          </a:p>
        </p:txBody>
      </p:sp>
      <p:sp>
        <p:nvSpPr>
          <p:cNvPr id="16" name="Freeform: Shape 15">
            <a:extLst>
              <a:ext uri="{FF2B5EF4-FFF2-40B4-BE49-F238E27FC236}">
                <a16:creationId xmlns:a16="http://schemas.microsoft.com/office/drawing/2014/main" id="{78F38CD4-C222-4EFD-AADF-3855A15D25A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9ABC00-F1AF-4555-99D5-F2111DD934E5}"/>
              </a:ext>
              <a:ext uri="{C183D7F6-B498-43B3-948B-1728B52AA6E4}">
                <adec:decorative xmlns:adec="http://schemas.microsoft.com/office/drawing/2017/decorative" val="1"/>
              </a:ext>
            </a:extLst>
          </p:cNvPr>
          <p:cNvGrpSpPr/>
          <p:nvPr/>
        </p:nvGrpSpPr>
        <p:grpSpPr>
          <a:xfrm>
            <a:off x="468348" y="2695342"/>
            <a:ext cx="6598753" cy="3011527"/>
            <a:chOff x="468348" y="2695342"/>
            <a:chExt cx="6598753" cy="3011527"/>
          </a:xfrm>
        </p:grpSpPr>
        <p:cxnSp>
          <p:nvCxnSpPr>
            <p:cNvPr id="26" name="Straight Connector 25">
              <a:extLst>
                <a:ext uri="{FF2B5EF4-FFF2-40B4-BE49-F238E27FC236}">
                  <a16:creationId xmlns:a16="http://schemas.microsoft.com/office/drawing/2014/main" id="{D3534CC0-A7B7-4016-ABAA-9AEA18AFB130}"/>
                </a:ext>
                <a:ext uri="{C183D7F6-B498-43B3-948B-1728B52AA6E4}">
                  <adec:decorative xmlns:adec="http://schemas.microsoft.com/office/drawing/2017/decorative" val="1"/>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29F654-9635-4DC6-A96E-AC4D627FCA25}"/>
                </a:ext>
                <a:ext uri="{C183D7F6-B498-43B3-948B-1728B52AA6E4}">
                  <adec:decorative xmlns:adec="http://schemas.microsoft.com/office/drawing/2017/decorative" val="1"/>
                </a:ext>
              </a:extLst>
            </p:cNvPr>
            <p:cNvGrpSpPr/>
            <p:nvPr/>
          </p:nvGrpSpPr>
          <p:grpSpPr>
            <a:xfrm>
              <a:off x="542374" y="2695342"/>
              <a:ext cx="5374439" cy="677108"/>
              <a:chOff x="542374" y="2695342"/>
              <a:chExt cx="5374439" cy="677108"/>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The Message Node is one of the most common nodes used when authoring copilots</a:t>
                </a:r>
              </a:p>
            </p:txBody>
          </p: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8" name="Group 7">
              <a:extLst>
                <a:ext uri="{FF2B5EF4-FFF2-40B4-BE49-F238E27FC236}">
                  <a16:creationId xmlns:a16="http://schemas.microsoft.com/office/drawing/2014/main" id="{03D7474D-DBB1-45E0-A3FE-1CAF94A032F2}"/>
                </a:ext>
                <a:ext uri="{C183D7F6-B498-43B3-948B-1728B52AA6E4}">
                  <adec:decorative xmlns:adec="http://schemas.microsoft.com/office/drawing/2017/decorative" val="1"/>
                </a:ext>
              </a:extLst>
            </p:cNvPr>
            <p:cNvGrpSpPr/>
            <p:nvPr/>
          </p:nvGrpSpPr>
          <p:grpSpPr>
            <a:xfrm>
              <a:off x="468348" y="4229541"/>
              <a:ext cx="5448465" cy="1477328"/>
              <a:chOff x="468348" y="4229541"/>
              <a:chExt cx="5448465" cy="1477328"/>
            </a:xfrm>
          </p:grpSpPr>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229541"/>
                <a:ext cx="4540885"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It allows you to display standard text, formatted text and dynamic data in the conversation</a:t>
                </a:r>
              </a:p>
            </p:txBody>
          </p:sp>
          <p:pic>
            <p:nvPicPr>
              <p:cNvPr id="6" name="Picture 5" descr="icon of a person giving a presentation">
                <a:extLst>
                  <a:ext uri="{FF2B5EF4-FFF2-40B4-BE49-F238E27FC236}">
                    <a16:creationId xmlns:a16="http://schemas.microsoft.com/office/drawing/2014/main" id="{3F74ABA5-57F2-4222-8053-2E03937F6E97}"/>
                  </a:ext>
                </a:extLst>
              </p:cNvPr>
              <p:cNvPicPr>
                <a:picLocks noChangeAspect="1"/>
              </p:cNvPicPr>
              <p:nvPr/>
            </p:nvPicPr>
            <p:blipFill>
              <a:blip r:embed="rId3"/>
              <a:stretch>
                <a:fillRect/>
              </a:stretch>
            </p:blipFill>
            <p:spPr>
              <a:xfrm>
                <a:off x="468348" y="4560735"/>
                <a:ext cx="684276" cy="466344"/>
              </a:xfrm>
              <a:prstGeom prst="rect">
                <a:avLst/>
              </a:prstGeom>
            </p:spPr>
          </p:pic>
        </p:grpSp>
      </p:grpSp>
      <p:pic>
        <p:nvPicPr>
          <p:cNvPr id="4" name="Picture 3" descr="Adding a message variation">
            <a:extLst>
              <a:ext uri="{FF2B5EF4-FFF2-40B4-BE49-F238E27FC236}">
                <a16:creationId xmlns:a16="http://schemas.microsoft.com/office/drawing/2014/main" id="{384A42DC-3613-2465-0FB7-EC702276CA5B}"/>
              </a:ext>
            </a:extLst>
          </p:cNvPr>
          <p:cNvPicPr>
            <a:picLocks noChangeAspect="1"/>
          </p:cNvPicPr>
          <p:nvPr/>
        </p:nvPicPr>
        <p:blipFill>
          <a:blip r:embed="rId4"/>
          <a:stretch>
            <a:fillRect/>
          </a:stretch>
        </p:blipFill>
        <p:spPr>
          <a:xfrm>
            <a:off x="8122967" y="2966464"/>
            <a:ext cx="2854602" cy="2628901"/>
          </a:xfrm>
          <a:prstGeom prst="rect">
            <a:avLst/>
          </a:prstGeom>
          <a:effectLst>
            <a:outerShdw blurRad="50800" dist="38100" dir="5400000" algn="t" rotWithShape="0">
              <a:prstClr val="black">
                <a:alpha val="40000"/>
              </a:prstClr>
            </a:outerShdw>
          </a:effectLst>
        </p:spPr>
      </p:pic>
      <p:pic>
        <p:nvPicPr>
          <p:cNvPr id="5" name="Picture 4" descr="The message node that will be edited">
            <a:extLst>
              <a:ext uri="{FF2B5EF4-FFF2-40B4-BE49-F238E27FC236}">
                <a16:creationId xmlns:a16="http://schemas.microsoft.com/office/drawing/2014/main" id="{D3C1CED0-BAFB-EC38-AA65-1ED305EF99D9}"/>
              </a:ext>
            </a:extLst>
          </p:cNvPr>
          <p:cNvPicPr>
            <a:picLocks noChangeAspect="1"/>
          </p:cNvPicPr>
          <p:nvPr/>
        </p:nvPicPr>
        <p:blipFill>
          <a:blip r:embed="rId5"/>
          <a:stretch>
            <a:fillRect/>
          </a:stretch>
        </p:blipFill>
        <p:spPr>
          <a:xfrm>
            <a:off x="6275189" y="1170509"/>
            <a:ext cx="3318533" cy="161080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226857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4.375E-6 0 L -0.0345 -0.00093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dirty="0">
                <a:solidFill>
                  <a:schemeClr val="tx1"/>
                </a:solidFill>
              </a:rPr>
              <a:t>The Question Node</a:t>
            </a:r>
          </a:p>
        </p:txBody>
      </p:sp>
      <p:sp>
        <p:nvSpPr>
          <p:cNvPr id="16" name="Freeform: Shape 15">
            <a:extLst>
              <a:ext uri="{FF2B5EF4-FFF2-40B4-BE49-F238E27FC236}">
                <a16:creationId xmlns:a16="http://schemas.microsoft.com/office/drawing/2014/main" id="{78F38CD4-C222-4EFD-AADF-3855A15D25A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9ABC00-F1AF-4555-99D5-F2111DD934E5}"/>
              </a:ext>
              <a:ext uri="{C183D7F6-B498-43B3-948B-1728B52AA6E4}">
                <adec:decorative xmlns:adec="http://schemas.microsoft.com/office/drawing/2017/decorative" val="1"/>
              </a:ext>
            </a:extLst>
          </p:cNvPr>
          <p:cNvGrpSpPr/>
          <p:nvPr/>
        </p:nvGrpSpPr>
        <p:grpSpPr>
          <a:xfrm>
            <a:off x="468348" y="2695342"/>
            <a:ext cx="6598753" cy="3011527"/>
            <a:chOff x="468348" y="2695342"/>
            <a:chExt cx="6598753" cy="3011527"/>
          </a:xfrm>
        </p:grpSpPr>
        <p:cxnSp>
          <p:nvCxnSpPr>
            <p:cNvPr id="26" name="Straight Connector 25">
              <a:extLst>
                <a:ext uri="{FF2B5EF4-FFF2-40B4-BE49-F238E27FC236}">
                  <a16:creationId xmlns:a16="http://schemas.microsoft.com/office/drawing/2014/main" id="{D3534CC0-A7B7-4016-ABAA-9AEA18AFB130}"/>
                </a:ext>
                <a:ext uri="{C183D7F6-B498-43B3-948B-1728B52AA6E4}">
                  <adec:decorative xmlns:adec="http://schemas.microsoft.com/office/drawing/2017/decorative" val="1"/>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29F654-9635-4DC6-A96E-AC4D627FCA25}"/>
                </a:ext>
                <a:ext uri="{C183D7F6-B498-43B3-948B-1728B52AA6E4}">
                  <adec:decorative xmlns:adec="http://schemas.microsoft.com/office/drawing/2017/decorative" val="1"/>
                </a:ext>
              </a:extLst>
            </p:cNvPr>
            <p:cNvGrpSpPr/>
            <p:nvPr/>
          </p:nvGrpSpPr>
          <p:grpSpPr>
            <a:xfrm>
              <a:off x="542374" y="2695342"/>
              <a:ext cx="5374439" cy="677108"/>
              <a:chOff x="542374" y="2695342"/>
              <a:chExt cx="5374439" cy="677108"/>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The Question Node is another of the most common nodes used when authoring copilots</a:t>
                </a:r>
              </a:p>
            </p:txBody>
          </p: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8" name="Group 7">
              <a:extLst>
                <a:ext uri="{FF2B5EF4-FFF2-40B4-BE49-F238E27FC236}">
                  <a16:creationId xmlns:a16="http://schemas.microsoft.com/office/drawing/2014/main" id="{03D7474D-DBB1-45E0-A3FE-1CAF94A032F2}"/>
                </a:ext>
                <a:ext uri="{C183D7F6-B498-43B3-948B-1728B52AA6E4}">
                  <adec:decorative xmlns:adec="http://schemas.microsoft.com/office/drawing/2017/decorative" val="1"/>
                </a:ext>
              </a:extLst>
            </p:cNvPr>
            <p:cNvGrpSpPr/>
            <p:nvPr/>
          </p:nvGrpSpPr>
          <p:grpSpPr>
            <a:xfrm>
              <a:off x="468348" y="4229541"/>
              <a:ext cx="5448465" cy="1477328"/>
              <a:chOff x="468348" y="4229541"/>
              <a:chExt cx="5448465" cy="1477328"/>
            </a:xfrm>
          </p:grpSpPr>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229541"/>
                <a:ext cx="4540885"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pc="0" dirty="0">
                    <a:solidFill>
                      <a:schemeClr val="bg1"/>
                    </a:solidFill>
                  </a:rPr>
                  <a:t>It provides capability to ask the user a question and store the data to be used and operated upon</a:t>
                </a:r>
                <a:endParaRPr kumimoji="0" lang="en-US" sz="2400" b="0" i="0" u="none" strike="noStrike" kern="1200" cap="none" spc="0" normalizeH="0" baseline="0" noProof="0" dirty="0">
                  <a:ln>
                    <a:noFill/>
                  </a:ln>
                  <a:solidFill>
                    <a:schemeClr val="bg1"/>
                  </a:solidFill>
                  <a:effectLst/>
                  <a:uLnTx/>
                  <a:uFillTx/>
                  <a:ea typeface="+mn-ea"/>
                  <a:cs typeface="+mn-cs"/>
                </a:endParaRPr>
              </a:p>
            </p:txBody>
          </p:sp>
          <p:pic>
            <p:nvPicPr>
              <p:cNvPr id="6" name="Picture 5" descr="icon of a person giving a presentation">
                <a:extLst>
                  <a:ext uri="{FF2B5EF4-FFF2-40B4-BE49-F238E27FC236}">
                    <a16:creationId xmlns:a16="http://schemas.microsoft.com/office/drawing/2014/main" id="{3F74ABA5-57F2-4222-8053-2E03937F6E97}"/>
                  </a:ext>
                </a:extLst>
              </p:cNvPr>
              <p:cNvPicPr>
                <a:picLocks noChangeAspect="1"/>
              </p:cNvPicPr>
              <p:nvPr/>
            </p:nvPicPr>
            <p:blipFill>
              <a:blip r:embed="rId3"/>
              <a:stretch>
                <a:fillRect/>
              </a:stretch>
            </p:blipFill>
            <p:spPr>
              <a:xfrm>
                <a:off x="468348" y="4560735"/>
                <a:ext cx="684276" cy="466344"/>
              </a:xfrm>
              <a:prstGeom prst="rect">
                <a:avLst/>
              </a:prstGeom>
            </p:spPr>
          </p:pic>
        </p:grpSp>
      </p:grpSp>
      <p:pic>
        <p:nvPicPr>
          <p:cNvPr id="5" name="Picture 4" descr="View of the settings within Question behavior">
            <a:extLst>
              <a:ext uri="{FF2B5EF4-FFF2-40B4-BE49-F238E27FC236}">
                <a16:creationId xmlns:a16="http://schemas.microsoft.com/office/drawing/2014/main" id="{2BB61EA0-80A7-211D-878D-F19C5DD97EC1}"/>
              </a:ext>
            </a:extLst>
          </p:cNvPr>
          <p:cNvPicPr>
            <a:picLocks noChangeAspect="1"/>
          </p:cNvPicPr>
          <p:nvPr/>
        </p:nvPicPr>
        <p:blipFill rotWithShape="1">
          <a:blip r:embed="rId4"/>
          <a:srcRect r="6181"/>
          <a:stretch/>
        </p:blipFill>
        <p:spPr>
          <a:xfrm>
            <a:off x="9117751" y="40773"/>
            <a:ext cx="3074249" cy="6289507"/>
          </a:xfrm>
          <a:prstGeom prst="rect">
            <a:avLst/>
          </a:prstGeom>
          <a:effectLst>
            <a:outerShdw blurRad="50800" dist="38100" dir="5400000" algn="t" rotWithShape="0">
              <a:prstClr val="black">
                <a:alpha val="40000"/>
              </a:prstClr>
            </a:outerShdw>
          </a:effectLst>
        </p:spPr>
      </p:pic>
      <p:pic>
        <p:nvPicPr>
          <p:cNvPr id="11" name="Picture 10" descr="Optional rich text options you can return.">
            <a:extLst>
              <a:ext uri="{FF2B5EF4-FFF2-40B4-BE49-F238E27FC236}">
                <a16:creationId xmlns:a16="http://schemas.microsoft.com/office/drawing/2014/main" id="{4149FF90-F938-26BC-8F13-B2165EF979BA}"/>
              </a:ext>
            </a:extLst>
          </p:cNvPr>
          <p:cNvPicPr>
            <a:picLocks noChangeAspect="1"/>
          </p:cNvPicPr>
          <p:nvPr/>
        </p:nvPicPr>
        <p:blipFill>
          <a:blip r:embed="rId5"/>
          <a:stretch>
            <a:fillRect/>
          </a:stretch>
        </p:blipFill>
        <p:spPr>
          <a:xfrm>
            <a:off x="6880437" y="4258336"/>
            <a:ext cx="2496801" cy="231934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484944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4.375E-6 0 L -0.0345 -0.00093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dirty="0">
                <a:solidFill>
                  <a:schemeClr val="tx1"/>
                </a:solidFill>
              </a:rPr>
              <a:t>Rich Text Responses</a:t>
            </a:r>
          </a:p>
        </p:txBody>
      </p:sp>
      <p:sp>
        <p:nvSpPr>
          <p:cNvPr id="16" name="Freeform: Shape 15">
            <a:extLst>
              <a:ext uri="{FF2B5EF4-FFF2-40B4-BE49-F238E27FC236}">
                <a16:creationId xmlns:a16="http://schemas.microsoft.com/office/drawing/2014/main" id="{78F38CD4-C222-4EFD-AADF-3855A15D25A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9ABC00-F1AF-4555-99D5-F2111DD934E5}"/>
              </a:ext>
              <a:ext uri="{C183D7F6-B498-43B3-948B-1728B52AA6E4}">
                <adec:decorative xmlns:adec="http://schemas.microsoft.com/office/drawing/2017/decorative" val="1"/>
              </a:ext>
            </a:extLst>
          </p:cNvPr>
          <p:cNvGrpSpPr/>
          <p:nvPr/>
        </p:nvGrpSpPr>
        <p:grpSpPr>
          <a:xfrm>
            <a:off x="468348" y="2695342"/>
            <a:ext cx="6598753" cy="3011527"/>
            <a:chOff x="468348" y="2695342"/>
            <a:chExt cx="6598753" cy="3011527"/>
          </a:xfrm>
        </p:grpSpPr>
        <p:cxnSp>
          <p:nvCxnSpPr>
            <p:cNvPr id="26" name="Straight Connector 25">
              <a:extLst>
                <a:ext uri="{FF2B5EF4-FFF2-40B4-BE49-F238E27FC236}">
                  <a16:creationId xmlns:a16="http://schemas.microsoft.com/office/drawing/2014/main" id="{D3534CC0-A7B7-4016-ABAA-9AEA18AFB130}"/>
                </a:ext>
                <a:ext uri="{C183D7F6-B498-43B3-948B-1728B52AA6E4}">
                  <adec:decorative xmlns:adec="http://schemas.microsoft.com/office/drawing/2017/decorative" val="1"/>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29F654-9635-4DC6-A96E-AC4D627FCA25}"/>
                </a:ext>
                <a:ext uri="{C183D7F6-B498-43B3-948B-1728B52AA6E4}">
                  <adec:decorative xmlns:adec="http://schemas.microsoft.com/office/drawing/2017/decorative" val="1"/>
                </a:ext>
              </a:extLst>
            </p:cNvPr>
            <p:cNvGrpSpPr/>
            <p:nvPr/>
          </p:nvGrpSpPr>
          <p:grpSpPr>
            <a:xfrm>
              <a:off x="542374" y="2695342"/>
              <a:ext cx="5374439" cy="677108"/>
              <a:chOff x="542374" y="2695342"/>
              <a:chExt cx="5374439" cy="677108"/>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Brand new rich</a:t>
                </a:r>
                <a:r>
                  <a:rPr lang="en-US" spc="0" dirty="0">
                    <a:solidFill>
                      <a:schemeClr val="bg1"/>
                    </a:solidFill>
                  </a:rPr>
                  <a:t> text response options including image and adaptive card</a:t>
                </a:r>
                <a:endParaRPr kumimoji="0" lang="en-US" sz="2400" b="0" i="0" u="none" strike="noStrike" kern="1200" cap="none" spc="0" normalizeH="0" baseline="0" noProof="0" dirty="0">
                  <a:ln>
                    <a:noFill/>
                  </a:ln>
                  <a:solidFill>
                    <a:schemeClr val="bg1"/>
                  </a:solidFill>
                  <a:effectLst/>
                  <a:uLnTx/>
                  <a:uFillTx/>
                  <a:ea typeface="+mn-ea"/>
                  <a:cs typeface="+mn-cs"/>
                </a:endParaRPr>
              </a:p>
            </p:txBody>
          </p: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8" name="Group 7">
              <a:extLst>
                <a:ext uri="{FF2B5EF4-FFF2-40B4-BE49-F238E27FC236}">
                  <a16:creationId xmlns:a16="http://schemas.microsoft.com/office/drawing/2014/main" id="{03D7474D-DBB1-45E0-A3FE-1CAF94A032F2}"/>
                </a:ext>
                <a:ext uri="{C183D7F6-B498-43B3-948B-1728B52AA6E4}">
                  <adec:decorative xmlns:adec="http://schemas.microsoft.com/office/drawing/2017/decorative" val="1"/>
                </a:ext>
              </a:extLst>
            </p:cNvPr>
            <p:cNvGrpSpPr/>
            <p:nvPr/>
          </p:nvGrpSpPr>
          <p:grpSpPr>
            <a:xfrm>
              <a:off x="468348" y="4229541"/>
              <a:ext cx="5448465" cy="1477328"/>
              <a:chOff x="468348" y="4229541"/>
              <a:chExt cx="5448465" cy="1477328"/>
            </a:xfrm>
          </p:grpSpPr>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229541"/>
                <a:ext cx="4540885"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pc="0" dirty="0">
                    <a:solidFill>
                      <a:schemeClr val="bg1"/>
                    </a:solidFill>
                  </a:rPr>
                  <a:t>Deliver enhanced experiences to customers and users which are more engaging and display data in more dynamic ways</a:t>
                </a:r>
                <a:endParaRPr kumimoji="0" lang="en-US" sz="2400" b="0" i="0" u="none" strike="noStrike" kern="1200" cap="none" spc="0" normalizeH="0" baseline="0" noProof="0" dirty="0">
                  <a:ln>
                    <a:noFill/>
                  </a:ln>
                  <a:solidFill>
                    <a:schemeClr val="bg1"/>
                  </a:solidFill>
                  <a:effectLst/>
                  <a:uLnTx/>
                  <a:uFillTx/>
                  <a:ea typeface="+mn-ea"/>
                  <a:cs typeface="+mn-cs"/>
                </a:endParaRPr>
              </a:p>
            </p:txBody>
          </p:sp>
          <p:pic>
            <p:nvPicPr>
              <p:cNvPr id="6" name="Picture 5" descr="icon of a person giving a presentation">
                <a:extLst>
                  <a:ext uri="{FF2B5EF4-FFF2-40B4-BE49-F238E27FC236}">
                    <a16:creationId xmlns:a16="http://schemas.microsoft.com/office/drawing/2014/main" id="{3F74ABA5-57F2-4222-8053-2E03937F6E97}"/>
                  </a:ext>
                </a:extLst>
              </p:cNvPr>
              <p:cNvPicPr>
                <a:picLocks noChangeAspect="1"/>
              </p:cNvPicPr>
              <p:nvPr/>
            </p:nvPicPr>
            <p:blipFill>
              <a:blip r:embed="rId3"/>
              <a:stretch>
                <a:fillRect/>
              </a:stretch>
            </p:blipFill>
            <p:spPr>
              <a:xfrm>
                <a:off x="468348" y="4560735"/>
                <a:ext cx="684276" cy="466344"/>
              </a:xfrm>
              <a:prstGeom prst="rect">
                <a:avLst/>
              </a:prstGeom>
            </p:spPr>
          </p:pic>
        </p:grpSp>
      </p:grpSp>
      <p:pic>
        <p:nvPicPr>
          <p:cNvPr id="13" name="Picture 12">
            <a:extLst>
              <a:ext uri="{FF2B5EF4-FFF2-40B4-BE49-F238E27FC236}">
                <a16:creationId xmlns:a16="http://schemas.microsoft.com/office/drawing/2014/main" id="{88272672-251E-4C53-FC96-2CDB03663D63}"/>
              </a:ext>
            </a:extLst>
          </p:cNvPr>
          <p:cNvPicPr>
            <a:picLocks noChangeAspect="1"/>
          </p:cNvPicPr>
          <p:nvPr/>
        </p:nvPicPr>
        <p:blipFill>
          <a:blip r:embed="rId4"/>
          <a:stretch>
            <a:fillRect/>
          </a:stretch>
        </p:blipFill>
        <p:spPr>
          <a:xfrm>
            <a:off x="6817247" y="2882265"/>
            <a:ext cx="3892407" cy="3651116"/>
          </a:xfrm>
          <a:prstGeom prst="rect">
            <a:avLst/>
          </a:prstGeom>
          <a:effectLst>
            <a:outerShdw blurRad="50800" dist="38100" dir="5400000" algn="t" rotWithShape="0">
              <a:prstClr val="black">
                <a:alpha val="40000"/>
              </a:prstClr>
            </a:outerShdw>
          </a:effectLst>
        </p:spPr>
      </p:pic>
      <p:pic>
        <p:nvPicPr>
          <p:cNvPr id="4" name="Picture 3" descr="Optional rich text options you can return.">
            <a:extLst>
              <a:ext uri="{FF2B5EF4-FFF2-40B4-BE49-F238E27FC236}">
                <a16:creationId xmlns:a16="http://schemas.microsoft.com/office/drawing/2014/main" id="{65A2F334-17BC-C685-1980-8CED03DB433C}"/>
              </a:ext>
            </a:extLst>
          </p:cNvPr>
          <p:cNvPicPr>
            <a:picLocks noChangeAspect="1"/>
          </p:cNvPicPr>
          <p:nvPr/>
        </p:nvPicPr>
        <p:blipFill>
          <a:blip r:embed="rId5"/>
          <a:stretch>
            <a:fillRect/>
          </a:stretch>
        </p:blipFill>
        <p:spPr>
          <a:xfrm>
            <a:off x="9374748" y="375997"/>
            <a:ext cx="2496801" cy="231934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812482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4.375E-6 0 L -0.0345 -0.00093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dirty="0">
                <a:solidFill>
                  <a:schemeClr val="tx1"/>
                </a:solidFill>
              </a:rPr>
              <a:t>Use variables to navigate customers to tailored content</a:t>
            </a:r>
          </a:p>
        </p:txBody>
      </p:sp>
      <p:sp>
        <p:nvSpPr>
          <p:cNvPr id="16" name="Freeform: Shape 15">
            <a:extLst>
              <a:ext uri="{FF2B5EF4-FFF2-40B4-BE49-F238E27FC236}">
                <a16:creationId xmlns:a16="http://schemas.microsoft.com/office/drawing/2014/main" id="{78F38CD4-C222-4EFD-AADF-3855A15D25A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9ABC00-F1AF-4555-99D5-F2111DD934E5}"/>
              </a:ext>
              <a:ext uri="{C183D7F6-B498-43B3-948B-1728B52AA6E4}">
                <adec:decorative xmlns:adec="http://schemas.microsoft.com/office/drawing/2017/decorative" val="1"/>
              </a:ext>
            </a:extLst>
          </p:cNvPr>
          <p:cNvGrpSpPr/>
          <p:nvPr/>
        </p:nvGrpSpPr>
        <p:grpSpPr>
          <a:xfrm>
            <a:off x="468348" y="2695342"/>
            <a:ext cx="6598753" cy="2642195"/>
            <a:chOff x="468348" y="2695342"/>
            <a:chExt cx="6598753" cy="2642195"/>
          </a:xfrm>
        </p:grpSpPr>
        <p:cxnSp>
          <p:nvCxnSpPr>
            <p:cNvPr id="26" name="Straight Connector 25">
              <a:extLst>
                <a:ext uri="{FF2B5EF4-FFF2-40B4-BE49-F238E27FC236}">
                  <a16:creationId xmlns:a16="http://schemas.microsoft.com/office/drawing/2014/main" id="{D3534CC0-A7B7-4016-ABAA-9AEA18AFB130}"/>
                </a:ext>
                <a:ext uri="{C183D7F6-B498-43B3-948B-1728B52AA6E4}">
                  <adec:decorative xmlns:adec="http://schemas.microsoft.com/office/drawing/2017/decorative" val="1"/>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29F654-9635-4DC6-A96E-AC4D627FCA25}"/>
                </a:ext>
                <a:ext uri="{C183D7F6-B498-43B3-948B-1728B52AA6E4}">
                  <adec:decorative xmlns:adec="http://schemas.microsoft.com/office/drawing/2017/decorative" val="1"/>
                </a:ext>
              </a:extLst>
            </p:cNvPr>
            <p:cNvGrpSpPr/>
            <p:nvPr/>
          </p:nvGrpSpPr>
          <p:grpSpPr>
            <a:xfrm>
              <a:off x="542374" y="2695342"/>
              <a:ext cx="5374439" cy="677108"/>
              <a:chOff x="542374" y="2695342"/>
              <a:chExt cx="5374439" cy="677108"/>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Direct your customers to content you want them to see</a:t>
                </a:r>
              </a:p>
            </p:txBody>
          </p: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8" name="Group 7">
              <a:extLst>
                <a:ext uri="{FF2B5EF4-FFF2-40B4-BE49-F238E27FC236}">
                  <a16:creationId xmlns:a16="http://schemas.microsoft.com/office/drawing/2014/main" id="{03D7474D-DBB1-45E0-A3FE-1CAF94A032F2}"/>
                </a:ext>
                <a:ext uri="{C183D7F6-B498-43B3-948B-1728B52AA6E4}">
                  <adec:decorative xmlns:adec="http://schemas.microsoft.com/office/drawing/2017/decorative" val="1"/>
                </a:ext>
              </a:extLst>
            </p:cNvPr>
            <p:cNvGrpSpPr/>
            <p:nvPr/>
          </p:nvGrpSpPr>
          <p:grpSpPr>
            <a:xfrm>
              <a:off x="468348" y="4229541"/>
              <a:ext cx="5448465" cy="1107996"/>
              <a:chOff x="468348" y="4229541"/>
              <a:chExt cx="5448465" cy="1107996"/>
            </a:xfrm>
          </p:grpSpPr>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229541"/>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Add variables to keep customer information for later in the conversation</a:t>
                </a:r>
              </a:p>
            </p:txBody>
          </p:sp>
          <p:pic>
            <p:nvPicPr>
              <p:cNvPr id="6" name="Picture 5" descr="icon of a person giving a presentation">
                <a:extLst>
                  <a:ext uri="{FF2B5EF4-FFF2-40B4-BE49-F238E27FC236}">
                    <a16:creationId xmlns:a16="http://schemas.microsoft.com/office/drawing/2014/main" id="{3F74ABA5-57F2-4222-8053-2E03937F6E97}"/>
                  </a:ext>
                </a:extLst>
              </p:cNvPr>
              <p:cNvPicPr>
                <a:picLocks noChangeAspect="1"/>
              </p:cNvPicPr>
              <p:nvPr/>
            </p:nvPicPr>
            <p:blipFill>
              <a:blip r:embed="rId3"/>
              <a:stretch>
                <a:fillRect/>
              </a:stretch>
            </p:blipFill>
            <p:spPr>
              <a:xfrm>
                <a:off x="468348" y="4560735"/>
                <a:ext cx="684276" cy="466344"/>
              </a:xfrm>
              <a:prstGeom prst="rect">
                <a:avLst/>
              </a:prstGeom>
            </p:spPr>
          </p:pic>
        </p:grpSp>
      </p:grpSp>
      <p:pic>
        <p:nvPicPr>
          <p:cNvPr id="11" name="Picture 10" descr="Providing a new name for the variable">
            <a:extLst>
              <a:ext uri="{FF2B5EF4-FFF2-40B4-BE49-F238E27FC236}">
                <a16:creationId xmlns:a16="http://schemas.microsoft.com/office/drawing/2014/main" id="{9CAE1F61-63B8-4B3D-77EF-D8608E98A163}"/>
              </a:ext>
            </a:extLst>
          </p:cNvPr>
          <p:cNvPicPr>
            <a:picLocks noChangeAspect="1"/>
          </p:cNvPicPr>
          <p:nvPr/>
        </p:nvPicPr>
        <p:blipFill>
          <a:blip r:embed="rId4"/>
          <a:stretch>
            <a:fillRect/>
          </a:stretch>
        </p:blipFill>
        <p:spPr>
          <a:xfrm>
            <a:off x="5874676" y="1662420"/>
            <a:ext cx="5887788" cy="435869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53868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3.95833E-6 0 L -0.03451 -0.00093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Entities and Slot-filling capabilities</a:t>
            </a:r>
          </a:p>
        </p:txBody>
      </p:sp>
      <p:sp>
        <p:nvSpPr>
          <p:cNvPr id="27" name="Freeform: Shape 26">
            <a:extLst>
              <a:ext uri="{FF2B5EF4-FFF2-40B4-BE49-F238E27FC236}">
                <a16:creationId xmlns:a16="http://schemas.microsoft.com/office/drawing/2014/main" id="{5BB9C03A-4F8C-466E-8E4D-4750C1823DD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85ECEE21-A7D9-49D8-9D05-D9562AA925E6}"/>
              </a:ext>
              <a:ext uri="{C183D7F6-B498-43B3-948B-1728B52AA6E4}">
                <adec:decorative xmlns:adec="http://schemas.microsoft.com/office/drawing/2017/decorative" val="1"/>
              </a:ext>
            </a:extLst>
          </p:cNvPr>
          <p:cNvGrpSpPr/>
          <p:nvPr/>
        </p:nvGrpSpPr>
        <p:grpSpPr>
          <a:xfrm>
            <a:off x="524088" y="2314914"/>
            <a:ext cx="6543013" cy="3806586"/>
            <a:chOff x="524088" y="2314914"/>
            <a:chExt cx="6543013" cy="3806586"/>
          </a:xfrm>
        </p:grpSpPr>
        <p:grpSp>
          <p:nvGrpSpPr>
            <p:cNvPr id="6" name="Group 5">
              <a:extLst>
                <a:ext uri="{FF2B5EF4-FFF2-40B4-BE49-F238E27FC236}">
                  <a16:creationId xmlns:a16="http://schemas.microsoft.com/office/drawing/2014/main" id="{DEE22227-A7D4-41D3-ABD5-075C0583762E}"/>
                </a:ext>
              </a:extLst>
            </p:cNvPr>
            <p:cNvGrpSpPr/>
            <p:nvPr/>
          </p:nvGrpSpPr>
          <p:grpSpPr>
            <a:xfrm>
              <a:off x="524089" y="2314914"/>
              <a:ext cx="5392724" cy="738664"/>
              <a:chOff x="524089" y="2314914"/>
              <a:chExt cx="5392724" cy="738664"/>
            </a:xfrm>
          </p:grpSpPr>
          <p:sp>
            <p:nvSpPr>
              <p:cNvPr id="31" name="Text Placeholder 1">
                <a:extLst>
                  <a:ext uri="{FF2B5EF4-FFF2-40B4-BE49-F238E27FC236}">
                    <a16:creationId xmlns:a16="http://schemas.microsoft.com/office/drawing/2014/main" id="{98C786E1-37F9-47D1-99BA-A3F03FB33F71}"/>
                  </a:ext>
                </a:extLst>
              </p:cNvPr>
              <p:cNvSpPr txBox="1">
                <a:spLocks/>
              </p:cNvSpPr>
              <p:nvPr/>
            </p:nvSpPr>
            <p:spPr>
              <a:xfrm>
                <a:off x="1375928" y="2314914"/>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Copilots can intelligently avoid repetitive conversations</a:t>
                </a:r>
              </a:p>
            </p:txBody>
          </p:sp>
          <p:sp>
            <p:nvSpPr>
              <p:cNvPr id="41" name="arrow_11" title="Icon of a circle made of two curved arrows">
                <a:extLst>
                  <a:ext uri="{FF2B5EF4-FFF2-40B4-BE49-F238E27FC236}">
                    <a16:creationId xmlns:a16="http://schemas.microsoft.com/office/drawing/2014/main" id="{0354D253-ED81-4734-A8D9-9272321A7392}"/>
                  </a:ext>
                </a:extLst>
              </p:cNvPr>
              <p:cNvSpPr>
                <a:spLocks noChangeAspect="1" noEditPoints="1"/>
              </p:cNvSpPr>
              <p:nvPr/>
            </p:nvSpPr>
            <p:spPr bwMode="auto">
              <a:xfrm>
                <a:off x="524089" y="2383757"/>
                <a:ext cx="575296" cy="60097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29" name="Straight Connector 28">
              <a:extLst>
                <a:ext uri="{FF2B5EF4-FFF2-40B4-BE49-F238E27FC236}">
                  <a16:creationId xmlns:a16="http://schemas.microsoft.com/office/drawing/2014/main" id="{8C61F60F-3720-49DC-AA2A-4E5B6C76CEED}"/>
                </a:ext>
                <a:ext uri="{C183D7F6-B498-43B3-948B-1728B52AA6E4}">
                  <adec:decorative xmlns:adec="http://schemas.microsoft.com/office/drawing/2017/decorative" val="1"/>
                </a:ext>
              </a:extLst>
            </p:cNvPr>
            <p:cNvCxnSpPr/>
            <p:nvPr/>
          </p:nvCxnSpPr>
          <p:spPr>
            <a:xfrm>
              <a:off x="1375928" y="358045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975DFBA-78BB-48C5-8C32-FD5A5580A9D4}"/>
                </a:ext>
              </a:extLst>
            </p:cNvPr>
            <p:cNvGrpSpPr/>
            <p:nvPr/>
          </p:nvGrpSpPr>
          <p:grpSpPr>
            <a:xfrm>
              <a:off x="524088" y="3922660"/>
              <a:ext cx="5392725" cy="738664"/>
              <a:chOff x="524088" y="3922660"/>
              <a:chExt cx="5392725" cy="738664"/>
            </a:xfrm>
          </p:grpSpPr>
          <p:sp>
            <p:nvSpPr>
              <p:cNvPr id="28" name="Text Placeholder 1">
                <a:extLst>
                  <a:ext uri="{FF2B5EF4-FFF2-40B4-BE49-F238E27FC236}">
                    <a16:creationId xmlns:a16="http://schemas.microsoft.com/office/drawing/2014/main" id="{10D4FF6C-FD9E-47F0-A0B0-226FA09D07C2}"/>
                  </a:ext>
                </a:extLst>
              </p:cNvPr>
              <p:cNvSpPr txBox="1">
                <a:spLocks/>
              </p:cNvSpPr>
              <p:nvPr/>
            </p:nvSpPr>
            <p:spPr>
              <a:xfrm>
                <a:off x="1375928" y="3922660"/>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Enhances your efficiency as</a:t>
                </a:r>
                <a:br>
                  <a:rPr lang="en-US" spc="0" dirty="0">
                    <a:solidFill>
                      <a:schemeClr val="bg1"/>
                    </a:solidFill>
                  </a:rPr>
                </a:br>
                <a:r>
                  <a:rPr lang="en-US" spc="0" dirty="0">
                    <a:solidFill>
                      <a:schemeClr val="bg1"/>
                    </a:solidFill>
                  </a:rPr>
                  <a:t>a maker</a:t>
                </a:r>
              </a:p>
            </p:txBody>
          </p:sp>
          <p:sp>
            <p:nvSpPr>
              <p:cNvPr id="42" name="Move_E7C2" title="Icon of four arrows pointing away from eachother">
                <a:extLst>
                  <a:ext uri="{FF2B5EF4-FFF2-40B4-BE49-F238E27FC236}">
                    <a16:creationId xmlns:a16="http://schemas.microsoft.com/office/drawing/2014/main" id="{9C32E6D3-99E2-4EAB-82ED-B371EC0EE17C}"/>
                  </a:ext>
                </a:extLst>
              </p:cNvPr>
              <p:cNvSpPr>
                <a:spLocks noChangeAspect="1" noEditPoints="1"/>
              </p:cNvSpPr>
              <p:nvPr/>
            </p:nvSpPr>
            <p:spPr bwMode="auto">
              <a:xfrm>
                <a:off x="524088" y="4004273"/>
                <a:ext cx="575296" cy="57543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37" name="Straight Connector 36">
              <a:extLst>
                <a:ext uri="{FF2B5EF4-FFF2-40B4-BE49-F238E27FC236}">
                  <a16:creationId xmlns:a16="http://schemas.microsoft.com/office/drawing/2014/main" id="{8304431C-CD18-4BE1-BED6-A3AD36E91606}"/>
                </a:ext>
                <a:ext uri="{C183D7F6-B498-43B3-948B-1728B52AA6E4}">
                  <adec:decorative xmlns:adec="http://schemas.microsoft.com/office/drawing/2017/decorative" val="1"/>
                </a:ext>
              </a:extLst>
            </p:cNvPr>
            <p:cNvCxnSpPr/>
            <p:nvPr/>
          </p:nvCxnSpPr>
          <p:spPr>
            <a:xfrm>
              <a:off x="1375928" y="500353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AFB94D-9022-4C94-B50B-AEF984135F3E}"/>
                </a:ext>
              </a:extLst>
            </p:cNvPr>
            <p:cNvGrpSpPr/>
            <p:nvPr/>
          </p:nvGrpSpPr>
          <p:grpSpPr>
            <a:xfrm>
              <a:off x="610012" y="5345739"/>
              <a:ext cx="5306801" cy="775761"/>
              <a:chOff x="610012" y="5345739"/>
              <a:chExt cx="5306801" cy="775761"/>
            </a:xfrm>
          </p:grpSpPr>
          <p:sp>
            <p:nvSpPr>
              <p:cNvPr id="35" name="Text Placeholder 1">
                <a:extLst>
                  <a:ext uri="{FF2B5EF4-FFF2-40B4-BE49-F238E27FC236}">
                    <a16:creationId xmlns:a16="http://schemas.microsoft.com/office/drawing/2014/main" id="{B523C9EF-F953-4F73-9BD0-2151213A1F3D}"/>
                  </a:ext>
                </a:extLst>
              </p:cNvPr>
              <p:cNvSpPr txBox="1">
                <a:spLocks/>
              </p:cNvSpPr>
              <p:nvPr/>
            </p:nvSpPr>
            <p:spPr>
              <a:xfrm>
                <a:off x="1375928" y="5345739"/>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Copilots can guide you to making the best experience</a:t>
                </a:r>
              </a:p>
            </p:txBody>
          </p:sp>
          <p:sp>
            <p:nvSpPr>
              <p:cNvPr id="43" name="arrow_25" title="Icon of a curved arrow">
                <a:extLst>
                  <a:ext uri="{FF2B5EF4-FFF2-40B4-BE49-F238E27FC236}">
                    <a16:creationId xmlns:a16="http://schemas.microsoft.com/office/drawing/2014/main" id="{DC579C04-9E0E-46C9-BEA9-289200ACA7A7}"/>
                  </a:ext>
                </a:extLst>
              </p:cNvPr>
              <p:cNvSpPr>
                <a:spLocks noChangeAspect="1" noEditPoints="1"/>
              </p:cNvSpPr>
              <p:nvPr/>
            </p:nvSpPr>
            <p:spPr bwMode="auto">
              <a:xfrm>
                <a:off x="610012" y="5677974"/>
                <a:ext cx="403448" cy="44352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sp>
        <p:nvSpPr>
          <p:cNvPr id="30" name="Freeform: Shape 29">
            <a:extLst>
              <a:ext uri="{FF2B5EF4-FFF2-40B4-BE49-F238E27FC236}">
                <a16:creationId xmlns:a16="http://schemas.microsoft.com/office/drawing/2014/main" id="{0A1ED8BC-7280-4B82-91D9-9BDF3E550F02}"/>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 name="Picture 2" descr="Graphical user interface, text, application, email&#10;&#10;Description automatically generated">
            <a:extLst>
              <a:ext uri="{FF2B5EF4-FFF2-40B4-BE49-F238E27FC236}">
                <a16:creationId xmlns:a16="http://schemas.microsoft.com/office/drawing/2014/main" id="{DD0EB72D-9FAB-6D92-FECC-7A5F504FCCC9}"/>
              </a:ext>
            </a:extLst>
          </p:cNvPr>
          <p:cNvPicPr>
            <a:picLocks noChangeAspect="1"/>
          </p:cNvPicPr>
          <p:nvPr/>
        </p:nvPicPr>
        <p:blipFill rotWithShape="1">
          <a:blip r:embed="rId3"/>
          <a:srcRect b="7725"/>
          <a:stretch/>
        </p:blipFill>
        <p:spPr>
          <a:xfrm>
            <a:off x="6519835" y="2458412"/>
            <a:ext cx="4480019" cy="3119969"/>
          </a:xfrm>
          <a:prstGeom prst="rect">
            <a:avLst/>
          </a:prstGeom>
        </p:spPr>
      </p:pic>
    </p:spTree>
    <p:extLst>
      <p:ext uri="{BB962C8B-B14F-4D97-AF65-F5344CB8AC3E}">
        <p14:creationId xmlns:p14="http://schemas.microsoft.com/office/powerpoint/2010/main" val="303687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nodeType="withEffect">
                                  <p:stCondLst>
                                    <p:cond delay="0"/>
                                  </p:stCondLst>
                                  <p:childTnLst>
                                    <p:animMotion origin="layout" path="M 3.95833E-6 0 L -0.03451 -0.00093 " pathEditMode="relative" rAng="0" ptsTypes="AA">
                                      <p:cBhvr>
                                        <p:cTn id="13"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E658-2A26-433B-9FA3-3E6751281898}"/>
              </a:ext>
            </a:extLst>
          </p:cNvPr>
          <p:cNvSpPr>
            <a:spLocks noGrp="1"/>
          </p:cNvSpPr>
          <p:nvPr>
            <p:ph type="title"/>
          </p:nvPr>
        </p:nvSpPr>
        <p:spPr/>
        <p:txBody>
          <a:bodyPr/>
          <a:lstStyle/>
          <a:p>
            <a:r>
              <a:rPr lang="en-US" dirty="0"/>
              <a:t>Topic Management</a:t>
            </a:r>
          </a:p>
        </p:txBody>
      </p:sp>
      <p:sp>
        <p:nvSpPr>
          <p:cNvPr id="16" name="Freeform: Shape 15">
            <a:extLst>
              <a:ext uri="{FF2B5EF4-FFF2-40B4-BE49-F238E27FC236}">
                <a16:creationId xmlns:a16="http://schemas.microsoft.com/office/drawing/2014/main" id="{7188072E-EA34-4426-A584-DB5D02BBA81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 name="Group 3">
            <a:extLst>
              <a:ext uri="{FF2B5EF4-FFF2-40B4-BE49-F238E27FC236}">
                <a16:creationId xmlns:a16="http://schemas.microsoft.com/office/drawing/2014/main" id="{3B3C22A0-FE98-48F2-B0A4-1695D8ACC67C}"/>
              </a:ext>
              <a:ext uri="{C183D7F6-B498-43B3-948B-1728B52AA6E4}">
                <adec:decorative xmlns:adec="http://schemas.microsoft.com/office/drawing/2017/decorative" val="1"/>
              </a:ext>
            </a:extLst>
          </p:cNvPr>
          <p:cNvGrpSpPr/>
          <p:nvPr/>
        </p:nvGrpSpPr>
        <p:grpSpPr>
          <a:xfrm>
            <a:off x="621300" y="2600116"/>
            <a:ext cx="5260799" cy="677108"/>
            <a:chOff x="621300" y="1380916"/>
            <a:chExt cx="5260799" cy="677108"/>
          </a:xfrm>
        </p:grpSpPr>
        <p:sp>
          <p:nvSpPr>
            <p:cNvPr id="17" name="Text Placeholder 1">
              <a:extLst>
                <a:ext uri="{FF2B5EF4-FFF2-40B4-BE49-F238E27FC236}">
                  <a16:creationId xmlns:a16="http://schemas.microsoft.com/office/drawing/2014/main" id="{6B5F52FE-C7AC-43BA-BC6B-AF8F7F811F8E}"/>
                </a:ext>
              </a:extLst>
            </p:cNvPr>
            <p:cNvSpPr txBox="1">
              <a:spLocks/>
            </p:cNvSpPr>
            <p:nvPr/>
          </p:nvSpPr>
          <p:spPr>
            <a:xfrm>
              <a:off x="1341214" y="1380916"/>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Re-direct and connect customers to related topics</a:t>
              </a:r>
            </a:p>
          </p:txBody>
        </p:sp>
        <p:sp>
          <p:nvSpPr>
            <p:cNvPr id="33" name="manager" title="Icon of three people with lines connecting them">
              <a:extLst>
                <a:ext uri="{FF2B5EF4-FFF2-40B4-BE49-F238E27FC236}">
                  <a16:creationId xmlns:a16="http://schemas.microsoft.com/office/drawing/2014/main" id="{32CEB7D3-E4AF-471A-A434-3CDD52CC8D8B}"/>
                </a:ext>
              </a:extLst>
            </p:cNvPr>
            <p:cNvSpPr>
              <a:spLocks noChangeAspect="1" noEditPoints="1"/>
            </p:cNvSpPr>
            <p:nvPr/>
          </p:nvSpPr>
          <p:spPr bwMode="auto">
            <a:xfrm>
              <a:off x="621300" y="1490025"/>
              <a:ext cx="512512" cy="51657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19" name="Rectangle 18">
            <a:extLst>
              <a:ext uri="{FF2B5EF4-FFF2-40B4-BE49-F238E27FC236}">
                <a16:creationId xmlns:a16="http://schemas.microsoft.com/office/drawing/2014/main" id="{2400197B-E0C8-4FEB-96F6-AC2203551242}"/>
              </a:ext>
            </a:extLst>
          </p:cNvPr>
          <p:cNvSpPr/>
          <p:nvPr/>
        </p:nvSpPr>
        <p:spPr>
          <a:xfrm>
            <a:off x="649247" y="3604344"/>
            <a:ext cx="4880458" cy="3603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22181">
              <a:lnSpc>
                <a:spcPct val="90000"/>
              </a:lnSpc>
              <a:spcBef>
                <a:spcPct val="0"/>
              </a:spcBef>
              <a:spcAft>
                <a:spcPct val="35000"/>
              </a:spcAft>
            </a:pPr>
            <a:r>
              <a:rPr lang="en-US" sz="1400">
                <a:solidFill>
                  <a:schemeClr val="bg1"/>
                </a:solidFill>
                <a:latin typeface="Segoe UI Semibold"/>
              </a:rPr>
              <a:t>Use it when:</a:t>
            </a:r>
          </a:p>
        </p:txBody>
      </p:sp>
      <p:sp>
        <p:nvSpPr>
          <p:cNvPr id="20" name="Rectangle 19">
            <a:extLst>
              <a:ext uri="{FF2B5EF4-FFF2-40B4-BE49-F238E27FC236}">
                <a16:creationId xmlns:a16="http://schemas.microsoft.com/office/drawing/2014/main" id="{CD98BA6E-0543-4CB1-A308-ED813DAE84FC}"/>
              </a:ext>
            </a:extLst>
          </p:cNvPr>
          <p:cNvSpPr/>
          <p:nvPr/>
        </p:nvSpPr>
        <p:spPr>
          <a:xfrm>
            <a:off x="649247" y="4014491"/>
            <a:ext cx="4880458" cy="3603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22181">
              <a:lnSpc>
                <a:spcPct val="90000"/>
              </a:lnSpc>
              <a:spcBef>
                <a:spcPct val="0"/>
              </a:spcBef>
              <a:spcAft>
                <a:spcPct val="35000"/>
              </a:spcAft>
            </a:pPr>
            <a:r>
              <a:rPr lang="en-US" sz="1400">
                <a:solidFill>
                  <a:schemeClr val="bg1"/>
                </a:solidFill>
                <a:latin typeface="Segoe UI"/>
              </a:rPr>
              <a:t>A conversation requires more than one topic, such as when you need to ask a clarifying question to determine which topic the user needs</a:t>
            </a:r>
          </a:p>
        </p:txBody>
      </p:sp>
      <p:pic>
        <p:nvPicPr>
          <p:cNvPr id="5" name="Picture 4" descr="Selecting a topic redirect.">
            <a:extLst>
              <a:ext uri="{FF2B5EF4-FFF2-40B4-BE49-F238E27FC236}">
                <a16:creationId xmlns:a16="http://schemas.microsoft.com/office/drawing/2014/main" id="{4522544B-571D-7B86-9BEF-F0C2FA7E2C1A}"/>
              </a:ext>
            </a:extLst>
          </p:cNvPr>
          <p:cNvPicPr>
            <a:picLocks noChangeAspect="1"/>
          </p:cNvPicPr>
          <p:nvPr/>
        </p:nvPicPr>
        <p:blipFill>
          <a:blip r:embed="rId3"/>
          <a:stretch>
            <a:fillRect/>
          </a:stretch>
        </p:blipFill>
        <p:spPr>
          <a:xfrm>
            <a:off x="5646245" y="1649021"/>
            <a:ext cx="6116219" cy="367505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873493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nodeType="withEffect">
                                  <p:stCondLst>
                                    <p:cond delay="0"/>
                                  </p:stCondLst>
                                  <p:childTnLst>
                                    <p:animMotion origin="layout" path="M 1.875E-6 3.33333E-6 L -0.03451 -0.00093 " pathEditMode="relative" rAng="0" ptsTypes="AA">
                                      <p:cBhvr>
                                        <p:cTn id="13" dur="700" spd="-100000" fill="hold"/>
                                        <p:tgtEl>
                                          <p:spTgt spid="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Use enhanced speech authoring capabilities</a:t>
            </a:r>
          </a:p>
        </p:txBody>
      </p:sp>
      <p:sp>
        <p:nvSpPr>
          <p:cNvPr id="27" name="Freeform: Shape 26">
            <a:extLst>
              <a:ext uri="{FF2B5EF4-FFF2-40B4-BE49-F238E27FC236}">
                <a16:creationId xmlns:a16="http://schemas.microsoft.com/office/drawing/2014/main" id="{5BB9C03A-4F8C-466E-8E4D-4750C1823DD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85ECEE21-A7D9-49D8-9D05-D9562AA925E6}"/>
              </a:ext>
              <a:ext uri="{C183D7F6-B498-43B3-948B-1728B52AA6E4}">
                <adec:decorative xmlns:adec="http://schemas.microsoft.com/office/drawing/2017/decorative" val="1"/>
              </a:ext>
            </a:extLst>
          </p:cNvPr>
          <p:cNvGrpSpPr/>
          <p:nvPr/>
        </p:nvGrpSpPr>
        <p:grpSpPr>
          <a:xfrm>
            <a:off x="524088" y="2383757"/>
            <a:ext cx="6543013" cy="3737743"/>
            <a:chOff x="524088" y="2383757"/>
            <a:chExt cx="6543013" cy="3737743"/>
          </a:xfrm>
        </p:grpSpPr>
        <p:grpSp>
          <p:nvGrpSpPr>
            <p:cNvPr id="6" name="Group 5">
              <a:extLst>
                <a:ext uri="{FF2B5EF4-FFF2-40B4-BE49-F238E27FC236}">
                  <a16:creationId xmlns:a16="http://schemas.microsoft.com/office/drawing/2014/main" id="{DEE22227-A7D4-41D3-ABD5-075C0583762E}"/>
                </a:ext>
              </a:extLst>
            </p:cNvPr>
            <p:cNvGrpSpPr/>
            <p:nvPr/>
          </p:nvGrpSpPr>
          <p:grpSpPr>
            <a:xfrm>
              <a:off x="524089" y="2383757"/>
              <a:ext cx="5392724" cy="600978"/>
              <a:chOff x="524089" y="2383757"/>
              <a:chExt cx="5392724" cy="600978"/>
            </a:xfrm>
          </p:grpSpPr>
          <p:sp>
            <p:nvSpPr>
              <p:cNvPr id="31" name="Text Placeholder 1">
                <a:extLst>
                  <a:ext uri="{FF2B5EF4-FFF2-40B4-BE49-F238E27FC236}">
                    <a16:creationId xmlns:a16="http://schemas.microsoft.com/office/drawing/2014/main" id="{98C786E1-37F9-47D1-99BA-A3F03FB33F71}"/>
                  </a:ext>
                </a:extLst>
              </p:cNvPr>
              <p:cNvSpPr txBox="1">
                <a:spLocks/>
              </p:cNvSpPr>
              <p:nvPr/>
            </p:nvSpPr>
            <p:spPr>
              <a:xfrm>
                <a:off x="1375928" y="2499580"/>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Directly add SSML overrides</a:t>
                </a:r>
              </a:p>
            </p:txBody>
          </p:sp>
          <p:sp>
            <p:nvSpPr>
              <p:cNvPr id="41" name="arrow_11" title="Icon of a circle made of two curved arrows">
                <a:extLst>
                  <a:ext uri="{FF2B5EF4-FFF2-40B4-BE49-F238E27FC236}">
                    <a16:creationId xmlns:a16="http://schemas.microsoft.com/office/drawing/2014/main" id="{0354D253-ED81-4734-A8D9-9272321A7392}"/>
                  </a:ext>
                </a:extLst>
              </p:cNvPr>
              <p:cNvSpPr>
                <a:spLocks noChangeAspect="1" noEditPoints="1"/>
              </p:cNvSpPr>
              <p:nvPr/>
            </p:nvSpPr>
            <p:spPr bwMode="auto">
              <a:xfrm>
                <a:off x="524089" y="2383757"/>
                <a:ext cx="575296" cy="60097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29" name="Straight Connector 28">
              <a:extLst>
                <a:ext uri="{FF2B5EF4-FFF2-40B4-BE49-F238E27FC236}">
                  <a16:creationId xmlns:a16="http://schemas.microsoft.com/office/drawing/2014/main" id="{8C61F60F-3720-49DC-AA2A-4E5B6C76CEED}"/>
                </a:ext>
                <a:ext uri="{C183D7F6-B498-43B3-948B-1728B52AA6E4}">
                  <adec:decorative xmlns:adec="http://schemas.microsoft.com/office/drawing/2017/decorative" val="1"/>
                </a:ext>
              </a:extLst>
            </p:cNvPr>
            <p:cNvCxnSpPr/>
            <p:nvPr/>
          </p:nvCxnSpPr>
          <p:spPr>
            <a:xfrm>
              <a:off x="1375928" y="358045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975DFBA-78BB-48C5-8C32-FD5A5580A9D4}"/>
                </a:ext>
              </a:extLst>
            </p:cNvPr>
            <p:cNvGrpSpPr/>
            <p:nvPr/>
          </p:nvGrpSpPr>
          <p:grpSpPr>
            <a:xfrm>
              <a:off x="524088" y="3922660"/>
              <a:ext cx="5392725" cy="738664"/>
              <a:chOff x="524088" y="3922660"/>
              <a:chExt cx="5392725" cy="738664"/>
            </a:xfrm>
          </p:grpSpPr>
          <p:sp>
            <p:nvSpPr>
              <p:cNvPr id="28" name="Text Placeholder 1">
                <a:extLst>
                  <a:ext uri="{FF2B5EF4-FFF2-40B4-BE49-F238E27FC236}">
                    <a16:creationId xmlns:a16="http://schemas.microsoft.com/office/drawing/2014/main" id="{10D4FF6C-FD9E-47F0-A0B0-226FA09D07C2}"/>
                  </a:ext>
                </a:extLst>
              </p:cNvPr>
              <p:cNvSpPr txBox="1">
                <a:spLocks/>
              </p:cNvSpPr>
              <p:nvPr/>
            </p:nvSpPr>
            <p:spPr>
              <a:xfrm>
                <a:off x="1375928" y="3922660"/>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Enhances speech enabled text copilots</a:t>
                </a:r>
              </a:p>
            </p:txBody>
          </p:sp>
          <p:sp>
            <p:nvSpPr>
              <p:cNvPr id="42" name="Move_E7C2" title="Icon of four arrows pointing away from eachother">
                <a:extLst>
                  <a:ext uri="{FF2B5EF4-FFF2-40B4-BE49-F238E27FC236}">
                    <a16:creationId xmlns:a16="http://schemas.microsoft.com/office/drawing/2014/main" id="{9C32E6D3-99E2-4EAB-82ED-B371EC0EE17C}"/>
                  </a:ext>
                </a:extLst>
              </p:cNvPr>
              <p:cNvSpPr>
                <a:spLocks noChangeAspect="1" noEditPoints="1"/>
              </p:cNvSpPr>
              <p:nvPr/>
            </p:nvSpPr>
            <p:spPr bwMode="auto">
              <a:xfrm>
                <a:off x="524088" y="4004273"/>
                <a:ext cx="575296" cy="57543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37" name="Straight Connector 36">
              <a:extLst>
                <a:ext uri="{FF2B5EF4-FFF2-40B4-BE49-F238E27FC236}">
                  <a16:creationId xmlns:a16="http://schemas.microsoft.com/office/drawing/2014/main" id="{8304431C-CD18-4BE1-BED6-A3AD36E91606}"/>
                </a:ext>
                <a:ext uri="{C183D7F6-B498-43B3-948B-1728B52AA6E4}">
                  <adec:decorative xmlns:adec="http://schemas.microsoft.com/office/drawing/2017/decorative" val="1"/>
                </a:ext>
              </a:extLst>
            </p:cNvPr>
            <p:cNvCxnSpPr/>
            <p:nvPr/>
          </p:nvCxnSpPr>
          <p:spPr>
            <a:xfrm>
              <a:off x="1375928" y="500353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AFB94D-9022-4C94-B50B-AEF984135F3E}"/>
                </a:ext>
              </a:extLst>
            </p:cNvPr>
            <p:cNvGrpSpPr/>
            <p:nvPr/>
          </p:nvGrpSpPr>
          <p:grpSpPr>
            <a:xfrm>
              <a:off x="610012" y="5345739"/>
              <a:ext cx="5306801" cy="775761"/>
              <a:chOff x="610012" y="5345739"/>
              <a:chExt cx="5306801" cy="775761"/>
            </a:xfrm>
          </p:grpSpPr>
          <p:sp>
            <p:nvSpPr>
              <p:cNvPr id="35" name="Text Placeholder 1">
                <a:extLst>
                  <a:ext uri="{FF2B5EF4-FFF2-40B4-BE49-F238E27FC236}">
                    <a16:creationId xmlns:a16="http://schemas.microsoft.com/office/drawing/2014/main" id="{B523C9EF-F953-4F73-9BD0-2151213A1F3D}"/>
                  </a:ext>
                </a:extLst>
              </p:cNvPr>
              <p:cNvSpPr txBox="1">
                <a:spLocks/>
              </p:cNvSpPr>
              <p:nvPr/>
            </p:nvSpPr>
            <p:spPr>
              <a:xfrm>
                <a:off x="1375928" y="5345739"/>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Tailor the best experience for your customers</a:t>
                </a:r>
              </a:p>
            </p:txBody>
          </p:sp>
          <p:sp>
            <p:nvSpPr>
              <p:cNvPr id="43" name="arrow_25" title="Icon of a curved arrow">
                <a:extLst>
                  <a:ext uri="{FF2B5EF4-FFF2-40B4-BE49-F238E27FC236}">
                    <a16:creationId xmlns:a16="http://schemas.microsoft.com/office/drawing/2014/main" id="{DC579C04-9E0E-46C9-BEA9-289200ACA7A7}"/>
                  </a:ext>
                </a:extLst>
              </p:cNvPr>
              <p:cNvSpPr>
                <a:spLocks noChangeAspect="1" noEditPoints="1"/>
              </p:cNvSpPr>
              <p:nvPr/>
            </p:nvSpPr>
            <p:spPr bwMode="auto">
              <a:xfrm>
                <a:off x="610012" y="5677974"/>
                <a:ext cx="403448" cy="44352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pic>
        <p:nvPicPr>
          <p:cNvPr id="9" name="Picture 8" descr="Graphical user interface, application&#10;&#10;Description automatically generated">
            <a:extLst>
              <a:ext uri="{FF2B5EF4-FFF2-40B4-BE49-F238E27FC236}">
                <a16:creationId xmlns:a16="http://schemas.microsoft.com/office/drawing/2014/main" id="{481AF923-762B-5B32-AE70-944499B7A66A}"/>
              </a:ext>
            </a:extLst>
          </p:cNvPr>
          <p:cNvPicPr>
            <a:picLocks noChangeAspect="1"/>
          </p:cNvPicPr>
          <p:nvPr/>
        </p:nvPicPr>
        <p:blipFill>
          <a:blip r:embed="rId3"/>
          <a:stretch>
            <a:fillRect/>
          </a:stretch>
        </p:blipFill>
        <p:spPr>
          <a:xfrm>
            <a:off x="7973137" y="3734239"/>
            <a:ext cx="3608851" cy="2131048"/>
          </a:xfrm>
          <a:prstGeom prst="rect">
            <a:avLst/>
          </a:prstGeom>
          <a:effectLst>
            <a:outerShdw blurRad="50800" dist="38100" dir="5400000" algn="t" rotWithShape="0">
              <a:prstClr val="black">
                <a:alpha val="40000"/>
              </a:prstClr>
            </a:outerShdw>
          </a:effectLst>
        </p:spPr>
      </p:pic>
      <p:pic>
        <p:nvPicPr>
          <p:cNvPr id="10" name="Picture 9" descr="Switching from text to speech responses.">
            <a:extLst>
              <a:ext uri="{FF2B5EF4-FFF2-40B4-BE49-F238E27FC236}">
                <a16:creationId xmlns:a16="http://schemas.microsoft.com/office/drawing/2014/main" id="{F9A59D13-6A30-3BD9-14E3-85BD2CEABE06}"/>
              </a:ext>
            </a:extLst>
          </p:cNvPr>
          <p:cNvPicPr>
            <a:picLocks noChangeAspect="1"/>
          </p:cNvPicPr>
          <p:nvPr/>
        </p:nvPicPr>
        <p:blipFill>
          <a:blip r:embed="rId4"/>
          <a:stretch>
            <a:fillRect/>
          </a:stretch>
        </p:blipFill>
        <p:spPr>
          <a:xfrm>
            <a:off x="6832998" y="1939866"/>
            <a:ext cx="3062752" cy="145216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2673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nodeType="withEffect">
                                  <p:stCondLst>
                                    <p:cond delay="0"/>
                                  </p:stCondLst>
                                  <p:childTnLst>
                                    <p:animMotion origin="layout" path="M 1.875E-6 1.11111E-6 L -0.03451 -0.00093 " pathEditMode="relative" rAng="0" ptsTypes="AA">
                                      <p:cBhvr>
                                        <p:cTn id="13"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Productivity and Pro Code Options</a:t>
            </a:r>
          </a:p>
        </p:txBody>
      </p:sp>
      <p:sp>
        <p:nvSpPr>
          <p:cNvPr id="27" name="Freeform: Shape 26">
            <a:extLst>
              <a:ext uri="{FF2B5EF4-FFF2-40B4-BE49-F238E27FC236}">
                <a16:creationId xmlns:a16="http://schemas.microsoft.com/office/drawing/2014/main" id="{5BB9C03A-4F8C-466E-8E4D-4750C1823DD1}"/>
              </a:ext>
              <a:ext uri="{C183D7F6-B498-43B3-948B-1728B52AA6E4}">
                <adec:decorative xmlns:adec="http://schemas.microsoft.com/office/drawing/2017/decorative" val="1"/>
              </a:ext>
            </a:extLst>
          </p:cNvPr>
          <p:cNvSpPr/>
          <p:nvPr/>
        </p:nvSpPr>
        <p:spPr bwMode="auto">
          <a:xfrm>
            <a:off x="0"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85ECEE21-A7D9-49D8-9D05-D9562AA925E6}"/>
              </a:ext>
              <a:ext uri="{C183D7F6-B498-43B3-948B-1728B52AA6E4}">
                <adec:decorative xmlns:adec="http://schemas.microsoft.com/office/drawing/2017/decorative" val="1"/>
              </a:ext>
            </a:extLst>
          </p:cNvPr>
          <p:cNvGrpSpPr/>
          <p:nvPr/>
        </p:nvGrpSpPr>
        <p:grpSpPr>
          <a:xfrm>
            <a:off x="524088" y="2130248"/>
            <a:ext cx="6543013" cy="3991252"/>
            <a:chOff x="524088" y="2130248"/>
            <a:chExt cx="6543013" cy="3991252"/>
          </a:xfrm>
        </p:grpSpPr>
        <p:grpSp>
          <p:nvGrpSpPr>
            <p:cNvPr id="6" name="Group 5">
              <a:extLst>
                <a:ext uri="{FF2B5EF4-FFF2-40B4-BE49-F238E27FC236}">
                  <a16:creationId xmlns:a16="http://schemas.microsoft.com/office/drawing/2014/main" id="{DEE22227-A7D4-41D3-ABD5-075C0583762E}"/>
                </a:ext>
              </a:extLst>
            </p:cNvPr>
            <p:cNvGrpSpPr/>
            <p:nvPr/>
          </p:nvGrpSpPr>
          <p:grpSpPr>
            <a:xfrm>
              <a:off x="524089" y="2130248"/>
              <a:ext cx="5392724" cy="1107996"/>
              <a:chOff x="524089" y="2130248"/>
              <a:chExt cx="5392724" cy="1107996"/>
            </a:xfrm>
          </p:grpSpPr>
          <p:sp>
            <p:nvSpPr>
              <p:cNvPr id="31" name="Text Placeholder 1">
                <a:extLst>
                  <a:ext uri="{FF2B5EF4-FFF2-40B4-BE49-F238E27FC236}">
                    <a16:creationId xmlns:a16="http://schemas.microsoft.com/office/drawing/2014/main" id="{98C786E1-37F9-47D1-99BA-A3F03FB33F71}"/>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Author copilots faster with productivity options including copy and paste</a:t>
                </a:r>
              </a:p>
            </p:txBody>
          </p:sp>
          <p:sp>
            <p:nvSpPr>
              <p:cNvPr id="41" name="arrow_11" title="Icon of a circle made of two curved arrows">
                <a:extLst>
                  <a:ext uri="{FF2B5EF4-FFF2-40B4-BE49-F238E27FC236}">
                    <a16:creationId xmlns:a16="http://schemas.microsoft.com/office/drawing/2014/main" id="{0354D253-ED81-4734-A8D9-9272321A7392}"/>
                  </a:ext>
                </a:extLst>
              </p:cNvPr>
              <p:cNvSpPr>
                <a:spLocks noChangeAspect="1" noEditPoints="1"/>
              </p:cNvSpPr>
              <p:nvPr/>
            </p:nvSpPr>
            <p:spPr bwMode="auto">
              <a:xfrm>
                <a:off x="524089" y="2383757"/>
                <a:ext cx="575296" cy="60097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29" name="Straight Connector 28">
              <a:extLst>
                <a:ext uri="{FF2B5EF4-FFF2-40B4-BE49-F238E27FC236}">
                  <a16:creationId xmlns:a16="http://schemas.microsoft.com/office/drawing/2014/main" id="{8C61F60F-3720-49DC-AA2A-4E5B6C76CEED}"/>
                </a:ext>
                <a:ext uri="{C183D7F6-B498-43B3-948B-1728B52AA6E4}">
                  <adec:decorative xmlns:adec="http://schemas.microsoft.com/office/drawing/2017/decorative" val="1"/>
                </a:ext>
              </a:extLst>
            </p:cNvPr>
            <p:cNvCxnSpPr/>
            <p:nvPr/>
          </p:nvCxnSpPr>
          <p:spPr>
            <a:xfrm>
              <a:off x="1375928" y="358045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975DFBA-78BB-48C5-8C32-FD5A5580A9D4}"/>
                </a:ext>
              </a:extLst>
            </p:cNvPr>
            <p:cNvGrpSpPr/>
            <p:nvPr/>
          </p:nvGrpSpPr>
          <p:grpSpPr>
            <a:xfrm>
              <a:off x="524088" y="3922660"/>
              <a:ext cx="5392725" cy="738664"/>
              <a:chOff x="524088" y="3922660"/>
              <a:chExt cx="5392725" cy="738664"/>
            </a:xfrm>
          </p:grpSpPr>
          <p:sp>
            <p:nvSpPr>
              <p:cNvPr id="28" name="Text Placeholder 1">
                <a:extLst>
                  <a:ext uri="{FF2B5EF4-FFF2-40B4-BE49-F238E27FC236}">
                    <a16:creationId xmlns:a16="http://schemas.microsoft.com/office/drawing/2014/main" id="{10D4FF6C-FD9E-47F0-A0B0-226FA09D07C2}"/>
                  </a:ext>
                </a:extLst>
              </p:cNvPr>
              <p:cNvSpPr txBox="1">
                <a:spLocks/>
              </p:cNvSpPr>
              <p:nvPr/>
            </p:nvSpPr>
            <p:spPr>
              <a:xfrm>
                <a:off x="1375928" y="3922660"/>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Use the code view to quickly code message content</a:t>
                </a:r>
              </a:p>
            </p:txBody>
          </p:sp>
          <p:sp>
            <p:nvSpPr>
              <p:cNvPr id="42" name="Move_E7C2" title="Icon of four arrows pointing away from eachother">
                <a:extLst>
                  <a:ext uri="{FF2B5EF4-FFF2-40B4-BE49-F238E27FC236}">
                    <a16:creationId xmlns:a16="http://schemas.microsoft.com/office/drawing/2014/main" id="{9C32E6D3-99E2-4EAB-82ED-B371EC0EE17C}"/>
                  </a:ext>
                </a:extLst>
              </p:cNvPr>
              <p:cNvSpPr>
                <a:spLocks noChangeAspect="1" noEditPoints="1"/>
              </p:cNvSpPr>
              <p:nvPr/>
            </p:nvSpPr>
            <p:spPr bwMode="auto">
              <a:xfrm>
                <a:off x="524088" y="4004273"/>
                <a:ext cx="575296" cy="57543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37" name="Straight Connector 36">
              <a:extLst>
                <a:ext uri="{FF2B5EF4-FFF2-40B4-BE49-F238E27FC236}">
                  <a16:creationId xmlns:a16="http://schemas.microsoft.com/office/drawing/2014/main" id="{8304431C-CD18-4BE1-BED6-A3AD36E91606}"/>
                </a:ext>
                <a:ext uri="{C183D7F6-B498-43B3-948B-1728B52AA6E4}">
                  <adec:decorative xmlns:adec="http://schemas.microsoft.com/office/drawing/2017/decorative" val="1"/>
                </a:ext>
              </a:extLst>
            </p:cNvPr>
            <p:cNvCxnSpPr/>
            <p:nvPr/>
          </p:nvCxnSpPr>
          <p:spPr>
            <a:xfrm>
              <a:off x="1375928" y="500353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AFB94D-9022-4C94-B50B-AEF984135F3E}"/>
                </a:ext>
              </a:extLst>
            </p:cNvPr>
            <p:cNvGrpSpPr/>
            <p:nvPr/>
          </p:nvGrpSpPr>
          <p:grpSpPr>
            <a:xfrm>
              <a:off x="610012" y="5345739"/>
              <a:ext cx="5306801" cy="775761"/>
              <a:chOff x="610012" y="5345739"/>
              <a:chExt cx="5306801" cy="775761"/>
            </a:xfrm>
          </p:grpSpPr>
          <p:sp>
            <p:nvSpPr>
              <p:cNvPr id="35" name="Text Placeholder 1">
                <a:extLst>
                  <a:ext uri="{FF2B5EF4-FFF2-40B4-BE49-F238E27FC236}">
                    <a16:creationId xmlns:a16="http://schemas.microsoft.com/office/drawing/2014/main" id="{B523C9EF-F953-4F73-9BD0-2151213A1F3D}"/>
                  </a:ext>
                </a:extLst>
              </p:cNvPr>
              <p:cNvSpPr txBox="1">
                <a:spLocks/>
              </p:cNvSpPr>
              <p:nvPr/>
            </p:nvSpPr>
            <p:spPr>
              <a:xfrm>
                <a:off x="1375928" y="5345739"/>
                <a:ext cx="4540885"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endParaRPr lang="en-US" spc="0" dirty="0">
                  <a:solidFill>
                    <a:schemeClr val="bg1"/>
                  </a:solidFill>
                </a:endParaRPr>
              </a:p>
            </p:txBody>
          </p:sp>
          <p:sp>
            <p:nvSpPr>
              <p:cNvPr id="43" name="arrow_25" title="Icon of a curved arrow">
                <a:extLst>
                  <a:ext uri="{FF2B5EF4-FFF2-40B4-BE49-F238E27FC236}">
                    <a16:creationId xmlns:a16="http://schemas.microsoft.com/office/drawing/2014/main" id="{DC579C04-9E0E-46C9-BEA9-289200ACA7A7}"/>
                  </a:ext>
                </a:extLst>
              </p:cNvPr>
              <p:cNvSpPr>
                <a:spLocks noChangeAspect="1" noEditPoints="1"/>
              </p:cNvSpPr>
              <p:nvPr/>
            </p:nvSpPr>
            <p:spPr bwMode="auto">
              <a:xfrm>
                <a:off x="610012" y="5677974"/>
                <a:ext cx="403448" cy="44352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sp>
        <p:nvSpPr>
          <p:cNvPr id="30" name="Freeform: Shape 29">
            <a:extLst>
              <a:ext uri="{FF2B5EF4-FFF2-40B4-BE49-F238E27FC236}">
                <a16:creationId xmlns:a16="http://schemas.microsoft.com/office/drawing/2014/main" id="{0A1ED8BC-7280-4B82-91D9-9BDF3E550F02}"/>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 name="Picture 1" descr="Graphical user interface, text, application, email&#10;&#10;Description automatically generated">
            <a:extLst>
              <a:ext uri="{FF2B5EF4-FFF2-40B4-BE49-F238E27FC236}">
                <a16:creationId xmlns:a16="http://schemas.microsoft.com/office/drawing/2014/main" id="{319ABC03-12B9-C446-BADB-CFC0791DB3BA}"/>
              </a:ext>
            </a:extLst>
          </p:cNvPr>
          <p:cNvPicPr>
            <a:picLocks noChangeAspect="1"/>
          </p:cNvPicPr>
          <p:nvPr/>
        </p:nvPicPr>
        <p:blipFill rotWithShape="1">
          <a:blip r:embed="rId3"/>
          <a:srcRect b="11880"/>
          <a:stretch/>
        </p:blipFill>
        <p:spPr>
          <a:xfrm>
            <a:off x="6511540" y="2387988"/>
            <a:ext cx="5409809" cy="3289986"/>
          </a:xfrm>
          <a:prstGeom prst="rect">
            <a:avLst/>
          </a:prstGeom>
        </p:spPr>
      </p:pic>
      <p:sp>
        <p:nvSpPr>
          <p:cNvPr id="9" name="Text Placeholder 1">
            <a:extLst>
              <a:ext uri="{FF2B5EF4-FFF2-40B4-BE49-F238E27FC236}">
                <a16:creationId xmlns:a16="http://schemas.microsoft.com/office/drawing/2014/main" id="{029B1FFC-EA41-2193-F25F-2C5407EC763B}"/>
              </a:ext>
            </a:extLst>
          </p:cNvPr>
          <p:cNvSpPr txBox="1">
            <a:spLocks/>
          </p:cNvSpPr>
          <p:nvPr/>
        </p:nvSpPr>
        <p:spPr>
          <a:xfrm>
            <a:off x="1375927" y="5495445"/>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Modify anywhere dialog flow without disruption</a:t>
            </a:r>
          </a:p>
        </p:txBody>
      </p:sp>
    </p:spTree>
    <p:extLst>
      <p:ext uri="{BB962C8B-B14F-4D97-AF65-F5344CB8AC3E}">
        <p14:creationId xmlns:p14="http://schemas.microsoft.com/office/powerpoint/2010/main" val="351872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nodeType="withEffect">
                                  <p:stCondLst>
                                    <p:cond delay="0"/>
                                  </p:stCondLst>
                                  <p:childTnLst>
                                    <p:animMotion origin="layout" path="M 1.875E-6 -3.7037E-7 L -0.03451 -0.00093 " pathEditMode="relative" rAng="0" ptsTypes="AA">
                                      <p:cBhvr>
                                        <p:cTn id="13"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7EE7-37B3-4C43-C682-E1E1F2245963}"/>
              </a:ext>
            </a:extLst>
          </p:cNvPr>
          <p:cNvSpPr>
            <a:spLocks noGrp="1"/>
          </p:cNvSpPr>
          <p:nvPr>
            <p:ph type="title"/>
          </p:nvPr>
        </p:nvSpPr>
        <p:spPr>
          <a:xfrm>
            <a:off x="586740" y="3152000"/>
            <a:ext cx="11018520" cy="553999"/>
          </a:xfrm>
        </p:spPr>
        <p:txBody>
          <a:bodyPr>
            <a:normAutofit fontScale="90000"/>
          </a:bodyPr>
          <a:lstStyle/>
          <a:p>
            <a:pPr algn="ctr"/>
            <a:r>
              <a:rPr lang="en-US" dirty="0"/>
              <a:t>How to think about Copilots</a:t>
            </a:r>
          </a:p>
        </p:txBody>
      </p:sp>
    </p:spTree>
    <p:extLst>
      <p:ext uri="{BB962C8B-B14F-4D97-AF65-F5344CB8AC3E}">
        <p14:creationId xmlns:p14="http://schemas.microsoft.com/office/powerpoint/2010/main" val="34980803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03:</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312992" y="2620163"/>
            <a:ext cx="8609171" cy="2879250"/>
          </a:xfrm>
        </p:spPr>
        <p:txBody>
          <a:bodyPr>
            <a:normAutofit lnSpcReduction="10000"/>
          </a:bodyPr>
          <a:lstStyle/>
          <a:p>
            <a:r>
              <a:rPr lang="en-US" dirty="0"/>
              <a:t>Authoring 101 in the Unified Canvas</a:t>
            </a:r>
            <a:endParaRPr lang="en-IN" dirty="0"/>
          </a:p>
          <a:p>
            <a:endParaRPr lang="en-US" dirty="0"/>
          </a:p>
          <a:p>
            <a:r>
              <a:rPr lang="en-US" sz="3600" dirty="0"/>
              <a:t>(Lab Time)</a:t>
            </a:r>
            <a:endParaRPr lang="en-IN" sz="3600" dirty="0"/>
          </a:p>
        </p:txBody>
      </p:sp>
    </p:spTree>
    <p:extLst>
      <p:ext uri="{BB962C8B-B14F-4D97-AF65-F5344CB8AC3E}">
        <p14:creationId xmlns:p14="http://schemas.microsoft.com/office/powerpoint/2010/main" val="263973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414E1-0043-477C-90B7-8CD0C8A308FF}"/>
              </a:ext>
            </a:extLst>
          </p:cNvPr>
          <p:cNvSpPr>
            <a:spLocks noGrp="1"/>
          </p:cNvSpPr>
          <p:nvPr>
            <p:ph type="title" idx="4294967295"/>
          </p:nvPr>
        </p:nvSpPr>
        <p:spPr>
          <a:xfrm>
            <a:off x="1461439" y="2748253"/>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IN" sz="5400" b="0" i="0" u="none" strike="noStrike" kern="1200" cap="none" spc="-49" normalizeH="0" baseline="0" noProof="0" dirty="0">
                <a:ln>
                  <a:noFill/>
                </a:ln>
                <a:solidFill>
                  <a:schemeClr val="tx1"/>
                </a:solidFill>
                <a:effectLst/>
                <a:uLnTx/>
                <a:uFillTx/>
                <a:latin typeface="+mj-lt"/>
                <a:ea typeface="+mn-ea"/>
                <a:cs typeface="+mn-cs"/>
              </a:rPr>
              <a:t>Copilot Studio </a:t>
            </a:r>
            <a:r>
              <a:rPr kumimoji="0" lang="en-US" sz="5400" b="0" i="0" u="none" strike="noStrike" kern="1200" cap="none" spc="-49" normalizeH="0" baseline="0" noProof="0" dirty="0">
                <a:ln>
                  <a:noFill/>
                </a:ln>
                <a:solidFill>
                  <a:schemeClr val="tx1"/>
                </a:solidFill>
                <a:effectLst/>
                <a:uLnTx/>
                <a:uFillTx/>
                <a:latin typeface="+mj-lt"/>
                <a:ea typeface="+mn-ea"/>
                <a:cs typeface="+mn-cs"/>
              </a:rPr>
              <a:t>+ Power Automate</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96982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57C19BE-81D5-4400-99B1-FD802BE4EE8C}"/>
              </a:ext>
            </a:extLst>
          </p:cNvPr>
          <p:cNvSpPr txBox="1">
            <a:spLocks noGrp="1"/>
          </p:cNvSpPr>
          <p:nvPr>
            <p:ph type="title" idx="4294967295"/>
          </p:nvPr>
        </p:nvSpPr>
        <p:spPr>
          <a:xfrm flipH="1">
            <a:off x="418419" y="374254"/>
            <a:ext cx="11293475" cy="141577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457200" marR="0" lvl="0" indent="-457200" algn="l" defTabSz="91436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w="3175">
                  <a:noFill/>
                </a:ln>
                <a:solidFill>
                  <a:schemeClr val="tx2"/>
                </a:solidFill>
                <a:effectLst/>
                <a:uLnTx/>
                <a:uFillTx/>
                <a:latin typeface="+mj-lt"/>
                <a:ea typeface="+mn-ea"/>
                <a:cs typeface="Segoe UI" pitchFamily="34" charset="0"/>
              </a:rPr>
              <a:t>Microsoft Power Automate</a:t>
            </a:r>
            <a:br>
              <a:rPr kumimoji="0" lang="en-US" sz="3200" b="0" i="0" u="none" strike="noStrike" kern="1200" cap="none" spc="0" normalizeH="0" baseline="0" noProof="0">
                <a:ln w="3175">
                  <a:noFill/>
                </a:ln>
                <a:solidFill>
                  <a:schemeClr val="tx2"/>
                </a:solidFill>
                <a:effectLst/>
                <a:uLnTx/>
                <a:uFillTx/>
                <a:latin typeface="+mj-lt"/>
                <a:ea typeface="+mn-ea"/>
                <a:cs typeface="Segoe UI" pitchFamily="34" charset="0"/>
              </a:rPr>
            </a:b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is an online workflow service that</a:t>
            </a:r>
            <a:r>
              <a:rPr kumimoji="0" lang="en-US" sz="2800" b="0" i="0" u="none" strike="noStrike" kern="1200" cap="none" spc="0" normalizeH="0" baseline="0" noProof="0">
                <a:ln w="3175">
                  <a:noFill/>
                </a:ln>
                <a:solidFill>
                  <a:schemeClr val="tx1"/>
                </a:solidFill>
                <a:effectLst/>
                <a:uLnTx/>
                <a:uFillTx/>
                <a:latin typeface="+mj-lt"/>
                <a:ea typeface="+mn-ea"/>
                <a:cs typeface="Segoe UI" pitchFamily="34" charset="0"/>
              </a:rPr>
              <a:t> automates actions </a:t>
            </a: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across</a:t>
            </a:r>
          </a:p>
          <a:p>
            <a:pPr marL="406400" marR="0" lvl="0" indent="508000" algn="l" defTabSz="91436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apps and services</a:t>
            </a:r>
            <a:endParaRPr kumimoji="0" lang="en-US" sz="3200" b="0" i="0" u="none" strike="noStrike" kern="1200" cap="none" spc="0" normalizeH="0" baseline="0" noProof="0">
              <a:ln w="3175">
                <a:noFill/>
              </a:ln>
              <a:solidFill>
                <a:schemeClr val="tx1"/>
              </a:solidFill>
              <a:effectLst/>
              <a:uLnTx/>
              <a:uFillTx/>
              <a:latin typeface="+mn-lt"/>
              <a:ea typeface="+mn-ea"/>
              <a:cs typeface="Segoe UI" pitchFamily="34" charset="0"/>
            </a:endParaRPr>
          </a:p>
        </p:txBody>
      </p:sp>
      <p:grpSp>
        <p:nvGrpSpPr>
          <p:cNvPr id="3" name="Group 2">
            <a:extLst>
              <a:ext uri="{FF2B5EF4-FFF2-40B4-BE49-F238E27FC236}">
                <a16:creationId xmlns:a16="http://schemas.microsoft.com/office/drawing/2014/main" id="{5FDBCC0F-1042-4173-9078-B2ED9D3B036C}"/>
              </a:ext>
              <a:ext uri="{C183D7F6-B498-43B3-948B-1728B52AA6E4}">
                <adec:decorative xmlns:adec="http://schemas.microsoft.com/office/drawing/2017/decorative" val="1"/>
              </a:ext>
            </a:extLst>
          </p:cNvPr>
          <p:cNvGrpSpPr/>
          <p:nvPr/>
        </p:nvGrpSpPr>
        <p:grpSpPr>
          <a:xfrm>
            <a:off x="1" y="2028374"/>
            <a:ext cx="4829625" cy="4829626"/>
            <a:chOff x="1" y="2028374"/>
            <a:chExt cx="4829625" cy="4829626"/>
          </a:xfrm>
        </p:grpSpPr>
        <p:sp>
          <p:nvSpPr>
            <p:cNvPr id="59" name="Freeform: Shape 58">
              <a:extLst>
                <a:ext uri="{FF2B5EF4-FFF2-40B4-BE49-F238E27FC236}">
                  <a16:creationId xmlns:a16="http://schemas.microsoft.com/office/drawing/2014/main" id="{42808337-84D2-4DE1-99F9-954F94908285}"/>
                </a:ext>
                <a:ext uri="{C183D7F6-B498-43B3-948B-1728B52AA6E4}">
                  <adec:decorative xmlns:adec="http://schemas.microsoft.com/office/drawing/2017/decorative" val="1"/>
                </a:ext>
              </a:extLst>
            </p:cNvPr>
            <p:cNvSpPr/>
            <p:nvPr/>
          </p:nvSpPr>
          <p:spPr bwMode="auto">
            <a:xfrm>
              <a:off x="1" y="2028374"/>
              <a:ext cx="4829625" cy="4829626"/>
            </a:xfrm>
            <a:custGeom>
              <a:avLst/>
              <a:gdLst>
                <a:gd name="connsiteX0" fmla="*/ 0 w 4829625"/>
                <a:gd name="connsiteY0" fmla="*/ 0 h 4829626"/>
                <a:gd name="connsiteX1" fmla="*/ 4829625 w 4829625"/>
                <a:gd name="connsiteY1" fmla="*/ 4829626 h 4829626"/>
                <a:gd name="connsiteX2" fmla="*/ 0 w 4829625"/>
                <a:gd name="connsiteY2" fmla="*/ 4829626 h 4829626"/>
              </a:gdLst>
              <a:ahLst/>
              <a:cxnLst>
                <a:cxn ang="0">
                  <a:pos x="connsiteX0" y="connsiteY0"/>
                </a:cxn>
                <a:cxn ang="0">
                  <a:pos x="connsiteX1" y="connsiteY1"/>
                </a:cxn>
                <a:cxn ang="0">
                  <a:pos x="connsiteX2" y="connsiteY2"/>
                </a:cxn>
              </a:cxnLst>
              <a:rect l="l" t="t" r="r" b="b"/>
              <a:pathLst>
                <a:path w="4829625" h="4829626">
                  <a:moveTo>
                    <a:pt x="0" y="0"/>
                  </a:moveTo>
                  <a:lnTo>
                    <a:pt x="4829625" y="4829626"/>
                  </a:lnTo>
                  <a:lnTo>
                    <a:pt x="0" y="482962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602A7F6-DEF3-400C-B3DD-43581A8D1962}"/>
                </a:ext>
                <a:ext uri="{C183D7F6-B498-43B3-948B-1728B52AA6E4}">
                  <adec:decorative xmlns:adec="http://schemas.microsoft.com/office/drawing/2017/decorative" val="1"/>
                </a:ext>
              </a:extLst>
            </p:cNvPr>
            <p:cNvSpPr/>
            <p:nvPr/>
          </p:nvSpPr>
          <p:spPr bwMode="auto">
            <a:xfrm>
              <a:off x="1" y="2156167"/>
              <a:ext cx="4701832" cy="4701833"/>
            </a:xfrm>
            <a:custGeom>
              <a:avLst/>
              <a:gdLst>
                <a:gd name="connsiteX0" fmla="*/ 0 w 4701832"/>
                <a:gd name="connsiteY0" fmla="*/ 0 h 4701833"/>
                <a:gd name="connsiteX1" fmla="*/ 4701832 w 4701832"/>
                <a:gd name="connsiteY1" fmla="*/ 4701833 h 4701833"/>
                <a:gd name="connsiteX2" fmla="*/ 0 w 4701832"/>
                <a:gd name="connsiteY2" fmla="*/ 4701833 h 4701833"/>
              </a:gdLst>
              <a:ahLst/>
              <a:cxnLst>
                <a:cxn ang="0">
                  <a:pos x="connsiteX0" y="connsiteY0"/>
                </a:cxn>
                <a:cxn ang="0">
                  <a:pos x="connsiteX1" y="connsiteY1"/>
                </a:cxn>
                <a:cxn ang="0">
                  <a:pos x="connsiteX2" y="connsiteY2"/>
                </a:cxn>
              </a:cxnLst>
              <a:rect l="l" t="t" r="r" b="b"/>
              <a:pathLst>
                <a:path w="4701832" h="4701833">
                  <a:moveTo>
                    <a:pt x="0" y="0"/>
                  </a:moveTo>
                  <a:lnTo>
                    <a:pt x="4701832" y="4701833"/>
                  </a:lnTo>
                  <a:lnTo>
                    <a:pt x="0" y="470183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6AE8BF9A-2F6B-4494-8A5A-7DA7D3554D6D}"/>
              </a:ext>
              <a:ext uri="{C183D7F6-B498-43B3-948B-1728B52AA6E4}">
                <adec:decorative xmlns:adec="http://schemas.microsoft.com/office/drawing/2017/decorative" val="1"/>
              </a:ext>
            </a:extLst>
          </p:cNvPr>
          <p:cNvGrpSpPr/>
          <p:nvPr/>
        </p:nvGrpSpPr>
        <p:grpSpPr>
          <a:xfrm>
            <a:off x="11151688" y="-127064"/>
            <a:ext cx="1231187" cy="1709427"/>
            <a:chOff x="11151688" y="-127064"/>
            <a:chExt cx="1231187" cy="1709427"/>
          </a:xfrm>
        </p:grpSpPr>
        <p:sp>
          <p:nvSpPr>
            <p:cNvPr id="12" name="Freeform: Shape 11">
              <a:extLst>
                <a:ext uri="{FF2B5EF4-FFF2-40B4-BE49-F238E27FC236}">
                  <a16:creationId xmlns:a16="http://schemas.microsoft.com/office/drawing/2014/main" id="{86424D80-382C-4DF7-92A6-71424F08CE92}"/>
                </a:ext>
                <a:ext uri="{C183D7F6-B498-43B3-948B-1728B52AA6E4}">
                  <adec:decorative xmlns:adec="http://schemas.microsoft.com/office/drawing/2017/decorative" val="1"/>
                </a:ext>
              </a:extLst>
            </p:cNvPr>
            <p:cNvSpPr/>
            <p:nvPr userDrawn="1"/>
          </p:nvSpPr>
          <p:spPr bwMode="auto">
            <a:xfrm rot="20943271">
              <a:off x="11151688"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186B6A87-2AAB-4C07-821E-B068C76D1BF5}"/>
                </a:ext>
                <a:ext uri="{C183D7F6-B498-43B3-948B-1728B52AA6E4}">
                  <adec:decorative xmlns:adec="http://schemas.microsoft.com/office/drawing/2017/decorative" val="1"/>
                </a:ext>
              </a:extLst>
            </p:cNvPr>
            <p:cNvCxnSpPr>
              <a:cxnSpLocks/>
            </p:cNvCxnSpPr>
            <p:nvPr/>
          </p:nvCxnSpPr>
          <p:spPr>
            <a:xfrm>
              <a:off x="11696700" y="514350"/>
              <a:ext cx="686175" cy="854879"/>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descr="Screenshots of Flow in a tablet, cell phone, and laptop">
            <a:extLst>
              <a:ext uri="{FF2B5EF4-FFF2-40B4-BE49-F238E27FC236}">
                <a16:creationId xmlns:a16="http://schemas.microsoft.com/office/drawing/2014/main" id="{EA103429-C3C7-42CE-9EC0-8B4BEB5E3C54}"/>
              </a:ext>
            </a:extLst>
          </p:cNvPr>
          <p:cNvGrpSpPr/>
          <p:nvPr/>
        </p:nvGrpSpPr>
        <p:grpSpPr>
          <a:xfrm>
            <a:off x="2199638" y="1872343"/>
            <a:ext cx="9985873" cy="4588341"/>
            <a:chOff x="4409965" y="2863190"/>
            <a:chExt cx="7782036" cy="3575715"/>
          </a:xfrm>
        </p:grpSpPr>
        <p:pic>
          <p:nvPicPr>
            <p:cNvPr id="19" name="Picture 18">
              <a:extLst>
                <a:ext uri="{FF2B5EF4-FFF2-40B4-BE49-F238E27FC236}">
                  <a16:creationId xmlns:a16="http://schemas.microsoft.com/office/drawing/2014/main" id="{72D2C7E2-00FA-4E9B-8146-652DE796BE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6800" y="2863190"/>
              <a:ext cx="4775201" cy="3575715"/>
            </a:xfrm>
            <a:prstGeom prst="rect">
              <a:avLst/>
            </a:prstGeom>
          </p:spPr>
        </p:pic>
        <p:pic>
          <p:nvPicPr>
            <p:cNvPr id="20" name="Picture 19">
              <a:extLst>
                <a:ext uri="{FF2B5EF4-FFF2-40B4-BE49-F238E27FC236}">
                  <a16:creationId xmlns:a16="http://schemas.microsoft.com/office/drawing/2014/main" id="{65DA513C-C82A-4E82-A6CD-04EE58E6B3D0}"/>
                </a:ext>
              </a:extLst>
            </p:cNvPr>
            <p:cNvPicPr>
              <a:picLocks noChangeAspect="1"/>
            </p:cNvPicPr>
            <p:nvPr/>
          </p:nvPicPr>
          <p:blipFill rotWithShape="1">
            <a:blip r:embed="rId4">
              <a:extLst>
                <a:ext uri="{28A0092B-C50C-407E-A947-70E740481C1C}">
                  <a14:useLocalDpi xmlns:a14="http://schemas.microsoft.com/office/drawing/2010/main"/>
                </a:ext>
              </a:extLst>
            </a:blip>
            <a:srcRect l="52155" t="52152" r="4696" b="133"/>
            <a:stretch/>
          </p:blipFill>
          <p:spPr>
            <a:xfrm>
              <a:off x="4409965" y="5340789"/>
              <a:ext cx="3673710" cy="1098116"/>
            </a:xfrm>
            <a:prstGeom prst="round2SameRect">
              <a:avLst>
                <a:gd name="adj1" fmla="val 7724"/>
                <a:gd name="adj2" fmla="val 0"/>
              </a:avLst>
            </a:prstGeom>
          </p:spPr>
        </p:pic>
      </p:grpSp>
      <p:sp>
        <p:nvSpPr>
          <p:cNvPr id="28" name="Freeform: Shape 27">
            <a:extLst>
              <a:ext uri="{FF2B5EF4-FFF2-40B4-BE49-F238E27FC236}">
                <a16:creationId xmlns:a16="http://schemas.microsoft.com/office/drawing/2014/main" id="{79B2A638-D600-42D3-BAF0-C602CFBD8719}"/>
              </a:ext>
              <a:ext uri="{C183D7F6-B498-43B3-948B-1728B52AA6E4}">
                <adec:decorative xmlns:adec="http://schemas.microsoft.com/office/drawing/2017/decorative" val="1"/>
              </a:ext>
            </a:extLst>
          </p:cNvPr>
          <p:cNvSpPr/>
          <p:nvPr/>
        </p:nvSpPr>
        <p:spPr bwMode="auto">
          <a:xfrm flipH="1" flipV="1">
            <a:off x="1676400" y="6494782"/>
            <a:ext cx="10515600" cy="45719"/>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12700">
            <a:solidFill>
              <a:schemeClr val="bg1">
                <a:lumMod val="75000"/>
              </a:schemeClr>
            </a:solidFill>
            <a:prstDash val="dash"/>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05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6C5E-DFAB-4B49-9FD9-751B219870D1}"/>
              </a:ext>
            </a:extLst>
          </p:cNvPr>
          <p:cNvSpPr>
            <a:spLocks noGrp="1"/>
          </p:cNvSpPr>
          <p:nvPr>
            <p:ph type="title"/>
          </p:nvPr>
        </p:nvSpPr>
        <p:spPr>
          <a:xfrm>
            <a:off x="455995" y="620428"/>
            <a:ext cx="11306469" cy="492443"/>
          </a:xfrm>
        </p:spPr>
        <p:txBody>
          <a:bodyPr/>
          <a:lstStyle/>
          <a:p>
            <a:r>
              <a:rPr lang="en-IN" dirty="0"/>
              <a:t>Connectivity &amp; integration </a:t>
            </a:r>
          </a:p>
        </p:txBody>
      </p:sp>
      <p:sp>
        <p:nvSpPr>
          <p:cNvPr id="30" name="Freeform: Shape 29">
            <a:extLst>
              <a:ext uri="{FF2B5EF4-FFF2-40B4-BE49-F238E27FC236}">
                <a16:creationId xmlns:a16="http://schemas.microsoft.com/office/drawing/2014/main" id="{3AFC341A-ACE3-460A-9437-63C268466FC3}"/>
              </a:ext>
              <a:ext uri="{C183D7F6-B498-43B3-948B-1728B52AA6E4}">
                <adec:decorative xmlns:adec="http://schemas.microsoft.com/office/drawing/2017/decorative" val="1"/>
              </a:ext>
            </a:extLst>
          </p:cNvPr>
          <p:cNvSpPr/>
          <p:nvPr/>
        </p:nvSpPr>
        <p:spPr bwMode="auto">
          <a:xfrm>
            <a:off x="0" y="1439991"/>
            <a:ext cx="9596535" cy="5418009"/>
          </a:xfrm>
          <a:custGeom>
            <a:avLst/>
            <a:gdLst>
              <a:gd name="connsiteX0" fmla="*/ 0 w 9596535"/>
              <a:gd name="connsiteY0" fmla="*/ 0 h 5418009"/>
              <a:gd name="connsiteX1" fmla="*/ 130628 w 9596535"/>
              <a:gd name="connsiteY1" fmla="*/ 0 h 5418009"/>
              <a:gd name="connsiteX2" fmla="*/ 4047898 w 9596535"/>
              <a:gd name="connsiteY2" fmla="*/ 0 h 5418009"/>
              <a:gd name="connsiteX3" fmla="*/ 4178526 w 9596535"/>
              <a:gd name="connsiteY3" fmla="*/ 0 h 5418009"/>
              <a:gd name="connsiteX4" fmla="*/ 9596535 w 9596535"/>
              <a:gd name="connsiteY4" fmla="*/ 5418009 h 5418009"/>
              <a:gd name="connsiteX5" fmla="*/ 9465907 w 9596535"/>
              <a:gd name="connsiteY5" fmla="*/ 5418009 h 5418009"/>
              <a:gd name="connsiteX6" fmla="*/ 7987566 w 9596535"/>
              <a:gd name="connsiteY6" fmla="*/ 5418009 h 5418009"/>
              <a:gd name="connsiteX7" fmla="*/ 7856938 w 9596535"/>
              <a:gd name="connsiteY7" fmla="*/ 5418009 h 5418009"/>
              <a:gd name="connsiteX8" fmla="*/ 130628 w 9596535"/>
              <a:gd name="connsiteY8" fmla="*/ 5418009 h 5418009"/>
              <a:gd name="connsiteX9" fmla="*/ 0 w 9596535"/>
              <a:gd name="connsiteY9" fmla="*/ 5418009 h 5418009"/>
              <a:gd name="connsiteX0" fmla="*/ 0 w 9596535"/>
              <a:gd name="connsiteY0" fmla="*/ 0 h 5418009"/>
              <a:gd name="connsiteX1" fmla="*/ 130628 w 9596535"/>
              <a:gd name="connsiteY1" fmla="*/ 0 h 5418009"/>
              <a:gd name="connsiteX2" fmla="*/ 4178526 w 9596535"/>
              <a:gd name="connsiteY2" fmla="*/ 0 h 5418009"/>
              <a:gd name="connsiteX3" fmla="*/ 9596535 w 9596535"/>
              <a:gd name="connsiteY3" fmla="*/ 5418009 h 5418009"/>
              <a:gd name="connsiteX4" fmla="*/ 9465907 w 9596535"/>
              <a:gd name="connsiteY4" fmla="*/ 5418009 h 5418009"/>
              <a:gd name="connsiteX5" fmla="*/ 7987566 w 9596535"/>
              <a:gd name="connsiteY5" fmla="*/ 5418009 h 5418009"/>
              <a:gd name="connsiteX6" fmla="*/ 7856938 w 9596535"/>
              <a:gd name="connsiteY6" fmla="*/ 5418009 h 5418009"/>
              <a:gd name="connsiteX7" fmla="*/ 130628 w 9596535"/>
              <a:gd name="connsiteY7" fmla="*/ 5418009 h 5418009"/>
              <a:gd name="connsiteX8" fmla="*/ 0 w 9596535"/>
              <a:gd name="connsiteY8" fmla="*/ 5418009 h 5418009"/>
              <a:gd name="connsiteX9" fmla="*/ 0 w 9596535"/>
              <a:gd name="connsiteY9"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987566 w 9596535"/>
              <a:gd name="connsiteY4" fmla="*/ 5418009 h 5418009"/>
              <a:gd name="connsiteX5" fmla="*/ 7856938 w 9596535"/>
              <a:gd name="connsiteY5" fmla="*/ 5418009 h 5418009"/>
              <a:gd name="connsiteX6" fmla="*/ 130628 w 9596535"/>
              <a:gd name="connsiteY6" fmla="*/ 5418009 h 5418009"/>
              <a:gd name="connsiteX7" fmla="*/ 0 w 9596535"/>
              <a:gd name="connsiteY7" fmla="*/ 5418009 h 5418009"/>
              <a:gd name="connsiteX8" fmla="*/ 0 w 9596535"/>
              <a:gd name="connsiteY8"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987566 w 9596535"/>
              <a:gd name="connsiteY4" fmla="*/ 5418009 h 5418009"/>
              <a:gd name="connsiteX5" fmla="*/ 7856938 w 9596535"/>
              <a:gd name="connsiteY5" fmla="*/ 5418009 h 5418009"/>
              <a:gd name="connsiteX6" fmla="*/ 0 w 9596535"/>
              <a:gd name="connsiteY6" fmla="*/ 5418009 h 5418009"/>
              <a:gd name="connsiteX7" fmla="*/ 0 w 9596535"/>
              <a:gd name="connsiteY7"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856938 w 9596535"/>
              <a:gd name="connsiteY4" fmla="*/ 5418009 h 5418009"/>
              <a:gd name="connsiteX5" fmla="*/ 0 w 9596535"/>
              <a:gd name="connsiteY5" fmla="*/ 5418009 h 5418009"/>
              <a:gd name="connsiteX6" fmla="*/ 0 w 9596535"/>
              <a:gd name="connsiteY6"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0 w 9596535"/>
              <a:gd name="connsiteY4" fmla="*/ 5418009 h 5418009"/>
              <a:gd name="connsiteX5" fmla="*/ 0 w 9596535"/>
              <a:gd name="connsiteY5" fmla="*/ 0 h 5418009"/>
              <a:gd name="connsiteX0" fmla="*/ 0 w 9596535"/>
              <a:gd name="connsiteY0" fmla="*/ 0 h 5418009"/>
              <a:gd name="connsiteX1" fmla="*/ 4178526 w 9596535"/>
              <a:gd name="connsiteY1" fmla="*/ 0 h 5418009"/>
              <a:gd name="connsiteX2" fmla="*/ 9596535 w 9596535"/>
              <a:gd name="connsiteY2" fmla="*/ 5418009 h 5418009"/>
              <a:gd name="connsiteX3" fmla="*/ 0 w 9596535"/>
              <a:gd name="connsiteY3" fmla="*/ 5418009 h 5418009"/>
              <a:gd name="connsiteX4" fmla="*/ 0 w 9596535"/>
              <a:gd name="connsiteY4" fmla="*/ 0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535" h="5418009">
                <a:moveTo>
                  <a:pt x="0" y="0"/>
                </a:moveTo>
                <a:lnTo>
                  <a:pt x="4178526" y="0"/>
                </a:lnTo>
                <a:lnTo>
                  <a:pt x="9596535" y="5418009"/>
                </a:lnTo>
                <a:lnTo>
                  <a:pt x="0" y="5418009"/>
                </a:ln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CEF0B0D2-D957-45C0-A208-D65D72E98A56}"/>
              </a:ext>
              <a:ext uri="{C183D7F6-B498-43B3-948B-1728B52AA6E4}">
                <adec:decorative xmlns:adec="http://schemas.microsoft.com/office/drawing/2017/decorative" val="1"/>
              </a:ext>
            </a:extLst>
          </p:cNvPr>
          <p:cNvGrpSpPr/>
          <p:nvPr/>
        </p:nvGrpSpPr>
        <p:grpSpPr>
          <a:xfrm>
            <a:off x="560141" y="1792832"/>
            <a:ext cx="4113460" cy="1949252"/>
            <a:chOff x="560141" y="1792832"/>
            <a:chExt cx="4113460" cy="1949252"/>
          </a:xfrm>
        </p:grpSpPr>
        <p:sp>
          <p:nvSpPr>
            <p:cNvPr id="59" name="Freeform: Shape 58" descr="icon of different circles connected to each other">
              <a:extLst>
                <a:ext uri="{FF2B5EF4-FFF2-40B4-BE49-F238E27FC236}">
                  <a16:creationId xmlns:a16="http://schemas.microsoft.com/office/drawing/2014/main" id="{D4326B17-1763-4B5A-B605-BD74726BF6D2}"/>
                </a:ext>
              </a:extLst>
            </p:cNvPr>
            <p:cNvSpPr/>
            <p:nvPr/>
          </p:nvSpPr>
          <p:spPr>
            <a:xfrm>
              <a:off x="560141" y="1896979"/>
              <a:ext cx="588946" cy="588944"/>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Text Placeholder 7">
              <a:extLst>
                <a:ext uri="{FF2B5EF4-FFF2-40B4-BE49-F238E27FC236}">
                  <a16:creationId xmlns:a16="http://schemas.microsoft.com/office/drawing/2014/main" id="{C58E99A2-E7CC-484E-B463-FF239A77C37D}"/>
                </a:ext>
              </a:extLst>
            </p:cNvPr>
            <p:cNvSpPr txBox="1">
              <a:spLocks/>
            </p:cNvSpPr>
            <p:nvPr/>
          </p:nvSpPr>
          <p:spPr>
            <a:xfrm>
              <a:off x="1515068" y="1792832"/>
              <a:ext cx="3158533" cy="1949252"/>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Built-in connectivity to</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1000</a:t>
              </a:r>
              <a:r>
                <a:rPr lang="en-US" sz="1800" dirty="0">
                  <a:solidFill>
                    <a:schemeClr val="bg1"/>
                  </a:solidFill>
                  <a:latin typeface="+mn-lt"/>
                  <a:cs typeface="Segoe UI Light" panose="020B0502040204020203" pitchFamily="34" charset="0"/>
                </a:rPr>
                <a:t>+ SaaS cloud services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F</a:t>
              </a:r>
              <a:r>
                <a:rPr lang="en-US" sz="1800" dirty="0">
                  <a:solidFill>
                    <a:schemeClr val="bg1"/>
                  </a:solidFill>
                  <a:latin typeface="+mn-lt"/>
                  <a:cs typeface="Segoe UI Light" panose="020B0502040204020203" pitchFamily="34" charset="0"/>
                </a:rPr>
                <a:t>ile providers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latin typeface="+mn-lt"/>
                  <a:cs typeface="Segoe UI Light" panose="020B0502040204020203" pitchFamily="34" charset="0"/>
                </a:rPr>
                <a:t>Databases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W</a:t>
              </a:r>
              <a:r>
                <a:rPr lang="en-US" sz="1800" dirty="0">
                  <a:solidFill>
                    <a:schemeClr val="bg1"/>
                  </a:solidFill>
                  <a:latin typeface="+mn-lt"/>
                  <a:cs typeface="Segoe UI Light" panose="020B0502040204020203" pitchFamily="34" charset="0"/>
                </a:rPr>
                <a:t>eb APIs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P</a:t>
              </a:r>
              <a:r>
                <a:rPr lang="en-US" sz="1800" dirty="0">
                  <a:solidFill>
                    <a:schemeClr val="bg1"/>
                  </a:solidFill>
                  <a:latin typeface="+mn-lt"/>
                  <a:cs typeface="Segoe UI Light" panose="020B0502040204020203" pitchFamily="34" charset="0"/>
                </a:rPr>
                <a:t>roductivity apps, etc.</a:t>
              </a:r>
              <a:endParaRPr lang="en-US" sz="1600" dirty="0">
                <a:solidFill>
                  <a:schemeClr val="bg1"/>
                </a:solidFill>
                <a:latin typeface="+mn-lt"/>
                <a:cs typeface="Segoe UI Light" panose="020B0502040204020203" pitchFamily="34" charset="0"/>
              </a:endParaRPr>
            </a:p>
          </p:txBody>
        </p:sp>
      </p:grpSp>
      <p:grpSp>
        <p:nvGrpSpPr>
          <p:cNvPr id="7" name="Group 6">
            <a:extLst>
              <a:ext uri="{FF2B5EF4-FFF2-40B4-BE49-F238E27FC236}">
                <a16:creationId xmlns:a16="http://schemas.microsoft.com/office/drawing/2014/main" id="{C410C50F-2547-450D-A1E7-B70D5C62D0FA}"/>
              </a:ext>
              <a:ext uri="{C183D7F6-B498-43B3-948B-1728B52AA6E4}">
                <adec:decorative xmlns:adec="http://schemas.microsoft.com/office/drawing/2017/decorative" val="1"/>
              </a:ext>
            </a:extLst>
          </p:cNvPr>
          <p:cNvGrpSpPr/>
          <p:nvPr/>
        </p:nvGrpSpPr>
        <p:grpSpPr>
          <a:xfrm>
            <a:off x="509982" y="4261952"/>
            <a:ext cx="5302766" cy="615553"/>
            <a:chOff x="509982" y="4261952"/>
            <a:chExt cx="5302766" cy="615553"/>
          </a:xfrm>
        </p:grpSpPr>
        <p:pic>
          <p:nvPicPr>
            <p:cNvPr id="3" name="Picture 2" descr="icon of AI web">
              <a:extLst>
                <a:ext uri="{FF2B5EF4-FFF2-40B4-BE49-F238E27FC236}">
                  <a16:creationId xmlns:a16="http://schemas.microsoft.com/office/drawing/2014/main" id="{3DA43B69-D5B3-410D-9AF9-E0A3BF620AE5}"/>
                </a:ext>
              </a:extLst>
            </p:cNvPr>
            <p:cNvPicPr>
              <a:picLocks noChangeAspect="1"/>
            </p:cNvPicPr>
            <p:nvPr/>
          </p:nvPicPr>
          <p:blipFill>
            <a:blip r:embed="rId3"/>
            <a:stretch>
              <a:fillRect/>
            </a:stretch>
          </p:blipFill>
          <p:spPr>
            <a:xfrm>
              <a:off x="509982" y="4295736"/>
              <a:ext cx="689266" cy="550384"/>
            </a:xfrm>
            <a:prstGeom prst="rect">
              <a:avLst/>
            </a:prstGeom>
          </p:spPr>
        </p:pic>
        <p:sp>
          <p:nvSpPr>
            <p:cNvPr id="26" name="Text Placeholder 7">
              <a:extLst>
                <a:ext uri="{FF2B5EF4-FFF2-40B4-BE49-F238E27FC236}">
                  <a16:creationId xmlns:a16="http://schemas.microsoft.com/office/drawing/2014/main" id="{ABC8F778-1B2E-4939-825A-AB1EA5CAC639}"/>
                </a:ext>
              </a:extLst>
            </p:cNvPr>
            <p:cNvSpPr txBox="1">
              <a:spLocks/>
            </p:cNvSpPr>
            <p:nvPr/>
          </p:nvSpPr>
          <p:spPr>
            <a:xfrm>
              <a:off x="1515068" y="4261952"/>
              <a:ext cx="4297680" cy="615553"/>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Connect to on-premises systems via Data Gateway</a:t>
              </a:r>
            </a:p>
          </p:txBody>
        </p:sp>
      </p:grpSp>
      <p:grpSp>
        <p:nvGrpSpPr>
          <p:cNvPr id="9" name="Group 8">
            <a:extLst>
              <a:ext uri="{FF2B5EF4-FFF2-40B4-BE49-F238E27FC236}">
                <a16:creationId xmlns:a16="http://schemas.microsoft.com/office/drawing/2014/main" id="{F83FD3B5-71DC-42AD-B894-2BD7ECE37528}"/>
              </a:ext>
              <a:ext uri="{C183D7F6-B498-43B3-948B-1728B52AA6E4}">
                <adec:decorative xmlns:adec="http://schemas.microsoft.com/office/drawing/2017/decorative" val="1"/>
              </a:ext>
            </a:extLst>
          </p:cNvPr>
          <p:cNvGrpSpPr/>
          <p:nvPr/>
        </p:nvGrpSpPr>
        <p:grpSpPr>
          <a:xfrm>
            <a:off x="585057" y="5397372"/>
            <a:ext cx="5227691" cy="923330"/>
            <a:chOff x="585057" y="5397372"/>
            <a:chExt cx="5227691" cy="923330"/>
          </a:xfrm>
        </p:grpSpPr>
        <p:sp>
          <p:nvSpPr>
            <p:cNvPr id="60" name="plug" title="Icon of a power plug showing an A to B connection">
              <a:extLst>
                <a:ext uri="{FF2B5EF4-FFF2-40B4-BE49-F238E27FC236}">
                  <a16:creationId xmlns:a16="http://schemas.microsoft.com/office/drawing/2014/main" id="{B02568BF-2AA9-4B16-9774-245942E7EFBD}"/>
                </a:ext>
              </a:extLst>
            </p:cNvPr>
            <p:cNvSpPr>
              <a:spLocks noChangeAspect="1" noEditPoints="1"/>
            </p:cNvSpPr>
            <p:nvPr/>
          </p:nvSpPr>
          <p:spPr bwMode="auto">
            <a:xfrm>
              <a:off x="585057" y="5598883"/>
              <a:ext cx="539114" cy="51101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7" name="Text Placeholder 7">
              <a:extLst>
                <a:ext uri="{FF2B5EF4-FFF2-40B4-BE49-F238E27FC236}">
                  <a16:creationId xmlns:a16="http://schemas.microsoft.com/office/drawing/2014/main" id="{A9A2E212-B267-4D3E-8C6B-E5DF12FCEFE7}"/>
                </a:ext>
              </a:extLst>
            </p:cNvPr>
            <p:cNvSpPr txBox="1">
              <a:spLocks/>
            </p:cNvSpPr>
            <p:nvPr/>
          </p:nvSpPr>
          <p:spPr>
            <a:xfrm>
              <a:off x="1515068" y="5397372"/>
              <a:ext cx="4297680" cy="923330"/>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Pluggable extensibility via Custom Connectors to integrate existing LOB systems into Power Automate</a:t>
              </a:r>
            </a:p>
          </p:txBody>
        </p:sp>
      </p:grpSp>
      <p:pic>
        <p:nvPicPr>
          <p:cNvPr id="12" name="Picture 11" descr="logos of different applications">
            <a:extLst>
              <a:ext uri="{FF2B5EF4-FFF2-40B4-BE49-F238E27FC236}">
                <a16:creationId xmlns:a16="http://schemas.microsoft.com/office/drawing/2014/main" id="{B36C756F-DDB4-4F55-A318-18370F60C875}"/>
              </a:ext>
            </a:extLst>
          </p:cNvPr>
          <p:cNvPicPr>
            <a:picLocks noChangeAspect="1"/>
          </p:cNvPicPr>
          <p:nvPr/>
        </p:nvPicPr>
        <p:blipFill rotWithShape="1">
          <a:blip r:embed="rId4"/>
          <a:srcRect l="2472" t="1097" r="4538" b="1047"/>
          <a:stretch/>
        </p:blipFill>
        <p:spPr>
          <a:xfrm>
            <a:off x="7768610" y="1208597"/>
            <a:ext cx="4024963" cy="4620272"/>
          </a:xfrm>
          <a:prstGeom prst="rect">
            <a:avLst/>
          </a:prstGeom>
        </p:spPr>
      </p:pic>
      <p:sp>
        <p:nvSpPr>
          <p:cNvPr id="6" name="Freeform: Shape 5">
            <a:extLst>
              <a:ext uri="{FF2B5EF4-FFF2-40B4-BE49-F238E27FC236}">
                <a16:creationId xmlns:a16="http://schemas.microsoft.com/office/drawing/2014/main" id="{DBA3EB59-0F88-42A2-BA8E-1E70A940FE14}"/>
              </a:ext>
              <a:ext uri="{C183D7F6-B498-43B3-948B-1728B52AA6E4}">
                <adec:decorative xmlns:adec="http://schemas.microsoft.com/office/drawing/2017/decorative" val="1"/>
              </a:ext>
            </a:extLst>
          </p:cNvPr>
          <p:cNvSpPr/>
          <p:nvPr/>
        </p:nvSpPr>
        <p:spPr bwMode="auto">
          <a:xfrm>
            <a:off x="7518400" y="957943"/>
            <a:ext cx="4717143" cy="3744685"/>
          </a:xfrm>
          <a:custGeom>
            <a:avLst/>
            <a:gdLst>
              <a:gd name="connsiteX0" fmla="*/ 4717143 w 4717143"/>
              <a:gd name="connsiteY0" fmla="*/ 0 h 3744685"/>
              <a:gd name="connsiteX1" fmla="*/ 0 w 4717143"/>
              <a:gd name="connsiteY1" fmla="*/ 0 h 3744685"/>
              <a:gd name="connsiteX2" fmla="*/ 0 w 4717143"/>
              <a:gd name="connsiteY2" fmla="*/ 3570514 h 3744685"/>
              <a:gd name="connsiteX3" fmla="*/ 174171 w 4717143"/>
              <a:gd name="connsiteY3" fmla="*/ 3744685 h 3744685"/>
            </a:gdLst>
            <a:ahLst/>
            <a:cxnLst>
              <a:cxn ang="0">
                <a:pos x="connsiteX0" y="connsiteY0"/>
              </a:cxn>
              <a:cxn ang="0">
                <a:pos x="connsiteX1" y="connsiteY1"/>
              </a:cxn>
              <a:cxn ang="0">
                <a:pos x="connsiteX2" y="connsiteY2"/>
              </a:cxn>
              <a:cxn ang="0">
                <a:pos x="connsiteX3" y="connsiteY3"/>
              </a:cxn>
            </a:cxnLst>
            <a:rect l="l" t="t" r="r" b="b"/>
            <a:pathLst>
              <a:path w="4717143" h="3744685">
                <a:moveTo>
                  <a:pt x="4717143" y="0"/>
                </a:moveTo>
                <a:lnTo>
                  <a:pt x="0" y="0"/>
                </a:lnTo>
                <a:lnTo>
                  <a:pt x="0" y="3570514"/>
                </a:lnTo>
                <a:lnTo>
                  <a:pt x="174171" y="3744685"/>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3633C2E1-AA47-42FB-B073-1A285AA24426}"/>
              </a:ext>
              <a:ext uri="{C183D7F6-B498-43B3-948B-1728B52AA6E4}">
                <adec:decorative xmlns:adec="http://schemas.microsoft.com/office/drawing/2017/decorative" val="1"/>
              </a:ext>
            </a:extLst>
          </p:cNvPr>
          <p:cNvSpPr/>
          <p:nvPr/>
        </p:nvSpPr>
        <p:spPr bwMode="auto">
          <a:xfrm>
            <a:off x="8064793" y="5649668"/>
            <a:ext cx="2416666" cy="1208333"/>
          </a:xfrm>
          <a:custGeom>
            <a:avLst/>
            <a:gdLst>
              <a:gd name="connsiteX0" fmla="*/ 1208333 w 2416666"/>
              <a:gd name="connsiteY0" fmla="*/ 0 h 1208333"/>
              <a:gd name="connsiteX1" fmla="*/ 2416666 w 2416666"/>
              <a:gd name="connsiteY1" fmla="*/ 1208333 h 1208333"/>
              <a:gd name="connsiteX2" fmla="*/ 0 w 2416666"/>
              <a:gd name="connsiteY2" fmla="*/ 1208333 h 1208333"/>
            </a:gdLst>
            <a:ahLst/>
            <a:cxnLst>
              <a:cxn ang="0">
                <a:pos x="connsiteX0" y="connsiteY0"/>
              </a:cxn>
              <a:cxn ang="0">
                <a:pos x="connsiteX1" y="connsiteY1"/>
              </a:cxn>
              <a:cxn ang="0">
                <a:pos x="connsiteX2" y="connsiteY2"/>
              </a:cxn>
            </a:cxnLst>
            <a:rect l="l" t="t" r="r" b="b"/>
            <a:pathLst>
              <a:path w="2416666" h="1208333">
                <a:moveTo>
                  <a:pt x="1208333" y="0"/>
                </a:moveTo>
                <a:lnTo>
                  <a:pt x="2416666" y="1208333"/>
                </a:lnTo>
                <a:lnTo>
                  <a:pt x="0" y="120833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594593023"/>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C4B4-F76B-430F-A59F-AA737BA6BE57}"/>
              </a:ext>
            </a:extLst>
          </p:cNvPr>
          <p:cNvSpPr>
            <a:spLocks noGrp="1"/>
          </p:cNvSpPr>
          <p:nvPr>
            <p:ph type="title"/>
          </p:nvPr>
        </p:nvSpPr>
        <p:spPr>
          <a:xfrm>
            <a:off x="7249919" y="620427"/>
            <a:ext cx="4512545" cy="1477328"/>
          </a:xfrm>
        </p:spPr>
        <p:txBody>
          <a:bodyPr/>
          <a:lstStyle/>
          <a:p>
            <a:r>
              <a:rPr lang="en-US" dirty="0"/>
              <a:t>A service for automating</a:t>
            </a:r>
            <a:br>
              <a:rPr lang="en-US" dirty="0"/>
            </a:br>
            <a:r>
              <a:rPr lang="en-US" dirty="0"/>
              <a:t>workflows across apps</a:t>
            </a:r>
            <a:br>
              <a:rPr lang="en-US" dirty="0"/>
            </a:br>
            <a:r>
              <a:rPr lang="en-US" dirty="0"/>
              <a:t>and services</a:t>
            </a:r>
            <a:endParaRPr lang="en-IN" dirty="0"/>
          </a:p>
        </p:txBody>
      </p:sp>
      <p:pic>
        <p:nvPicPr>
          <p:cNvPr id="21" name="Picture 20">
            <a:extLst>
              <a:ext uri="{FF2B5EF4-FFF2-40B4-BE49-F238E27FC236}">
                <a16:creationId xmlns:a16="http://schemas.microsoft.com/office/drawing/2014/main" id="{9CF6657A-8BCF-43F1-94DC-B2ED088B1B4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344055" y="0"/>
            <a:ext cx="8151589" cy="6858000"/>
          </a:xfrm>
          <a:prstGeom prst="rect">
            <a:avLst/>
          </a:prstGeom>
        </p:spPr>
      </p:pic>
      <p:sp>
        <p:nvSpPr>
          <p:cNvPr id="81" name="Freeform: Shape 80">
            <a:extLst>
              <a:ext uri="{FF2B5EF4-FFF2-40B4-BE49-F238E27FC236}">
                <a16:creationId xmlns:a16="http://schemas.microsoft.com/office/drawing/2014/main" id="{211318F1-FBCD-4BCA-BE28-6BA4EB35573D}"/>
              </a:ext>
              <a:ext uri="{C183D7F6-B498-43B3-948B-1728B52AA6E4}">
                <adec:decorative xmlns:adec="http://schemas.microsoft.com/office/drawing/2017/decorative" val="1"/>
              </a:ext>
            </a:extLst>
          </p:cNvPr>
          <p:cNvSpPr/>
          <p:nvPr/>
        </p:nvSpPr>
        <p:spPr bwMode="auto">
          <a:xfrm flipH="1">
            <a:off x="247782" y="0"/>
            <a:ext cx="8948725" cy="6858000"/>
          </a:xfrm>
          <a:custGeom>
            <a:avLst/>
            <a:gdLst>
              <a:gd name="connsiteX0" fmla="*/ 6858000 w 8948725"/>
              <a:gd name="connsiteY0" fmla="*/ 0 h 6858000"/>
              <a:gd name="connsiteX1" fmla="*/ 8948725 w 8948725"/>
              <a:gd name="connsiteY1" fmla="*/ 0 h 6858000"/>
              <a:gd name="connsiteX2" fmla="*/ 8948725 w 8948725"/>
              <a:gd name="connsiteY2" fmla="*/ 6858000 h 6858000"/>
              <a:gd name="connsiteX3" fmla="*/ 0 w 8948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48725" h="6858000">
                <a:moveTo>
                  <a:pt x="6858000" y="0"/>
                </a:moveTo>
                <a:lnTo>
                  <a:pt x="8948725" y="0"/>
                </a:lnTo>
                <a:lnTo>
                  <a:pt x="8948725" y="6858000"/>
                </a:lnTo>
                <a:lnTo>
                  <a:pt x="0" y="6858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0304EE73-5D75-4C2C-82B5-6F9CB9211650}"/>
              </a:ext>
              <a:ext uri="{C183D7F6-B498-43B3-948B-1728B52AA6E4}">
                <adec:decorative xmlns:adec="http://schemas.microsoft.com/office/drawing/2017/decorative" val="1"/>
              </a:ext>
            </a:extLst>
          </p:cNvPr>
          <p:cNvGrpSpPr/>
          <p:nvPr/>
        </p:nvGrpSpPr>
        <p:grpSpPr>
          <a:xfrm>
            <a:off x="499775" y="1362049"/>
            <a:ext cx="5070783" cy="1734326"/>
            <a:chOff x="499775" y="1362049"/>
            <a:chExt cx="5070783" cy="1734326"/>
          </a:xfrm>
        </p:grpSpPr>
        <p:sp>
          <p:nvSpPr>
            <p:cNvPr id="46" name="Rectangle 45">
              <a:extLst>
                <a:ext uri="{FF2B5EF4-FFF2-40B4-BE49-F238E27FC236}">
                  <a16:creationId xmlns:a16="http://schemas.microsoft.com/office/drawing/2014/main" id="{2F21BE18-1589-4ADB-8CFA-FC00232F7EB9}"/>
                </a:ext>
              </a:extLst>
            </p:cNvPr>
            <p:cNvSpPr/>
            <p:nvPr/>
          </p:nvSpPr>
          <p:spPr bwMode="auto">
            <a:xfrm flipH="1">
              <a:off x="499775" y="2121749"/>
              <a:ext cx="3895940" cy="9746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a:rPr>
                <a:t>CONNECT</a:t>
              </a:r>
            </a:p>
            <a:p>
              <a:pPr algn="r">
                <a:spcAft>
                  <a:spcPts val="400"/>
                </a:spcAft>
              </a:pPr>
              <a:r>
                <a:rPr lang="en-US" sz="1800" dirty="0">
                  <a:solidFill>
                    <a:schemeClr val="tx1"/>
                  </a:solidFill>
                  <a:cs typeface="Segoe UI Semilight"/>
                </a:rPr>
                <a:t>to data &amp; systems you’re already using, and create the data you need</a:t>
              </a:r>
            </a:p>
          </p:txBody>
        </p:sp>
        <p:pic>
          <p:nvPicPr>
            <p:cNvPr id="12" name="Picture 11">
              <a:extLst>
                <a:ext uri="{FF2B5EF4-FFF2-40B4-BE49-F238E27FC236}">
                  <a16:creationId xmlns:a16="http://schemas.microsoft.com/office/drawing/2014/main" id="{A4C2839A-25F8-4AA8-B70E-CB1D5309A757}"/>
                </a:ext>
              </a:extLst>
            </p:cNvPr>
            <p:cNvPicPr>
              <a:picLocks noChangeAspect="1"/>
            </p:cNvPicPr>
            <p:nvPr/>
          </p:nvPicPr>
          <p:blipFill>
            <a:blip r:embed="rId4"/>
            <a:stretch>
              <a:fillRect/>
            </a:stretch>
          </p:blipFill>
          <p:spPr>
            <a:xfrm>
              <a:off x="4872566" y="1362049"/>
              <a:ext cx="697992" cy="478536"/>
            </a:xfrm>
            <a:prstGeom prst="rect">
              <a:avLst/>
            </a:prstGeom>
          </p:spPr>
        </p:pic>
      </p:grpSp>
      <p:grpSp>
        <p:nvGrpSpPr>
          <p:cNvPr id="14" name="Group 13">
            <a:extLst>
              <a:ext uri="{FF2B5EF4-FFF2-40B4-BE49-F238E27FC236}">
                <a16:creationId xmlns:a16="http://schemas.microsoft.com/office/drawing/2014/main" id="{55545DD7-F42F-4A71-A8CA-C8B13408CE70}"/>
              </a:ext>
              <a:ext uri="{C183D7F6-B498-43B3-948B-1728B52AA6E4}">
                <adec:decorative xmlns:adec="http://schemas.microsoft.com/office/drawing/2017/decorative" val="1"/>
              </a:ext>
            </a:extLst>
          </p:cNvPr>
          <p:cNvGrpSpPr/>
          <p:nvPr/>
        </p:nvGrpSpPr>
        <p:grpSpPr>
          <a:xfrm>
            <a:off x="927198" y="2577477"/>
            <a:ext cx="5697621" cy="1771148"/>
            <a:chOff x="927198" y="2577477"/>
            <a:chExt cx="5697621" cy="1771148"/>
          </a:xfrm>
        </p:grpSpPr>
        <p:sp>
          <p:nvSpPr>
            <p:cNvPr id="52" name="Rectangle 51">
              <a:extLst>
                <a:ext uri="{FF2B5EF4-FFF2-40B4-BE49-F238E27FC236}">
                  <a16:creationId xmlns:a16="http://schemas.microsoft.com/office/drawing/2014/main" id="{9E6A6631-F275-4104-B00C-33FFD3CC0860}"/>
                </a:ext>
              </a:extLst>
            </p:cNvPr>
            <p:cNvSpPr/>
            <p:nvPr/>
          </p:nvSpPr>
          <p:spPr bwMode="auto">
            <a:xfrm flipH="1">
              <a:off x="927198" y="3373999"/>
              <a:ext cx="4671973" cy="9746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CREATE</a:t>
              </a:r>
            </a:p>
            <a:p>
              <a:pPr algn="r">
                <a:spcAft>
                  <a:spcPts val="400"/>
                </a:spcAft>
              </a:pPr>
              <a:r>
                <a:rPr lang="en-US" sz="1800" dirty="0">
                  <a:solidFill>
                    <a:schemeClr val="tx1"/>
                  </a:solidFill>
                  <a:cs typeface="Segoe UI Semilight"/>
                </a:rPr>
                <a:t>workflows using triggers &amp; actions without code or scripts</a:t>
              </a:r>
            </a:p>
          </p:txBody>
        </p:sp>
        <p:sp>
          <p:nvSpPr>
            <p:cNvPr id="56" name="Graphic 10" descr="icon of a hand with a plus sign">
              <a:extLst>
                <a:ext uri="{FF2B5EF4-FFF2-40B4-BE49-F238E27FC236}">
                  <a16:creationId xmlns:a16="http://schemas.microsoft.com/office/drawing/2014/main" id="{64056E6F-A792-4C26-AB19-347ED9E63F43}"/>
                </a:ext>
              </a:extLst>
            </p:cNvPr>
            <p:cNvSpPr/>
            <p:nvPr/>
          </p:nvSpPr>
          <p:spPr>
            <a:xfrm>
              <a:off x="6203717" y="2577477"/>
              <a:ext cx="421102" cy="421102"/>
            </a:xfrm>
            <a:custGeom>
              <a:avLst/>
              <a:gdLst>
                <a:gd name="connsiteX0" fmla="*/ 64341 w 266700"/>
                <a:gd name="connsiteY0" fmla="*/ 201073 h 266700"/>
                <a:gd name="connsiteX1" fmla="*/ 186452 w 266700"/>
                <a:gd name="connsiteY1" fmla="*/ 201073 h 266700"/>
                <a:gd name="connsiteX2" fmla="*/ 228648 w 266700"/>
                <a:gd name="connsiteY2" fmla="*/ 162973 h 266700"/>
                <a:gd name="connsiteX3" fmla="*/ 273034 w 266700"/>
                <a:gd name="connsiteY3" fmla="*/ 167449 h 266700"/>
                <a:gd name="connsiteX4" fmla="*/ 201978 w 266700"/>
                <a:gd name="connsiteY4" fmla="*/ 236887 h 266700"/>
                <a:gd name="connsiteX5" fmla="*/ 79867 w 266700"/>
                <a:gd name="connsiteY5" fmla="*/ 266033 h 266700"/>
                <a:gd name="connsiteX6" fmla="*/ 13287 w 266700"/>
                <a:gd name="connsiteY6" fmla="*/ 259271 h 266700"/>
                <a:gd name="connsiteX7" fmla="*/ 13287 w 266700"/>
                <a:gd name="connsiteY7" fmla="*/ 198787 h 266700"/>
                <a:gd name="connsiteX8" fmla="*/ 53292 w 266700"/>
                <a:gd name="connsiteY8" fmla="*/ 162973 h 266700"/>
                <a:gd name="connsiteX9" fmla="*/ 148733 w 266700"/>
                <a:gd name="connsiteY9" fmla="*/ 162973 h 266700"/>
                <a:gd name="connsiteX10" fmla="*/ 122063 w 266700"/>
                <a:gd name="connsiteY10" fmla="*/ 201073 h 266700"/>
                <a:gd name="connsiteX11" fmla="*/ 184737 w 266700"/>
                <a:gd name="connsiteY11" fmla="*/ 0 h 266700"/>
                <a:gd name="connsiteX12" fmla="*/ 184737 w 266700"/>
                <a:gd name="connsiteY12" fmla="*/ 117634 h 266700"/>
                <a:gd name="connsiteX13" fmla="*/ 243507 w 266700"/>
                <a:gd name="connsiteY13" fmla="*/ 58865 h 266700"/>
                <a:gd name="connsiteX14" fmla="*/ 125968 w 266700"/>
                <a:gd name="connsiteY14" fmla="*/ 5886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700" h="266700">
                  <a:moveTo>
                    <a:pt x="64341" y="201073"/>
                  </a:moveTo>
                  <a:cubicBezTo>
                    <a:pt x="186452" y="201073"/>
                    <a:pt x="186452" y="201073"/>
                    <a:pt x="186452" y="201073"/>
                  </a:cubicBezTo>
                  <a:cubicBezTo>
                    <a:pt x="186452" y="201073"/>
                    <a:pt x="206454" y="183166"/>
                    <a:pt x="228648" y="162973"/>
                  </a:cubicBezTo>
                  <a:cubicBezTo>
                    <a:pt x="248650" y="142780"/>
                    <a:pt x="273034" y="167449"/>
                    <a:pt x="273034" y="167449"/>
                  </a:cubicBezTo>
                  <a:cubicBezTo>
                    <a:pt x="201978" y="236887"/>
                    <a:pt x="201978" y="236887"/>
                    <a:pt x="201978" y="236887"/>
                  </a:cubicBezTo>
                  <a:cubicBezTo>
                    <a:pt x="201978" y="236887"/>
                    <a:pt x="82153" y="266033"/>
                    <a:pt x="79867" y="266033"/>
                  </a:cubicBezTo>
                  <a:cubicBezTo>
                    <a:pt x="62151" y="272796"/>
                    <a:pt x="31004" y="277273"/>
                    <a:pt x="13287" y="259271"/>
                  </a:cubicBezTo>
                  <a:cubicBezTo>
                    <a:pt x="-4429" y="243554"/>
                    <a:pt x="-4429" y="214503"/>
                    <a:pt x="13287" y="198787"/>
                  </a:cubicBezTo>
                  <a:cubicBezTo>
                    <a:pt x="53292" y="162973"/>
                    <a:pt x="53292" y="162973"/>
                    <a:pt x="53292" y="162973"/>
                  </a:cubicBezTo>
                  <a:cubicBezTo>
                    <a:pt x="148733" y="162973"/>
                    <a:pt x="148733" y="162973"/>
                    <a:pt x="148733" y="162973"/>
                  </a:cubicBezTo>
                  <a:cubicBezTo>
                    <a:pt x="148733" y="189833"/>
                    <a:pt x="122063" y="201073"/>
                    <a:pt x="122063" y="201073"/>
                  </a:cubicBezTo>
                  <a:moveTo>
                    <a:pt x="184737" y="0"/>
                  </a:moveTo>
                  <a:lnTo>
                    <a:pt x="184737" y="117634"/>
                  </a:lnTo>
                  <a:moveTo>
                    <a:pt x="243507" y="58865"/>
                  </a:moveTo>
                  <a:lnTo>
                    <a:pt x="125968" y="58865"/>
                  </a:lnTo>
                </a:path>
              </a:pathLst>
            </a:custGeom>
            <a:noFill/>
            <a:ln w="12700" cap="sq">
              <a:solidFill>
                <a:schemeClr val="tx2"/>
              </a:solid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F9CA7EFA-A1CD-4622-9D7F-7C67F76C883B}"/>
              </a:ext>
              <a:ext uri="{C183D7F6-B498-43B3-948B-1728B52AA6E4}">
                <adec:decorative xmlns:adec="http://schemas.microsoft.com/office/drawing/2017/decorative" val="1"/>
              </a:ext>
            </a:extLst>
          </p:cNvPr>
          <p:cNvGrpSpPr/>
          <p:nvPr/>
        </p:nvGrpSpPr>
        <p:grpSpPr>
          <a:xfrm>
            <a:off x="4217703" y="3665916"/>
            <a:ext cx="3676163" cy="1611518"/>
            <a:chOff x="4217703" y="3665916"/>
            <a:chExt cx="3676163" cy="1611518"/>
          </a:xfrm>
        </p:grpSpPr>
        <p:sp>
          <p:nvSpPr>
            <p:cNvPr id="53" name="Rectangle 52">
              <a:extLst>
                <a:ext uri="{FF2B5EF4-FFF2-40B4-BE49-F238E27FC236}">
                  <a16:creationId xmlns:a16="http://schemas.microsoft.com/office/drawing/2014/main" id="{174C12C4-FC02-479D-9BF8-EB92D5849827}"/>
                </a:ext>
              </a:extLst>
            </p:cNvPr>
            <p:cNvSpPr/>
            <p:nvPr/>
          </p:nvSpPr>
          <p:spPr bwMode="auto">
            <a:xfrm flipH="1">
              <a:off x="4217703" y="4579807"/>
              <a:ext cx="2549224" cy="697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EDIT</a:t>
              </a:r>
            </a:p>
            <a:p>
              <a:pPr algn="r">
                <a:spcAft>
                  <a:spcPts val="400"/>
                </a:spcAft>
              </a:pPr>
              <a:r>
                <a:rPr lang="en-US" sz="1800" dirty="0">
                  <a:solidFill>
                    <a:schemeClr val="tx1"/>
                  </a:solidFill>
                  <a:cs typeface="Segoe UI Semilight"/>
                </a:rPr>
                <a:t>flows on web and mobile</a:t>
              </a:r>
            </a:p>
          </p:txBody>
        </p:sp>
        <p:pic>
          <p:nvPicPr>
            <p:cNvPr id="8" name="Picture 7" descr="icon of a paper plane inside arrows in a circular motion">
              <a:extLst>
                <a:ext uri="{FF2B5EF4-FFF2-40B4-BE49-F238E27FC236}">
                  <a16:creationId xmlns:a16="http://schemas.microsoft.com/office/drawing/2014/main" id="{5FA3F142-8D57-4D50-AFAA-D0B08116EBF9}"/>
                </a:ext>
              </a:extLst>
            </p:cNvPr>
            <p:cNvPicPr>
              <a:picLocks noChangeAspect="1"/>
            </p:cNvPicPr>
            <p:nvPr/>
          </p:nvPicPr>
          <p:blipFill>
            <a:blip r:embed="rId5"/>
            <a:stretch>
              <a:fillRect/>
            </a:stretch>
          </p:blipFill>
          <p:spPr>
            <a:xfrm>
              <a:off x="7343702" y="3665916"/>
              <a:ext cx="550164" cy="632460"/>
            </a:xfrm>
            <a:prstGeom prst="rect">
              <a:avLst/>
            </a:prstGeom>
          </p:spPr>
        </p:pic>
      </p:grpSp>
      <p:grpSp>
        <p:nvGrpSpPr>
          <p:cNvPr id="17" name="Group 16">
            <a:extLst>
              <a:ext uri="{FF2B5EF4-FFF2-40B4-BE49-F238E27FC236}">
                <a16:creationId xmlns:a16="http://schemas.microsoft.com/office/drawing/2014/main" id="{637CB756-7710-43D5-A77F-7695A9366D77}"/>
              </a:ext>
              <a:ext uri="{C183D7F6-B498-43B3-948B-1728B52AA6E4}">
                <adec:decorative xmlns:adec="http://schemas.microsoft.com/office/drawing/2017/decorative" val="1"/>
              </a:ext>
            </a:extLst>
          </p:cNvPr>
          <p:cNvGrpSpPr/>
          <p:nvPr/>
        </p:nvGrpSpPr>
        <p:grpSpPr>
          <a:xfrm>
            <a:off x="3358183" y="4946051"/>
            <a:ext cx="5704925" cy="1514573"/>
            <a:chOff x="3358183" y="4946051"/>
            <a:chExt cx="5704925" cy="1514573"/>
          </a:xfrm>
        </p:grpSpPr>
        <p:sp>
          <p:nvSpPr>
            <p:cNvPr id="54" name="Rectangle 53">
              <a:extLst>
                <a:ext uri="{FF2B5EF4-FFF2-40B4-BE49-F238E27FC236}">
                  <a16:creationId xmlns:a16="http://schemas.microsoft.com/office/drawing/2014/main" id="{365D1680-B881-46C0-ACFE-E17CF9232851}"/>
                </a:ext>
              </a:extLst>
            </p:cNvPr>
            <p:cNvSpPr/>
            <p:nvPr/>
          </p:nvSpPr>
          <p:spPr bwMode="auto">
            <a:xfrm flipH="1">
              <a:off x="3358183" y="5762997"/>
              <a:ext cx="4628511" cy="697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APPROVE</a:t>
              </a:r>
            </a:p>
            <a:p>
              <a:pPr algn="r">
                <a:spcAft>
                  <a:spcPts val="400"/>
                </a:spcAft>
              </a:pPr>
              <a:r>
                <a:rPr lang="en-US" sz="1800" dirty="0">
                  <a:solidFill>
                    <a:schemeClr val="tx1"/>
                  </a:solidFill>
                  <a:cs typeface="Segoe UI Semilight"/>
                </a:rPr>
                <a:t>requests or manage them on web and mobile</a:t>
              </a:r>
            </a:p>
          </p:txBody>
        </p:sp>
        <p:sp>
          <p:nvSpPr>
            <p:cNvPr id="57" name="hand_3" title="Icon of a hand giving a thumbs-up">
              <a:extLst>
                <a:ext uri="{FF2B5EF4-FFF2-40B4-BE49-F238E27FC236}">
                  <a16:creationId xmlns:a16="http://schemas.microsoft.com/office/drawing/2014/main" id="{F4B93160-7BDA-4DC8-9215-253B4E5DFE6E}"/>
                </a:ext>
              </a:extLst>
            </p:cNvPr>
            <p:cNvSpPr>
              <a:spLocks noChangeAspect="1"/>
            </p:cNvSpPr>
            <p:nvPr/>
          </p:nvSpPr>
          <p:spPr bwMode="auto">
            <a:xfrm>
              <a:off x="8555784" y="4946051"/>
              <a:ext cx="507324" cy="44433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 name="Rectangle 18">
            <a:extLst>
              <a:ext uri="{FF2B5EF4-FFF2-40B4-BE49-F238E27FC236}">
                <a16:creationId xmlns:a16="http://schemas.microsoft.com/office/drawing/2014/main" id="{E74E205B-86F1-4AEC-975B-FCDC838E00D1}"/>
              </a:ext>
              <a:ext uri="{C183D7F6-B498-43B3-948B-1728B52AA6E4}">
                <adec:decorative xmlns:adec="http://schemas.microsoft.com/office/drawing/2017/decorative" val="1"/>
              </a:ext>
            </a:extLst>
          </p:cNvPr>
          <p:cNvSpPr/>
          <p:nvPr/>
        </p:nvSpPr>
        <p:spPr bwMode="auto">
          <a:xfrm flipH="1">
            <a:off x="-292333" y="0"/>
            <a:ext cx="54011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958881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55995" y="1915828"/>
            <a:ext cx="3893115" cy="1477328"/>
          </a:xfrm>
        </p:spPr>
        <p:txBody>
          <a:bodyPr/>
          <a:lstStyle/>
          <a:p>
            <a:r>
              <a:rPr lang="en-US" dirty="0">
                <a:solidFill>
                  <a:schemeClr val="tx2"/>
                </a:solidFill>
              </a:rPr>
              <a:t>Get started with a growing library of templates</a:t>
            </a:r>
          </a:p>
        </p:txBody>
      </p:sp>
      <p:sp>
        <p:nvSpPr>
          <p:cNvPr id="22" name="Title 1">
            <a:extLst>
              <a:ext uri="{FF2B5EF4-FFF2-40B4-BE49-F238E27FC236}">
                <a16:creationId xmlns:a16="http://schemas.microsoft.com/office/drawing/2014/main" id="{18CBEDCD-3EF6-43B1-A1D4-003A8E07C652}"/>
              </a:ext>
            </a:extLst>
          </p:cNvPr>
          <p:cNvSpPr txBox="1">
            <a:spLocks/>
          </p:cNvSpPr>
          <p:nvPr/>
        </p:nvSpPr>
        <p:spPr>
          <a:xfrm flipH="1">
            <a:off x="449263" y="3504489"/>
            <a:ext cx="5014490" cy="147732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a:lnSpc>
                <a:spcPct val="100000"/>
              </a:lnSpc>
            </a:pPr>
            <a:r>
              <a:rPr lang="en-US" sz="2400" spc="0" dirty="0">
                <a:latin typeface="+mn-lt"/>
              </a:rPr>
              <a:t>Jumpstart flows using over 100+ templates for common scenarios</a:t>
            </a:r>
          </a:p>
          <a:p>
            <a:pPr>
              <a:lnSpc>
                <a:spcPct val="100000"/>
              </a:lnSpc>
            </a:pPr>
            <a:r>
              <a:rPr lang="en-US" sz="2400" spc="0" dirty="0">
                <a:latin typeface="+mn-lt"/>
              </a:rPr>
              <a:t>Connect services you're already using in more meaningful ways</a:t>
            </a:r>
          </a:p>
        </p:txBody>
      </p:sp>
      <p:sp>
        <p:nvSpPr>
          <p:cNvPr id="19" name="Freeform: Shape 18">
            <a:extLst>
              <a:ext uri="{FF2B5EF4-FFF2-40B4-BE49-F238E27FC236}">
                <a16:creationId xmlns:a16="http://schemas.microsoft.com/office/drawing/2014/main" id="{FCAA71AF-E05E-4553-9F8B-E1A46A9A28DD}"/>
              </a:ext>
              <a:ext uri="{C183D7F6-B498-43B3-948B-1728B52AA6E4}">
                <adec:decorative xmlns:adec="http://schemas.microsoft.com/office/drawing/2017/decorative" val="1"/>
              </a:ext>
            </a:extLst>
          </p:cNvPr>
          <p:cNvSpPr/>
          <p:nvPr/>
        </p:nvSpPr>
        <p:spPr bwMode="auto">
          <a:xfrm flipH="1">
            <a:off x="-1" y="6543676"/>
            <a:ext cx="8524875" cy="0"/>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EE0379A-A8C0-4573-ACB4-FF32227F5286}"/>
              </a:ext>
              <a:ext uri="{C183D7F6-B498-43B3-948B-1728B52AA6E4}">
                <adec:decorative xmlns:adec="http://schemas.microsoft.com/office/drawing/2017/decorative" val="1"/>
              </a:ext>
            </a:extLst>
          </p:cNvPr>
          <p:cNvSpPr/>
          <p:nvPr/>
        </p:nvSpPr>
        <p:spPr bwMode="auto">
          <a:xfrm flipH="1">
            <a:off x="4308371" y="1"/>
            <a:ext cx="7883629" cy="6858000"/>
          </a:xfrm>
          <a:custGeom>
            <a:avLst/>
            <a:gdLst>
              <a:gd name="connsiteX0" fmla="*/ 0 w 7883629"/>
              <a:gd name="connsiteY0" fmla="*/ 0 h 6858000"/>
              <a:gd name="connsiteX1" fmla="*/ 7124702 w 7883629"/>
              <a:gd name="connsiteY1" fmla="*/ 0 h 6858000"/>
              <a:gd name="connsiteX2" fmla="*/ 7883629 w 7883629"/>
              <a:gd name="connsiteY2" fmla="*/ 758927 h 6858000"/>
              <a:gd name="connsiteX3" fmla="*/ 1784556 w 7883629"/>
              <a:gd name="connsiteY3" fmla="*/ 6858000 h 6858000"/>
              <a:gd name="connsiteX4" fmla="*/ 1234916 w 7883629"/>
              <a:gd name="connsiteY4" fmla="*/ 6858000 h 6858000"/>
              <a:gd name="connsiteX5" fmla="*/ 0 w 7883629"/>
              <a:gd name="connsiteY5" fmla="*/ 56230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3629" h="6858000">
                <a:moveTo>
                  <a:pt x="0" y="0"/>
                </a:moveTo>
                <a:lnTo>
                  <a:pt x="7124702" y="0"/>
                </a:lnTo>
                <a:lnTo>
                  <a:pt x="7883629" y="758927"/>
                </a:lnTo>
                <a:lnTo>
                  <a:pt x="1784556" y="6858000"/>
                </a:lnTo>
                <a:lnTo>
                  <a:pt x="1234916" y="6858000"/>
                </a:lnTo>
                <a:lnTo>
                  <a:pt x="0" y="562308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24AC883F-DE80-4A11-A69D-33D54594924F}"/>
              </a:ext>
              <a:ext uri="{C183D7F6-B498-43B3-948B-1728B52AA6E4}">
                <adec:decorative xmlns:adec="http://schemas.microsoft.com/office/drawing/2017/decorative" val="1"/>
              </a:ext>
            </a:extLst>
          </p:cNvPr>
          <p:cNvSpPr/>
          <p:nvPr/>
        </p:nvSpPr>
        <p:spPr bwMode="auto">
          <a:xfrm flipH="1">
            <a:off x="8382173" y="3796916"/>
            <a:ext cx="3809827" cy="3061084"/>
          </a:xfrm>
          <a:custGeom>
            <a:avLst/>
            <a:gdLst>
              <a:gd name="connsiteX0" fmla="*/ 748743 w 3809827"/>
              <a:gd name="connsiteY0" fmla="*/ 0 h 3061084"/>
              <a:gd name="connsiteX1" fmla="*/ 3809827 w 3809827"/>
              <a:gd name="connsiteY1" fmla="*/ 3061084 h 3061084"/>
              <a:gd name="connsiteX2" fmla="*/ 0 w 3809827"/>
              <a:gd name="connsiteY2" fmla="*/ 3061084 h 3061084"/>
              <a:gd name="connsiteX3" fmla="*/ 0 w 3809827"/>
              <a:gd name="connsiteY3" fmla="*/ 748743 h 3061084"/>
            </a:gdLst>
            <a:ahLst/>
            <a:cxnLst>
              <a:cxn ang="0">
                <a:pos x="connsiteX0" y="connsiteY0"/>
              </a:cxn>
              <a:cxn ang="0">
                <a:pos x="connsiteX1" y="connsiteY1"/>
              </a:cxn>
              <a:cxn ang="0">
                <a:pos x="connsiteX2" y="connsiteY2"/>
              </a:cxn>
              <a:cxn ang="0">
                <a:pos x="connsiteX3" y="connsiteY3"/>
              </a:cxn>
            </a:cxnLst>
            <a:rect l="l" t="t" r="r" b="b"/>
            <a:pathLst>
              <a:path w="3809827" h="3061084">
                <a:moveTo>
                  <a:pt x="748743" y="0"/>
                </a:moveTo>
                <a:lnTo>
                  <a:pt x="3809827" y="3061084"/>
                </a:lnTo>
                <a:lnTo>
                  <a:pt x="0" y="3061084"/>
                </a:lnTo>
                <a:lnTo>
                  <a:pt x="0" y="74874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5" name="Freeform: Shape 24">
            <a:extLst>
              <a:ext uri="{FF2B5EF4-FFF2-40B4-BE49-F238E27FC236}">
                <a16:creationId xmlns:a16="http://schemas.microsoft.com/office/drawing/2014/main" id="{F6EBC66C-9644-434E-A3F8-A3DBF5A1E1BA}"/>
              </a:ext>
              <a:ext uri="{C183D7F6-B498-43B3-948B-1728B52AA6E4}">
                <adec:decorative xmlns:adec="http://schemas.microsoft.com/office/drawing/2017/decorative" val="1"/>
              </a:ext>
            </a:extLst>
          </p:cNvPr>
          <p:cNvSpPr/>
          <p:nvPr/>
        </p:nvSpPr>
        <p:spPr bwMode="auto">
          <a:xfrm rot="18900000" flipH="1">
            <a:off x="5430109" y="-808017"/>
            <a:ext cx="616621" cy="3677311"/>
          </a:xfrm>
          <a:custGeom>
            <a:avLst/>
            <a:gdLst>
              <a:gd name="connsiteX0" fmla="*/ 689424 w 689424"/>
              <a:gd name="connsiteY0" fmla="*/ 0 h 4111481"/>
              <a:gd name="connsiteX1" fmla="*/ 0 w 689424"/>
              <a:gd name="connsiteY1" fmla="*/ 689424 h 4111481"/>
              <a:gd name="connsiteX2" fmla="*/ 15399 w 689424"/>
              <a:gd name="connsiteY2" fmla="*/ 3357140 h 4111481"/>
              <a:gd name="connsiteX3" fmla="*/ 689424 w 689424"/>
              <a:gd name="connsiteY3" fmla="*/ 4111481 h 4111481"/>
            </a:gdLst>
            <a:ahLst/>
            <a:cxnLst>
              <a:cxn ang="0">
                <a:pos x="connsiteX0" y="connsiteY0"/>
              </a:cxn>
              <a:cxn ang="0">
                <a:pos x="connsiteX1" y="connsiteY1"/>
              </a:cxn>
              <a:cxn ang="0">
                <a:pos x="connsiteX2" y="connsiteY2"/>
              </a:cxn>
              <a:cxn ang="0">
                <a:pos x="connsiteX3" y="connsiteY3"/>
              </a:cxn>
            </a:cxnLst>
            <a:rect l="l" t="t" r="r" b="b"/>
            <a:pathLst>
              <a:path w="689424" h="4111481">
                <a:moveTo>
                  <a:pt x="689424" y="0"/>
                </a:moveTo>
                <a:lnTo>
                  <a:pt x="0" y="689424"/>
                </a:lnTo>
                <a:lnTo>
                  <a:pt x="15399" y="3357140"/>
                </a:lnTo>
                <a:lnTo>
                  <a:pt x="689424" y="411148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3002CEEA-89F2-4AA1-9EF7-E878A7D7A4CE}"/>
              </a:ext>
              <a:ext uri="{C183D7F6-B498-43B3-948B-1728B52AA6E4}">
                <adec:decorative xmlns:adec="http://schemas.microsoft.com/office/drawing/2017/decorative" val="1"/>
              </a:ext>
            </a:extLst>
          </p:cNvPr>
          <p:cNvSpPr/>
          <p:nvPr/>
        </p:nvSpPr>
        <p:spPr bwMode="auto">
          <a:xfrm rot="18900000" flipH="1">
            <a:off x="10758723" y="-845860"/>
            <a:ext cx="689424" cy="4111481"/>
          </a:xfrm>
          <a:custGeom>
            <a:avLst/>
            <a:gdLst>
              <a:gd name="connsiteX0" fmla="*/ 689424 w 689424"/>
              <a:gd name="connsiteY0" fmla="*/ 0 h 4111481"/>
              <a:gd name="connsiteX1" fmla="*/ 0 w 689424"/>
              <a:gd name="connsiteY1" fmla="*/ 689424 h 4111481"/>
              <a:gd name="connsiteX2" fmla="*/ 15399 w 689424"/>
              <a:gd name="connsiteY2" fmla="*/ 3357140 h 4111481"/>
              <a:gd name="connsiteX3" fmla="*/ 689424 w 689424"/>
              <a:gd name="connsiteY3" fmla="*/ 4111481 h 4111481"/>
            </a:gdLst>
            <a:ahLst/>
            <a:cxnLst>
              <a:cxn ang="0">
                <a:pos x="connsiteX0" y="connsiteY0"/>
              </a:cxn>
              <a:cxn ang="0">
                <a:pos x="connsiteX1" y="connsiteY1"/>
              </a:cxn>
              <a:cxn ang="0">
                <a:pos x="connsiteX2" y="connsiteY2"/>
              </a:cxn>
              <a:cxn ang="0">
                <a:pos x="connsiteX3" y="connsiteY3"/>
              </a:cxn>
            </a:cxnLst>
            <a:rect l="l" t="t" r="r" b="b"/>
            <a:pathLst>
              <a:path w="689424" h="4111481">
                <a:moveTo>
                  <a:pt x="689424" y="0"/>
                </a:moveTo>
                <a:lnTo>
                  <a:pt x="0" y="689424"/>
                </a:lnTo>
                <a:lnTo>
                  <a:pt x="15399" y="3357140"/>
                </a:lnTo>
                <a:lnTo>
                  <a:pt x="689424" y="411148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descr="screenshot of flow homepage with magnifier icon over it">
            <a:extLst>
              <a:ext uri="{FF2B5EF4-FFF2-40B4-BE49-F238E27FC236}">
                <a16:creationId xmlns:a16="http://schemas.microsoft.com/office/drawing/2014/main" id="{C02FFCC0-611C-4FFB-811C-AF5FEF4EB624}"/>
              </a:ext>
            </a:extLst>
          </p:cNvPr>
          <p:cNvGrpSpPr/>
          <p:nvPr/>
        </p:nvGrpSpPr>
        <p:grpSpPr>
          <a:xfrm>
            <a:off x="6211159" y="2560983"/>
            <a:ext cx="5463434" cy="4043566"/>
            <a:chOff x="6843674" y="2645226"/>
            <a:chExt cx="4929052" cy="3648062"/>
          </a:xfrm>
        </p:grpSpPr>
        <p:pic>
          <p:nvPicPr>
            <p:cNvPr id="10" name="Picture 9">
              <a:extLst>
                <a:ext uri="{FF2B5EF4-FFF2-40B4-BE49-F238E27FC236}">
                  <a16:creationId xmlns:a16="http://schemas.microsoft.com/office/drawing/2014/main" id="{923E8E54-FBE7-42A1-98EE-BA4B5C9F31A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23226"/>
            <a:stretch/>
          </p:blipFill>
          <p:spPr>
            <a:xfrm>
              <a:off x="6843674" y="2645226"/>
              <a:ext cx="4929052" cy="3435551"/>
            </a:xfrm>
            <a:prstGeom prst="rect">
              <a:avLst/>
            </a:prstGeom>
            <a:effectLst/>
          </p:spPr>
        </p:pic>
        <p:pic>
          <p:nvPicPr>
            <p:cNvPr id="3" name="Picture 2">
              <a:extLst>
                <a:ext uri="{FF2B5EF4-FFF2-40B4-BE49-F238E27FC236}">
                  <a16:creationId xmlns:a16="http://schemas.microsoft.com/office/drawing/2014/main" id="{E06C4368-F99F-4B29-9B81-984844ABBEA2}"/>
                </a:ext>
              </a:extLst>
            </p:cNvPr>
            <p:cNvPicPr>
              <a:picLocks noChangeAspect="1"/>
            </p:cNvPicPr>
            <p:nvPr/>
          </p:nvPicPr>
          <p:blipFill rotWithShape="1">
            <a:blip r:embed="rId4"/>
            <a:srcRect l="-4659" t="-1370" r="13099" b="1370"/>
            <a:stretch/>
          </p:blipFill>
          <p:spPr>
            <a:xfrm>
              <a:off x="6843674" y="2956010"/>
              <a:ext cx="4722016" cy="3022736"/>
            </a:xfrm>
            <a:prstGeom prst="rect">
              <a:avLst/>
            </a:prstGeom>
          </p:spPr>
        </p:pic>
        <p:pic>
          <p:nvPicPr>
            <p:cNvPr id="8" name="Picture 7">
              <a:extLst>
                <a:ext uri="{FF2B5EF4-FFF2-40B4-BE49-F238E27FC236}">
                  <a16:creationId xmlns:a16="http://schemas.microsoft.com/office/drawing/2014/main" id="{DE6083CF-C5A6-454B-BE13-9F1211D80DB3}"/>
                </a:ext>
                <a:ext uri="{C183D7F6-B498-43B3-948B-1728B52AA6E4}">
                  <adec:decorative xmlns:adec="http://schemas.microsoft.com/office/drawing/2017/decorative" val="1"/>
                </a:ext>
              </a:extLst>
            </p:cNvPr>
            <p:cNvPicPr>
              <a:picLocks noChangeAspect="1"/>
            </p:cNvPicPr>
            <p:nvPr/>
          </p:nvPicPr>
          <p:blipFill rotWithShape="1">
            <a:blip r:embed="rId5"/>
            <a:srcRect l="11825" t="6796" r="5145" b="3506"/>
            <a:stretch/>
          </p:blipFill>
          <p:spPr>
            <a:xfrm>
              <a:off x="7651407" y="4254248"/>
              <a:ext cx="1598895" cy="1586643"/>
            </a:xfrm>
            <a:prstGeom prst="rect">
              <a:avLst/>
            </a:prstGeom>
          </p:spPr>
        </p:pic>
        <p:sp>
          <p:nvSpPr>
            <p:cNvPr id="24" name="Graphic 22">
              <a:extLst>
                <a:ext uri="{FF2B5EF4-FFF2-40B4-BE49-F238E27FC236}">
                  <a16:creationId xmlns:a16="http://schemas.microsoft.com/office/drawing/2014/main" id="{E88CE2DC-A8BD-43FD-A1CF-F76EC593472D}"/>
                </a:ext>
                <a:ext uri="{C183D7F6-B498-43B3-948B-1728B52AA6E4}">
                  <adec:decorative xmlns:adec="http://schemas.microsoft.com/office/drawing/2017/decorative" val="1"/>
                </a:ext>
              </a:extLst>
            </p:cNvPr>
            <p:cNvSpPr/>
            <p:nvPr/>
          </p:nvSpPr>
          <p:spPr>
            <a:xfrm>
              <a:off x="7776725" y="3988100"/>
              <a:ext cx="2236731" cy="2305188"/>
            </a:xfrm>
            <a:custGeom>
              <a:avLst/>
              <a:gdLst>
                <a:gd name="connsiteX0" fmla="*/ 3788864 w 3843060"/>
                <a:gd name="connsiteY0" fmla="*/ 3301057 h 3843021"/>
                <a:gd name="connsiteX1" fmla="*/ 3172989 w 3843060"/>
                <a:gd name="connsiteY1" fmla="*/ 2685188 h 3843021"/>
                <a:gd name="connsiteX2" fmla="*/ 2867515 w 3843060"/>
                <a:gd name="connsiteY2" fmla="*/ 2591576 h 3843021"/>
                <a:gd name="connsiteX3" fmla="*/ 2650727 w 3843060"/>
                <a:gd name="connsiteY3" fmla="*/ 2374790 h 3843021"/>
                <a:gd name="connsiteX4" fmla="*/ 2956200 w 3843060"/>
                <a:gd name="connsiteY4" fmla="*/ 1478085 h 3843021"/>
                <a:gd name="connsiteX5" fmla="*/ 1478100 w 3843060"/>
                <a:gd name="connsiteY5" fmla="*/ 0 h 3843021"/>
                <a:gd name="connsiteX6" fmla="*/ 0 w 3843060"/>
                <a:gd name="connsiteY6" fmla="*/ 1478085 h 3843021"/>
                <a:gd name="connsiteX7" fmla="*/ 1478100 w 3843060"/>
                <a:gd name="connsiteY7" fmla="*/ 2956170 h 3843021"/>
                <a:gd name="connsiteX8" fmla="*/ 2374814 w 3843060"/>
                <a:gd name="connsiteY8" fmla="*/ 2650700 h 3843021"/>
                <a:gd name="connsiteX9" fmla="*/ 2591603 w 3843060"/>
                <a:gd name="connsiteY9" fmla="*/ 2867486 h 3843021"/>
                <a:gd name="connsiteX10" fmla="*/ 2685215 w 3843060"/>
                <a:gd name="connsiteY10" fmla="*/ 3172956 h 3843021"/>
                <a:gd name="connsiteX11" fmla="*/ 3301090 w 3843060"/>
                <a:gd name="connsiteY11" fmla="*/ 3788825 h 3843021"/>
                <a:gd name="connsiteX12" fmla="*/ 3547441 w 3843060"/>
                <a:gd name="connsiteY12" fmla="*/ 3892291 h 3843021"/>
                <a:gd name="connsiteX13" fmla="*/ 3793791 w 3843060"/>
                <a:gd name="connsiteY13" fmla="*/ 3788825 h 3843021"/>
                <a:gd name="connsiteX14" fmla="*/ 3788864 w 3843060"/>
                <a:gd name="connsiteY14" fmla="*/ 3301057 h 3843021"/>
                <a:gd name="connsiteX15" fmla="*/ 1473173 w 3843060"/>
                <a:gd name="connsiteY15" fmla="*/ 2655627 h 3843021"/>
                <a:gd name="connsiteX16" fmla="*/ 290693 w 3843060"/>
                <a:gd name="connsiteY16" fmla="*/ 1473158 h 3843021"/>
                <a:gd name="connsiteX17" fmla="*/ 1473173 w 3843060"/>
                <a:gd name="connsiteY17" fmla="*/ 290690 h 3843021"/>
                <a:gd name="connsiteX18" fmla="*/ 2655653 w 3843060"/>
                <a:gd name="connsiteY18" fmla="*/ 1473158 h 3843021"/>
                <a:gd name="connsiteX19" fmla="*/ 1473173 w 3843060"/>
                <a:gd name="connsiteY19" fmla="*/ 2655627 h 384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43060" h="3843021">
                  <a:moveTo>
                    <a:pt x="3788864" y="3301057"/>
                  </a:moveTo>
                  <a:lnTo>
                    <a:pt x="3172989" y="2685188"/>
                  </a:lnTo>
                  <a:cubicBezTo>
                    <a:pt x="3089230" y="2601430"/>
                    <a:pt x="2975909" y="2571868"/>
                    <a:pt x="2867515" y="2591576"/>
                  </a:cubicBezTo>
                  <a:lnTo>
                    <a:pt x="2650727" y="2374790"/>
                  </a:lnTo>
                  <a:cubicBezTo>
                    <a:pt x="2842880" y="2128443"/>
                    <a:pt x="2956200" y="1813118"/>
                    <a:pt x="2956200" y="1478085"/>
                  </a:cubicBezTo>
                  <a:cubicBezTo>
                    <a:pt x="2956200" y="665138"/>
                    <a:pt x="2291055" y="0"/>
                    <a:pt x="1478100" y="0"/>
                  </a:cubicBezTo>
                  <a:cubicBezTo>
                    <a:pt x="665145" y="0"/>
                    <a:pt x="0" y="665138"/>
                    <a:pt x="0" y="1478085"/>
                  </a:cubicBezTo>
                  <a:cubicBezTo>
                    <a:pt x="0" y="2291032"/>
                    <a:pt x="665145" y="2956170"/>
                    <a:pt x="1478100" y="2956170"/>
                  </a:cubicBezTo>
                  <a:cubicBezTo>
                    <a:pt x="1813136" y="2956170"/>
                    <a:pt x="2123537" y="2842851"/>
                    <a:pt x="2374814" y="2650700"/>
                  </a:cubicBezTo>
                  <a:lnTo>
                    <a:pt x="2591603" y="2867486"/>
                  </a:lnTo>
                  <a:cubicBezTo>
                    <a:pt x="2571894" y="2975878"/>
                    <a:pt x="2601457" y="3089198"/>
                    <a:pt x="2685215" y="3172956"/>
                  </a:cubicBezTo>
                  <a:lnTo>
                    <a:pt x="3301090" y="3788825"/>
                  </a:lnTo>
                  <a:cubicBezTo>
                    <a:pt x="3370069" y="3857803"/>
                    <a:pt x="3458755" y="3892291"/>
                    <a:pt x="3547441" y="3892291"/>
                  </a:cubicBezTo>
                  <a:cubicBezTo>
                    <a:pt x="3636127" y="3892291"/>
                    <a:pt x="3724812" y="3857803"/>
                    <a:pt x="3793791" y="3788825"/>
                  </a:cubicBezTo>
                  <a:cubicBezTo>
                    <a:pt x="3921892" y="3650870"/>
                    <a:pt x="3921892" y="3434085"/>
                    <a:pt x="3788864" y="3301057"/>
                  </a:cubicBezTo>
                  <a:close/>
                  <a:moveTo>
                    <a:pt x="1473173" y="2655627"/>
                  </a:moveTo>
                  <a:cubicBezTo>
                    <a:pt x="822809" y="2655627"/>
                    <a:pt x="290693" y="2123516"/>
                    <a:pt x="290693" y="1473158"/>
                  </a:cubicBezTo>
                  <a:cubicBezTo>
                    <a:pt x="290693" y="822801"/>
                    <a:pt x="822809" y="290690"/>
                    <a:pt x="1473173" y="290690"/>
                  </a:cubicBezTo>
                  <a:cubicBezTo>
                    <a:pt x="2123537" y="290690"/>
                    <a:pt x="2655653" y="822801"/>
                    <a:pt x="2655653" y="1473158"/>
                  </a:cubicBezTo>
                  <a:cubicBezTo>
                    <a:pt x="2655653" y="2123516"/>
                    <a:pt x="2123537" y="2655627"/>
                    <a:pt x="1473173" y="2655627"/>
                  </a:cubicBezTo>
                  <a:close/>
                </a:path>
              </a:pathLst>
            </a:custGeom>
            <a:solidFill>
              <a:srgbClr val="000000"/>
            </a:solidFill>
            <a:ln w="48617" cap="flat">
              <a:noFill/>
              <a:prstDash val="solid"/>
              <a:miter/>
            </a:ln>
          </p:spPr>
          <p:txBody>
            <a:bodyPr rtlCol="0" anchor="ctr"/>
            <a:lstStyle/>
            <a:p>
              <a:endParaRPr lang="en-US"/>
            </a:p>
          </p:txBody>
        </p:sp>
      </p:grpSp>
    </p:spTree>
    <p:extLst>
      <p:ext uri="{BB962C8B-B14F-4D97-AF65-F5344CB8AC3E}">
        <p14:creationId xmlns:p14="http://schemas.microsoft.com/office/powerpoint/2010/main" val="226206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198CB8E5-2C9D-14C7-B6C9-C4FE5E69B932}"/>
              </a:ext>
            </a:extLst>
          </p:cNvPr>
          <p:cNvSpPr txBox="1">
            <a:spLocks/>
          </p:cNvSpPr>
          <p:nvPr/>
        </p:nvSpPr>
        <p:spPr>
          <a:xfrm>
            <a:off x="588263" y="4572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384">
              <a:defRPr/>
            </a:pPr>
            <a:r>
              <a:rPr lang="en-US" b="1" dirty="0"/>
              <a:t>Microsoft Power Platform</a:t>
            </a:r>
            <a:endParaRPr lang="en-US" b="1" dirty="0">
              <a:latin typeface="Segoe UI Semibold"/>
            </a:endParaRPr>
          </a:p>
        </p:txBody>
      </p:sp>
      <p:sp>
        <p:nvSpPr>
          <p:cNvPr id="71" name="Rectangle 70">
            <a:extLst>
              <a:ext uri="{FF2B5EF4-FFF2-40B4-BE49-F238E27FC236}">
                <a16:creationId xmlns:a16="http://schemas.microsoft.com/office/drawing/2014/main" id="{76829A76-9DD2-BD74-A76E-AA98459A9B33}"/>
              </a:ext>
            </a:extLst>
          </p:cNvPr>
          <p:cNvSpPr/>
          <p:nvPr/>
        </p:nvSpPr>
        <p:spPr>
          <a:xfrm>
            <a:off x="797674" y="1036972"/>
            <a:ext cx="10690451" cy="923330"/>
          </a:xfrm>
          <a:prstGeom prst="rect">
            <a:avLst/>
          </a:prstGeom>
          <a:noFill/>
          <a:ln w="9525" cap="flat" cmpd="sng" algn="ctr">
            <a:noFill/>
            <a:prstDash val="dash"/>
          </a:ln>
          <a:effectLst/>
        </p:spPr>
        <p:txBody>
          <a:bodyPr wrap="none" lIns="91401" tIns="0" rIns="0" bIns="0" rtlCol="0" anchor="ctr" anchorCtr="0">
            <a:spAutoFit/>
          </a:bodyPr>
          <a:lstStyle/>
          <a:p>
            <a:pPr marL="0" marR="0" lvl="0" indent="0" algn="just"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Segoe UI"/>
              </a:rPr>
              <a:t>Innovation anywhere. Unlocks value everywhere.</a:t>
            </a:r>
          </a:p>
        </p:txBody>
      </p:sp>
      <p:pic>
        <p:nvPicPr>
          <p:cNvPr id="72" name="Graphic 71">
            <a:extLst>
              <a:ext uri="{FF2B5EF4-FFF2-40B4-BE49-F238E27FC236}">
                <a16:creationId xmlns:a16="http://schemas.microsoft.com/office/drawing/2014/main" id="{A38C98EC-C952-C6C0-D398-F9C6B3E389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2169" y="5395659"/>
            <a:ext cx="914400" cy="914400"/>
          </a:xfrm>
          <a:prstGeom prst="rect">
            <a:avLst/>
          </a:prstGeom>
        </p:spPr>
      </p:pic>
      <p:sp>
        <p:nvSpPr>
          <p:cNvPr id="73" name="Rectangle 42">
            <a:extLst>
              <a:ext uri="{FF2B5EF4-FFF2-40B4-BE49-F238E27FC236}">
                <a16:creationId xmlns:a16="http://schemas.microsoft.com/office/drawing/2014/main" id="{13853454-A5BF-CE21-D650-68CCECF87ABF}"/>
              </a:ext>
            </a:extLst>
          </p:cNvPr>
          <p:cNvSpPr/>
          <p:nvPr/>
        </p:nvSpPr>
        <p:spPr bwMode="auto">
          <a:xfrm flipV="1">
            <a:off x="3723636" y="511015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1454C517-AF91-B99F-B8C2-1D66C916B1D2}"/>
              </a:ext>
            </a:extLst>
          </p:cNvPr>
          <p:cNvSpPr/>
          <p:nvPr/>
        </p:nvSpPr>
        <p:spPr bwMode="auto">
          <a:xfrm>
            <a:off x="7853350" y="6306828"/>
            <a:ext cx="552039"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err="1">
                <a:ln>
                  <a:noFill/>
                </a:ln>
                <a:solidFill>
                  <a:srgbClr val="1A1A1A"/>
                </a:solidFill>
                <a:effectLst/>
                <a:uLnTx/>
                <a:uFillTx/>
                <a:latin typeface="Segoe UI"/>
                <a:ea typeface="+mn-ea"/>
                <a:cs typeface="Segoe UI" pitchFamily="34" charset="0"/>
              </a:rPr>
              <a:t>Dataverse</a:t>
            </a: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75" name="Rectangle 74">
            <a:extLst>
              <a:ext uri="{FF2B5EF4-FFF2-40B4-BE49-F238E27FC236}">
                <a16:creationId xmlns:a16="http://schemas.microsoft.com/office/drawing/2014/main" id="{ABD63E5F-84D6-2941-88C1-3140D4341124}"/>
              </a:ext>
            </a:extLst>
          </p:cNvPr>
          <p:cNvSpPr/>
          <p:nvPr/>
        </p:nvSpPr>
        <p:spPr bwMode="auto">
          <a:xfrm>
            <a:off x="3403621" y="6271664"/>
            <a:ext cx="552039"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connectors</a:t>
            </a:r>
          </a:p>
        </p:txBody>
      </p:sp>
      <p:grpSp>
        <p:nvGrpSpPr>
          <p:cNvPr id="76" name="Group 75">
            <a:extLst>
              <a:ext uri="{FF2B5EF4-FFF2-40B4-BE49-F238E27FC236}">
                <a16:creationId xmlns:a16="http://schemas.microsoft.com/office/drawing/2014/main" id="{2078FDD8-7CA2-A978-469B-179A94F253B3}"/>
              </a:ext>
            </a:extLst>
          </p:cNvPr>
          <p:cNvGrpSpPr/>
          <p:nvPr/>
        </p:nvGrpSpPr>
        <p:grpSpPr>
          <a:xfrm>
            <a:off x="5720936" y="5099495"/>
            <a:ext cx="552039" cy="1429695"/>
            <a:chOff x="5784065" y="4984876"/>
            <a:chExt cx="552196" cy="1430098"/>
          </a:xfrm>
        </p:grpSpPr>
        <p:sp>
          <p:nvSpPr>
            <p:cNvPr id="78" name="Rectangle 77">
              <a:extLst>
                <a:ext uri="{FF2B5EF4-FFF2-40B4-BE49-F238E27FC236}">
                  <a16:creationId xmlns:a16="http://schemas.microsoft.com/office/drawing/2014/main" id="{A986C835-5E4C-C155-80D5-3D31F3514156}"/>
                </a:ext>
              </a:extLst>
            </p:cNvPr>
            <p:cNvSpPr/>
            <p:nvPr/>
          </p:nvSpPr>
          <p:spPr bwMode="auto">
            <a:xfrm>
              <a:off x="5784065" y="6218124"/>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79" name="Straight Connector 78">
              <a:extLst>
                <a:ext uri="{FF2B5EF4-FFF2-40B4-BE49-F238E27FC236}">
                  <a16:creationId xmlns:a16="http://schemas.microsoft.com/office/drawing/2014/main" id="{9D2E73A3-684E-9E89-1192-50CA05FF7AB7}"/>
                </a:ext>
              </a:extLst>
            </p:cNvPr>
            <p:cNvCxnSpPr>
              <a:cxnSpLocks/>
            </p:cNvCxnSpPr>
            <p:nvPr/>
          </p:nvCxnSpPr>
          <p:spPr>
            <a:xfrm>
              <a:off x="6080623" y="4984876"/>
              <a:ext cx="0" cy="329941"/>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3A02786E-A5CE-3CD9-6C69-2B00355281C0}"/>
              </a:ext>
            </a:extLst>
          </p:cNvPr>
          <p:cNvCxnSpPr>
            <a:cxnSpLocks/>
          </p:cNvCxnSpPr>
          <p:nvPr/>
        </p:nvCxnSpPr>
        <p:spPr>
          <a:xfrm>
            <a:off x="1846001" y="2599250"/>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FECC0B0C-B1B9-8F0F-6B13-BFCBA8145455}"/>
              </a:ext>
            </a:extLst>
          </p:cNvPr>
          <p:cNvSpPr/>
          <p:nvPr/>
        </p:nvSpPr>
        <p:spPr bwMode="auto">
          <a:xfrm>
            <a:off x="616207" y="3388731"/>
            <a:ext cx="552040"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sp>
        <p:nvSpPr>
          <p:cNvPr id="84" name="Rectangle 83">
            <a:extLst>
              <a:ext uri="{FF2B5EF4-FFF2-40B4-BE49-F238E27FC236}">
                <a16:creationId xmlns:a16="http://schemas.microsoft.com/office/drawing/2014/main" id="{0999A6DE-3044-4FD9-F5CA-332E190DF682}"/>
              </a:ext>
            </a:extLst>
          </p:cNvPr>
          <p:cNvSpPr/>
          <p:nvPr/>
        </p:nvSpPr>
        <p:spPr bwMode="auto">
          <a:xfrm>
            <a:off x="3081559" y="3382979"/>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sp>
        <p:nvSpPr>
          <p:cNvPr id="85" name="Rectangle 84">
            <a:extLst>
              <a:ext uri="{FF2B5EF4-FFF2-40B4-BE49-F238E27FC236}">
                <a16:creationId xmlns:a16="http://schemas.microsoft.com/office/drawing/2014/main" id="{DB79533A-EE42-C153-916A-A19742888EF2}"/>
              </a:ext>
            </a:extLst>
          </p:cNvPr>
          <p:cNvSpPr/>
          <p:nvPr/>
        </p:nvSpPr>
        <p:spPr bwMode="auto">
          <a:xfrm>
            <a:off x="7622071" y="3393150"/>
            <a:ext cx="1555241" cy="1048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sp>
        <p:nvSpPr>
          <p:cNvPr id="86" name="Rectangle 85">
            <a:extLst>
              <a:ext uri="{FF2B5EF4-FFF2-40B4-BE49-F238E27FC236}">
                <a16:creationId xmlns:a16="http://schemas.microsoft.com/office/drawing/2014/main" id="{63813B51-CC33-6193-9252-FECBFF54BB51}"/>
              </a:ext>
            </a:extLst>
          </p:cNvPr>
          <p:cNvSpPr/>
          <p:nvPr/>
        </p:nvSpPr>
        <p:spPr bwMode="auto">
          <a:xfrm>
            <a:off x="10104632" y="3382979"/>
            <a:ext cx="1555241" cy="1048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Copilot Studio</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Copilots</a:t>
            </a:r>
          </a:p>
        </p:txBody>
      </p:sp>
      <p:pic>
        <p:nvPicPr>
          <p:cNvPr id="89" name="Picture 6">
            <a:extLst>
              <a:ext uri="{FF2B5EF4-FFF2-40B4-BE49-F238E27FC236}">
                <a16:creationId xmlns:a16="http://schemas.microsoft.com/office/drawing/2014/main" id="{CC13201E-3D0E-A7CF-BEB8-B2B74B31B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027" y="2083251"/>
            <a:ext cx="914400"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41A98272-2CEA-9F82-C85D-6FA06B681E42}"/>
              </a:ext>
            </a:extLst>
          </p:cNvPr>
          <p:cNvGrpSpPr/>
          <p:nvPr/>
        </p:nvGrpSpPr>
        <p:grpSpPr>
          <a:xfrm>
            <a:off x="2376158" y="4075752"/>
            <a:ext cx="2450324" cy="252222"/>
            <a:chOff x="3856731" y="3763701"/>
            <a:chExt cx="2499457" cy="252222"/>
          </a:xfrm>
        </p:grpSpPr>
        <p:cxnSp>
          <p:nvCxnSpPr>
            <p:cNvPr id="93" name="Straight Connector 92">
              <a:extLst>
                <a:ext uri="{FF2B5EF4-FFF2-40B4-BE49-F238E27FC236}">
                  <a16:creationId xmlns:a16="http://schemas.microsoft.com/office/drawing/2014/main" id="{45B142B1-6813-DF97-4EE6-7AB85674F021}"/>
                </a:ext>
              </a:extLst>
            </p:cNvPr>
            <p:cNvCxnSpPr>
              <a:cxnSpLocks/>
              <a:endCxn id="94" idx="1"/>
            </p:cNvCxnSpPr>
            <p:nvPr/>
          </p:nvCxnSpPr>
          <p:spPr>
            <a:xfrm>
              <a:off x="3856731" y="3889812"/>
              <a:ext cx="290727" cy="0"/>
            </a:xfrm>
            <a:prstGeom prst="line">
              <a:avLst/>
            </a:prstGeom>
            <a:noFill/>
            <a:ln w="12700" cap="flat" cmpd="sng" algn="ctr">
              <a:solidFill>
                <a:srgbClr val="3C3C41"/>
              </a:solidFill>
              <a:prstDash val="solid"/>
              <a:miter lim="800000"/>
              <a:headEnd type="none" w="lg" len="med"/>
              <a:tailEnd type="none" w="lg" len="med"/>
            </a:ln>
            <a:effectLst/>
          </p:spPr>
        </p:cxnSp>
        <p:sp>
          <p:nvSpPr>
            <p:cNvPr id="94" name="Rectangle 93">
              <a:extLst>
                <a:ext uri="{FF2B5EF4-FFF2-40B4-BE49-F238E27FC236}">
                  <a16:creationId xmlns:a16="http://schemas.microsoft.com/office/drawing/2014/main" id="{AAA9027B-FA95-41BE-5C33-F92DE7A47987}"/>
                </a:ext>
              </a:extLst>
            </p:cNvPr>
            <p:cNvSpPr/>
            <p:nvPr/>
          </p:nvSpPr>
          <p:spPr bwMode="auto">
            <a:xfrm>
              <a:off x="4147458" y="3763701"/>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Canvas Apps</a:t>
              </a:r>
            </a:p>
          </p:txBody>
        </p:sp>
      </p:grpSp>
      <p:grpSp>
        <p:nvGrpSpPr>
          <p:cNvPr id="95" name="Group 94">
            <a:extLst>
              <a:ext uri="{FF2B5EF4-FFF2-40B4-BE49-F238E27FC236}">
                <a16:creationId xmlns:a16="http://schemas.microsoft.com/office/drawing/2014/main" id="{87739EEA-9C6A-CDD2-71CE-A53C7F5B3F51}"/>
              </a:ext>
            </a:extLst>
          </p:cNvPr>
          <p:cNvGrpSpPr/>
          <p:nvPr/>
        </p:nvGrpSpPr>
        <p:grpSpPr>
          <a:xfrm>
            <a:off x="2385449" y="4343178"/>
            <a:ext cx="2450324" cy="247250"/>
            <a:chOff x="3773729" y="3620050"/>
            <a:chExt cx="2499457" cy="252222"/>
          </a:xfrm>
        </p:grpSpPr>
        <p:cxnSp>
          <p:nvCxnSpPr>
            <p:cNvPr id="96" name="Straight Connector 95">
              <a:extLst>
                <a:ext uri="{FF2B5EF4-FFF2-40B4-BE49-F238E27FC236}">
                  <a16:creationId xmlns:a16="http://schemas.microsoft.com/office/drawing/2014/main" id="{9EFFE058-0A9B-7087-4A0C-47221219E701}"/>
                </a:ext>
              </a:extLst>
            </p:cNvPr>
            <p:cNvCxnSpPr>
              <a:cxnSpLocks/>
              <a:endCxn id="97" idx="1"/>
            </p:cNvCxnSpPr>
            <p:nvPr/>
          </p:nvCxnSpPr>
          <p:spPr>
            <a:xfrm>
              <a:off x="3773729" y="3744842"/>
              <a:ext cx="290727" cy="1319"/>
            </a:xfrm>
            <a:prstGeom prst="line">
              <a:avLst/>
            </a:prstGeom>
            <a:noFill/>
            <a:ln w="12700" cap="flat" cmpd="sng" algn="ctr">
              <a:solidFill>
                <a:srgbClr val="3C3C41"/>
              </a:solidFill>
              <a:prstDash val="solid"/>
              <a:miter lim="800000"/>
              <a:headEnd type="none" w="lg" len="med"/>
              <a:tailEnd type="none" w="lg" len="med"/>
            </a:ln>
            <a:effectLst/>
          </p:spPr>
        </p:cxnSp>
        <p:sp>
          <p:nvSpPr>
            <p:cNvPr id="97" name="Rectangle 96">
              <a:extLst>
                <a:ext uri="{FF2B5EF4-FFF2-40B4-BE49-F238E27FC236}">
                  <a16:creationId xmlns:a16="http://schemas.microsoft.com/office/drawing/2014/main" id="{1080FAE1-77B5-68B0-4D74-4D521BBCFEA8}"/>
                </a:ext>
              </a:extLst>
            </p:cNvPr>
            <p:cNvSpPr/>
            <p:nvPr/>
          </p:nvSpPr>
          <p:spPr bwMode="auto">
            <a:xfrm>
              <a:off x="4064456" y="3620050"/>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Model-driven Apps</a:t>
              </a:r>
            </a:p>
          </p:txBody>
        </p:sp>
      </p:grpSp>
      <p:grpSp>
        <p:nvGrpSpPr>
          <p:cNvPr id="98" name="Group 97">
            <a:extLst>
              <a:ext uri="{FF2B5EF4-FFF2-40B4-BE49-F238E27FC236}">
                <a16:creationId xmlns:a16="http://schemas.microsoft.com/office/drawing/2014/main" id="{69C92DB7-9E1B-07C5-7B8A-AE3A694B33CF}"/>
              </a:ext>
            </a:extLst>
          </p:cNvPr>
          <p:cNvGrpSpPr/>
          <p:nvPr/>
        </p:nvGrpSpPr>
        <p:grpSpPr>
          <a:xfrm>
            <a:off x="7635335" y="4083227"/>
            <a:ext cx="2450324" cy="252222"/>
            <a:chOff x="1946140" y="3343157"/>
            <a:chExt cx="2499457" cy="252222"/>
          </a:xfrm>
        </p:grpSpPr>
        <p:cxnSp>
          <p:nvCxnSpPr>
            <p:cNvPr id="100" name="Straight Connector 99">
              <a:extLst>
                <a:ext uri="{FF2B5EF4-FFF2-40B4-BE49-F238E27FC236}">
                  <a16:creationId xmlns:a16="http://schemas.microsoft.com/office/drawing/2014/main" id="{7D80B533-B9DC-18EC-7EF0-33697ABB84EC}"/>
                </a:ext>
              </a:extLst>
            </p:cNvPr>
            <p:cNvCxnSpPr>
              <a:cxnSpLocks/>
              <a:endCxn id="101" idx="1"/>
            </p:cNvCxnSpPr>
            <p:nvPr/>
          </p:nvCxnSpPr>
          <p:spPr>
            <a:xfrm>
              <a:off x="1946140" y="3469268"/>
              <a:ext cx="290727" cy="0"/>
            </a:xfrm>
            <a:prstGeom prst="line">
              <a:avLst/>
            </a:prstGeom>
            <a:noFill/>
            <a:ln w="12700" cap="flat" cmpd="sng" algn="ctr">
              <a:solidFill>
                <a:schemeClr val="bg1"/>
              </a:solidFill>
              <a:prstDash val="solid"/>
              <a:miter lim="800000"/>
              <a:headEnd type="none" w="lg" len="med"/>
              <a:tailEnd type="none" w="lg" len="med"/>
            </a:ln>
            <a:effectLst/>
          </p:spPr>
        </p:cxnSp>
        <p:sp>
          <p:nvSpPr>
            <p:cNvPr id="101" name="Rectangle 100">
              <a:extLst>
                <a:ext uri="{FF2B5EF4-FFF2-40B4-BE49-F238E27FC236}">
                  <a16:creationId xmlns:a16="http://schemas.microsoft.com/office/drawing/2014/main" id="{5B28E9DF-CE68-3C53-A7D6-5E76F74BB120}"/>
                </a:ext>
              </a:extLst>
            </p:cNvPr>
            <p:cNvSpPr/>
            <p:nvPr/>
          </p:nvSpPr>
          <p:spPr bwMode="auto">
            <a:xfrm>
              <a:off x="2236867" y="3343157"/>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Cloud Flows &amp; Teams Flows</a:t>
              </a:r>
            </a:p>
          </p:txBody>
        </p:sp>
      </p:grpSp>
      <p:grpSp>
        <p:nvGrpSpPr>
          <p:cNvPr id="106" name="Group 105">
            <a:extLst>
              <a:ext uri="{FF2B5EF4-FFF2-40B4-BE49-F238E27FC236}">
                <a16:creationId xmlns:a16="http://schemas.microsoft.com/office/drawing/2014/main" id="{EFB39E1D-B334-F42D-1019-963DFD133D8E}"/>
              </a:ext>
            </a:extLst>
          </p:cNvPr>
          <p:cNvGrpSpPr/>
          <p:nvPr/>
        </p:nvGrpSpPr>
        <p:grpSpPr>
          <a:xfrm>
            <a:off x="7631362" y="4342042"/>
            <a:ext cx="2450324" cy="247250"/>
            <a:chOff x="3471212" y="3449698"/>
            <a:chExt cx="2499457" cy="252222"/>
          </a:xfrm>
        </p:grpSpPr>
        <p:cxnSp>
          <p:nvCxnSpPr>
            <p:cNvPr id="107" name="Straight Connector 106">
              <a:extLst>
                <a:ext uri="{FF2B5EF4-FFF2-40B4-BE49-F238E27FC236}">
                  <a16:creationId xmlns:a16="http://schemas.microsoft.com/office/drawing/2014/main" id="{DA027BBF-282A-0C99-5942-1CCF761DF1FB}"/>
                </a:ext>
              </a:extLst>
            </p:cNvPr>
            <p:cNvCxnSpPr>
              <a:cxnSpLocks/>
              <a:endCxn id="109" idx="1"/>
            </p:cNvCxnSpPr>
            <p:nvPr/>
          </p:nvCxnSpPr>
          <p:spPr>
            <a:xfrm>
              <a:off x="3471212" y="3574490"/>
              <a:ext cx="290727" cy="1319"/>
            </a:xfrm>
            <a:prstGeom prst="line">
              <a:avLst/>
            </a:prstGeom>
            <a:noFill/>
            <a:ln w="12700" cap="flat" cmpd="sng" algn="ctr">
              <a:solidFill>
                <a:schemeClr val="bg1"/>
              </a:solidFill>
              <a:prstDash val="solid"/>
              <a:miter lim="800000"/>
              <a:headEnd type="none" w="lg" len="med"/>
              <a:tailEnd type="none" w="lg" len="med"/>
            </a:ln>
            <a:effectLst/>
          </p:spPr>
        </p:cxnSp>
        <p:sp>
          <p:nvSpPr>
            <p:cNvPr id="109" name="Rectangle 108">
              <a:extLst>
                <a:ext uri="{FF2B5EF4-FFF2-40B4-BE49-F238E27FC236}">
                  <a16:creationId xmlns:a16="http://schemas.microsoft.com/office/drawing/2014/main" id="{E38EFC8D-B67A-1519-CAC8-56D67597CAAC}"/>
                </a:ext>
              </a:extLst>
            </p:cNvPr>
            <p:cNvSpPr/>
            <p:nvPr/>
          </p:nvSpPr>
          <p:spPr bwMode="auto">
            <a:xfrm>
              <a:off x="3761939" y="3449698"/>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Business Process Flows</a:t>
              </a:r>
            </a:p>
          </p:txBody>
        </p:sp>
      </p:grpSp>
      <p:grpSp>
        <p:nvGrpSpPr>
          <p:cNvPr id="111" name="Group 110">
            <a:extLst>
              <a:ext uri="{FF2B5EF4-FFF2-40B4-BE49-F238E27FC236}">
                <a16:creationId xmlns:a16="http://schemas.microsoft.com/office/drawing/2014/main" id="{3144867D-E881-32A1-C044-65D1555ACD2D}"/>
              </a:ext>
            </a:extLst>
          </p:cNvPr>
          <p:cNvGrpSpPr/>
          <p:nvPr/>
        </p:nvGrpSpPr>
        <p:grpSpPr>
          <a:xfrm>
            <a:off x="7631362" y="4612035"/>
            <a:ext cx="2437381" cy="247236"/>
            <a:chOff x="3484418" y="3449698"/>
            <a:chExt cx="2486251" cy="252222"/>
          </a:xfrm>
        </p:grpSpPr>
        <p:cxnSp>
          <p:nvCxnSpPr>
            <p:cNvPr id="113" name="Straight Connector 112">
              <a:extLst>
                <a:ext uri="{FF2B5EF4-FFF2-40B4-BE49-F238E27FC236}">
                  <a16:creationId xmlns:a16="http://schemas.microsoft.com/office/drawing/2014/main" id="{E906FEDE-818F-D940-0938-02EC1F971FC0}"/>
                </a:ext>
              </a:extLst>
            </p:cNvPr>
            <p:cNvCxnSpPr>
              <a:cxnSpLocks/>
              <a:endCxn id="114" idx="1"/>
            </p:cNvCxnSpPr>
            <p:nvPr/>
          </p:nvCxnSpPr>
          <p:spPr>
            <a:xfrm>
              <a:off x="3484418" y="3573735"/>
              <a:ext cx="277521" cy="2074"/>
            </a:xfrm>
            <a:prstGeom prst="line">
              <a:avLst/>
            </a:prstGeom>
            <a:noFill/>
            <a:ln w="12700" cap="flat" cmpd="sng" algn="ctr">
              <a:solidFill>
                <a:schemeClr val="bg1"/>
              </a:solidFill>
              <a:prstDash val="solid"/>
              <a:miter lim="800000"/>
              <a:headEnd type="none" w="lg" len="med"/>
              <a:tailEnd type="none" w="lg" len="med"/>
            </a:ln>
            <a:effectLst/>
          </p:spPr>
        </p:cxnSp>
        <p:sp>
          <p:nvSpPr>
            <p:cNvPr id="114" name="Rectangle 113">
              <a:extLst>
                <a:ext uri="{FF2B5EF4-FFF2-40B4-BE49-F238E27FC236}">
                  <a16:creationId xmlns:a16="http://schemas.microsoft.com/office/drawing/2014/main" id="{00DEC52D-8D69-2AA7-B9A5-F1207699E844}"/>
                </a:ext>
              </a:extLst>
            </p:cNvPr>
            <p:cNvSpPr/>
            <p:nvPr/>
          </p:nvSpPr>
          <p:spPr bwMode="auto">
            <a:xfrm>
              <a:off x="3761939" y="3449698"/>
              <a:ext cx="2208730" cy="252222"/>
            </a:xfrm>
            <a:prstGeom prst="rect">
              <a:avLst/>
            </a:prstGeom>
            <a:noFill/>
            <a:ln w="9525" cap="flat" cmpd="sng" algn="ctr">
              <a:noFill/>
              <a:prstDash val="solid"/>
              <a:headEnd type="none" w="med" len="med"/>
              <a:tailEnd type="none" w="med" len="med"/>
            </a:ln>
            <a:effectLst/>
          </p:spPr>
          <p:txBody>
            <a:bodyPr rot="0" spcFirstLastPara="0" vert="horz" wrap="none" lIns="70585"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1935" rtl="0" eaLnBrk="1" fontAlgn="base" latinLnBrk="0" hangingPunct="1">
                <a:lnSpc>
                  <a:spcPct val="90000"/>
                </a:lnSpc>
                <a:spcBef>
                  <a:spcPct val="0"/>
                </a:spcBef>
                <a:spcAft>
                  <a:spcPts val="400"/>
                </a:spcAft>
                <a:buClrTx/>
                <a:buSzTx/>
                <a:buFontTx/>
                <a:buNone/>
                <a:tabLst/>
                <a:defRPr/>
              </a:pPr>
              <a:r>
                <a:rPr lang="en-US" sz="1200">
                  <a:solidFill>
                    <a:srgbClr val="000000"/>
                  </a:solidFill>
                  <a:latin typeface="Segoe UI"/>
                  <a:ea typeface="Segoe UI" pitchFamily="34" charset="0"/>
                  <a:cs typeface="Segoe UI" pitchFamily="34" charset="0"/>
                </a:rPr>
                <a:t>Desktop Flows</a:t>
              </a: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115" name="Straight Connector 114">
            <a:extLst>
              <a:ext uri="{FF2B5EF4-FFF2-40B4-BE49-F238E27FC236}">
                <a16:creationId xmlns:a16="http://schemas.microsoft.com/office/drawing/2014/main" id="{884239BF-D23F-BFD6-3DD3-C44541702211}"/>
              </a:ext>
            </a:extLst>
          </p:cNvPr>
          <p:cNvCxnSpPr>
            <a:cxnSpLocks/>
          </p:cNvCxnSpPr>
          <p:nvPr/>
        </p:nvCxnSpPr>
        <p:spPr>
          <a:xfrm>
            <a:off x="2377591" y="4033869"/>
            <a:ext cx="7858" cy="432934"/>
          </a:xfrm>
          <a:prstGeom prst="line">
            <a:avLst/>
          </a:prstGeom>
          <a:noFill/>
          <a:ln w="12700" cap="flat" cmpd="sng" algn="ctr">
            <a:solidFill>
              <a:srgbClr val="3C3C41"/>
            </a:solidFill>
            <a:prstDash val="solid"/>
            <a:miter lim="800000"/>
            <a:headEnd type="none" w="lg" len="med"/>
            <a:tailEnd type="none" w="lg" len="med"/>
          </a:ln>
          <a:effectLst/>
        </p:spPr>
      </p:cxnSp>
      <p:cxnSp>
        <p:nvCxnSpPr>
          <p:cNvPr id="116" name="Straight Connector 115">
            <a:extLst>
              <a:ext uri="{FF2B5EF4-FFF2-40B4-BE49-F238E27FC236}">
                <a16:creationId xmlns:a16="http://schemas.microsoft.com/office/drawing/2014/main" id="{87B27B3A-3E30-A7E8-A0DE-F7DBF88B9D54}"/>
              </a:ext>
            </a:extLst>
          </p:cNvPr>
          <p:cNvCxnSpPr>
            <a:cxnSpLocks/>
          </p:cNvCxnSpPr>
          <p:nvPr/>
        </p:nvCxnSpPr>
        <p:spPr>
          <a:xfrm flipH="1">
            <a:off x="7636768" y="4037013"/>
            <a:ext cx="1433" cy="701230"/>
          </a:xfrm>
          <a:prstGeom prst="line">
            <a:avLst/>
          </a:prstGeom>
          <a:noFill/>
          <a:ln w="12700" cap="flat" cmpd="sng" algn="ctr">
            <a:solidFill>
              <a:schemeClr val="bg1"/>
            </a:solidFill>
            <a:prstDash val="solid"/>
            <a:miter lim="800000"/>
            <a:headEnd type="none" w="lg" len="med"/>
            <a:tailEnd type="none" w="lg" len="med"/>
          </a:ln>
          <a:effectLst/>
        </p:spPr>
      </p:cxnSp>
      <p:sp>
        <p:nvSpPr>
          <p:cNvPr id="118" name="Rectangle 117">
            <a:extLst>
              <a:ext uri="{FF2B5EF4-FFF2-40B4-BE49-F238E27FC236}">
                <a16:creationId xmlns:a16="http://schemas.microsoft.com/office/drawing/2014/main" id="{4319CE7C-9B97-010F-C042-1334B873F4CE}"/>
              </a:ext>
            </a:extLst>
          </p:cNvPr>
          <p:cNvSpPr/>
          <p:nvPr/>
        </p:nvSpPr>
        <p:spPr bwMode="auto">
          <a:xfrm>
            <a:off x="5136960" y="3362452"/>
            <a:ext cx="1555241" cy="10485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Pages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Secure business websites</a:t>
            </a:r>
          </a:p>
        </p:txBody>
      </p:sp>
      <p:pic>
        <p:nvPicPr>
          <p:cNvPr id="119" name="Graphic 118">
            <a:extLst>
              <a:ext uri="{FF2B5EF4-FFF2-40B4-BE49-F238E27FC236}">
                <a16:creationId xmlns:a16="http://schemas.microsoft.com/office/drawing/2014/main" id="{5E2037A2-2FB6-EB24-A3F7-369BF95868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6845" y="5428369"/>
            <a:ext cx="832714" cy="832714"/>
          </a:xfrm>
          <a:prstGeom prst="rect">
            <a:avLst/>
          </a:prstGeom>
        </p:spPr>
      </p:pic>
      <p:pic>
        <p:nvPicPr>
          <p:cNvPr id="120" name="Picture 2">
            <a:extLst>
              <a:ext uri="{FF2B5EF4-FFF2-40B4-BE49-F238E27FC236}">
                <a16:creationId xmlns:a16="http://schemas.microsoft.com/office/drawing/2014/main" id="{49ADA5F1-F4FE-201F-B4B6-53E53E016C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5360" y="5465722"/>
            <a:ext cx="976723" cy="73813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A blue and green logo&#10;&#10;Description automatically generated">
            <a:extLst>
              <a:ext uri="{FF2B5EF4-FFF2-40B4-BE49-F238E27FC236}">
                <a16:creationId xmlns:a16="http://schemas.microsoft.com/office/drawing/2014/main" id="{D55A24BB-AC9B-557B-7DBA-E0775992B62B}"/>
              </a:ext>
            </a:extLst>
          </p:cNvPr>
          <p:cNvPicPr>
            <a:picLocks noChangeAspect="1"/>
          </p:cNvPicPr>
          <p:nvPr/>
        </p:nvPicPr>
        <p:blipFill>
          <a:blip r:embed="rId9"/>
          <a:stretch>
            <a:fillRect/>
          </a:stretch>
        </p:blipFill>
        <p:spPr>
          <a:xfrm>
            <a:off x="10383294" y="2051007"/>
            <a:ext cx="997916" cy="997916"/>
          </a:xfrm>
          <a:prstGeom prst="rect">
            <a:avLst/>
          </a:prstGeom>
        </p:spPr>
      </p:pic>
      <p:pic>
        <p:nvPicPr>
          <p:cNvPr id="87" name="Picture 2">
            <a:extLst>
              <a:ext uri="{FF2B5EF4-FFF2-40B4-BE49-F238E27FC236}">
                <a16:creationId xmlns:a16="http://schemas.microsoft.com/office/drawing/2014/main" id="{DFF200A6-8A1C-C871-E4A7-057FACFDEF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0379" y="212524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a:extLst>
              <a:ext uri="{FF2B5EF4-FFF2-40B4-BE49-F238E27FC236}">
                <a16:creationId xmlns:a16="http://schemas.microsoft.com/office/drawing/2014/main" id="{74E5ACB7-38FB-2817-17F2-9130C9DA87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0660" y="212524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phic 116">
            <a:extLst>
              <a:ext uri="{FF2B5EF4-FFF2-40B4-BE49-F238E27FC236}">
                <a16:creationId xmlns:a16="http://schemas.microsoft.com/office/drawing/2014/main" id="{933C6C8E-175E-00C3-4D1B-B91B09DC06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43359" y="2136207"/>
            <a:ext cx="926086" cy="926086"/>
          </a:xfrm>
          <a:prstGeom prst="rect">
            <a:avLst/>
          </a:prstGeom>
        </p:spPr>
      </p:pic>
    </p:spTree>
    <p:extLst>
      <p:ext uri="{BB962C8B-B14F-4D97-AF65-F5344CB8AC3E}">
        <p14:creationId xmlns:p14="http://schemas.microsoft.com/office/powerpoint/2010/main" val="363712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512450-C040-4C93-A6AF-0328E7E4CF25}"/>
              </a:ext>
              <a:ext uri="{C183D7F6-B498-43B3-948B-1728B52AA6E4}">
                <adec:decorative xmlns:adec="http://schemas.microsoft.com/office/drawing/2017/decorative" val="1"/>
              </a:ext>
            </a:extLst>
          </p:cNvPr>
          <p:cNvGrpSpPr/>
          <p:nvPr/>
        </p:nvGrpSpPr>
        <p:grpSpPr>
          <a:xfrm>
            <a:off x="1754648" y="2092336"/>
            <a:ext cx="9988089" cy="3630910"/>
            <a:chOff x="1856249" y="2092336"/>
            <a:chExt cx="9872402" cy="3630910"/>
          </a:xfrm>
        </p:grpSpPr>
        <p:cxnSp>
          <p:nvCxnSpPr>
            <p:cNvPr id="9" name="Straight Connector 8">
              <a:extLst>
                <a:ext uri="{FF2B5EF4-FFF2-40B4-BE49-F238E27FC236}">
                  <a16:creationId xmlns:a16="http://schemas.microsoft.com/office/drawing/2014/main" id="{0F4EFCF9-1A53-42B9-AD39-AA71F6DC4DE0}"/>
                </a:ext>
              </a:extLst>
            </p:cNvPr>
            <p:cNvCxnSpPr>
              <a:cxnSpLocks/>
            </p:cNvCxnSpPr>
            <p:nvPr/>
          </p:nvCxnSpPr>
          <p:spPr>
            <a:xfrm>
              <a:off x="1856249" y="2092336"/>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DB965B2-C1A8-401B-A12E-66A55D00560B}"/>
                </a:ext>
              </a:extLst>
            </p:cNvPr>
            <p:cNvCxnSpPr>
              <a:cxnSpLocks/>
            </p:cNvCxnSpPr>
            <p:nvPr/>
          </p:nvCxnSpPr>
          <p:spPr>
            <a:xfrm>
              <a:off x="1856249" y="2818518"/>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7F1937B-70C4-45E3-978E-56F436193960}"/>
                </a:ext>
              </a:extLst>
            </p:cNvPr>
            <p:cNvCxnSpPr>
              <a:cxnSpLocks/>
            </p:cNvCxnSpPr>
            <p:nvPr/>
          </p:nvCxnSpPr>
          <p:spPr>
            <a:xfrm>
              <a:off x="1856249" y="3544700"/>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AC63468-45C0-4EF2-8ADB-DFEE5302354C}"/>
                </a:ext>
              </a:extLst>
            </p:cNvPr>
            <p:cNvCxnSpPr>
              <a:cxnSpLocks/>
            </p:cNvCxnSpPr>
            <p:nvPr/>
          </p:nvCxnSpPr>
          <p:spPr>
            <a:xfrm>
              <a:off x="1856249" y="4270882"/>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433BDFF-6F79-4A5D-A508-C931259C835E}"/>
                </a:ext>
              </a:extLst>
            </p:cNvPr>
            <p:cNvCxnSpPr>
              <a:cxnSpLocks/>
            </p:cNvCxnSpPr>
            <p:nvPr/>
          </p:nvCxnSpPr>
          <p:spPr>
            <a:xfrm>
              <a:off x="1856249" y="4997064"/>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F2D1559-2BA8-4BA9-A350-744FC321B58A}"/>
                </a:ext>
              </a:extLst>
            </p:cNvPr>
            <p:cNvCxnSpPr>
              <a:cxnSpLocks/>
            </p:cNvCxnSpPr>
            <p:nvPr/>
          </p:nvCxnSpPr>
          <p:spPr>
            <a:xfrm>
              <a:off x="1856249" y="5723246"/>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34" name="Freeform: Shape 133">
            <a:extLst>
              <a:ext uri="{FF2B5EF4-FFF2-40B4-BE49-F238E27FC236}">
                <a16:creationId xmlns:a16="http://schemas.microsoft.com/office/drawing/2014/main" id="{16CD61B9-D6B4-44C7-B638-5D54F47F3097}"/>
              </a:ext>
              <a:ext uri="{C183D7F6-B498-43B3-948B-1728B52AA6E4}">
                <adec:decorative xmlns:adec="http://schemas.microsoft.com/office/drawing/2017/decorative" val="1"/>
              </a:ext>
            </a:extLst>
          </p:cNvPr>
          <p:cNvSpPr/>
          <p:nvPr/>
        </p:nvSpPr>
        <p:spPr bwMode="auto">
          <a:xfrm>
            <a:off x="-50302" y="1201601"/>
            <a:ext cx="3780475" cy="5694288"/>
          </a:xfrm>
          <a:custGeom>
            <a:avLst/>
            <a:gdLst>
              <a:gd name="connsiteX0" fmla="*/ 0 w 3780475"/>
              <a:gd name="connsiteY0" fmla="*/ 0 h 5694288"/>
              <a:gd name="connsiteX1" fmla="*/ 1451428 w 3780475"/>
              <a:gd name="connsiteY1" fmla="*/ 0 h 5694288"/>
              <a:gd name="connsiteX2" fmla="*/ 3780475 w 3780475"/>
              <a:gd name="connsiteY2" fmla="*/ 5694288 h 5694288"/>
              <a:gd name="connsiteX3" fmla="*/ 2329047 w 3780475"/>
              <a:gd name="connsiteY3" fmla="*/ 5694288 h 5694288"/>
            </a:gdLst>
            <a:ahLst/>
            <a:cxnLst>
              <a:cxn ang="0">
                <a:pos x="connsiteX0" y="connsiteY0"/>
              </a:cxn>
              <a:cxn ang="0">
                <a:pos x="connsiteX1" y="connsiteY1"/>
              </a:cxn>
              <a:cxn ang="0">
                <a:pos x="connsiteX2" y="connsiteY2"/>
              </a:cxn>
              <a:cxn ang="0">
                <a:pos x="connsiteX3" y="connsiteY3"/>
              </a:cxn>
            </a:cxnLst>
            <a:rect l="l" t="t" r="r" b="b"/>
            <a:pathLst>
              <a:path w="3780475" h="5694288">
                <a:moveTo>
                  <a:pt x="0" y="0"/>
                </a:moveTo>
                <a:lnTo>
                  <a:pt x="1451428" y="0"/>
                </a:lnTo>
                <a:lnTo>
                  <a:pt x="3780475" y="5694288"/>
                </a:lnTo>
                <a:lnTo>
                  <a:pt x="2329047" y="569428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itle 4">
            <a:extLst>
              <a:ext uri="{FF2B5EF4-FFF2-40B4-BE49-F238E27FC236}">
                <a16:creationId xmlns:a16="http://schemas.microsoft.com/office/drawing/2014/main" id="{16BFFE71-8F41-4713-8313-970CB9763BD4}"/>
              </a:ext>
            </a:extLst>
          </p:cNvPr>
          <p:cNvSpPr>
            <a:spLocks noGrp="1"/>
          </p:cNvSpPr>
          <p:nvPr>
            <p:ph type="title"/>
          </p:nvPr>
        </p:nvSpPr>
        <p:spPr>
          <a:xfrm>
            <a:off x="455995" y="620428"/>
            <a:ext cx="11956985" cy="984885"/>
          </a:xfrm>
        </p:spPr>
        <p:txBody>
          <a:bodyPr/>
          <a:lstStyle/>
          <a:p>
            <a:r>
              <a:rPr lang="en-US" dirty="0"/>
              <a:t>Unlock your imagination with Power Automate + Copilot Studio</a:t>
            </a:r>
            <a:endParaRPr lang="en-IN" dirty="0"/>
          </a:p>
        </p:txBody>
      </p:sp>
      <p:grpSp>
        <p:nvGrpSpPr>
          <p:cNvPr id="7" name="Group 6">
            <a:extLst>
              <a:ext uri="{FF2B5EF4-FFF2-40B4-BE49-F238E27FC236}">
                <a16:creationId xmlns:a16="http://schemas.microsoft.com/office/drawing/2014/main" id="{B629BE49-33E3-4B84-8E16-F5AB39433F97}"/>
              </a:ext>
              <a:ext uri="{C183D7F6-B498-43B3-948B-1728B52AA6E4}">
                <adec:decorative xmlns:adec="http://schemas.microsoft.com/office/drawing/2017/decorative" val="1"/>
              </a:ext>
            </a:extLst>
          </p:cNvPr>
          <p:cNvGrpSpPr/>
          <p:nvPr/>
        </p:nvGrpSpPr>
        <p:grpSpPr>
          <a:xfrm>
            <a:off x="968067" y="1452880"/>
            <a:ext cx="10796635" cy="552730"/>
            <a:chOff x="968067" y="1452880"/>
            <a:chExt cx="10796635" cy="552730"/>
          </a:xfrm>
        </p:grpSpPr>
        <p:sp>
          <p:nvSpPr>
            <p:cNvPr id="79" name="Rectangle 78">
              <a:extLst>
                <a:ext uri="{FF2B5EF4-FFF2-40B4-BE49-F238E27FC236}">
                  <a16:creationId xmlns:a16="http://schemas.microsoft.com/office/drawing/2014/main" id="{99DFBD7C-FAC3-4E26-8DB4-81F1AF9DE096}"/>
                </a:ext>
              </a:extLst>
            </p:cNvPr>
            <p:cNvSpPr/>
            <p:nvPr/>
          </p:nvSpPr>
          <p:spPr>
            <a:xfrm>
              <a:off x="1709738" y="1452880"/>
              <a:ext cx="10054964" cy="552730"/>
            </a:xfrm>
            <a:prstGeom prst="rect">
              <a:avLst/>
            </a:pr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dirty="0">
                  <a:solidFill>
                    <a:schemeClr val="tx1"/>
                  </a:solidFill>
                </a:rPr>
                <a:t>Copilot Studio</a:t>
              </a:r>
              <a:r>
                <a:rPr lang="en-US" sz="1600" kern="1200" dirty="0">
                  <a:solidFill>
                    <a:schemeClr val="tx1"/>
                  </a:solidFill>
                </a:rPr>
                <a:t> uses </a:t>
              </a:r>
              <a:r>
                <a:rPr lang="en-US" sz="1600" dirty="0">
                  <a:solidFill>
                    <a:schemeClr val="tx1"/>
                  </a:solidFill>
                </a:rPr>
                <a:t>location-based</a:t>
              </a:r>
              <a:r>
                <a:rPr lang="en-US" sz="1600" kern="1200" dirty="0">
                  <a:solidFill>
                    <a:schemeClr val="tx1"/>
                  </a:solidFill>
                </a:rPr>
                <a:t> services (LBS) to provide personalized services</a:t>
              </a:r>
            </a:p>
          </p:txBody>
        </p:sp>
        <p:pic>
          <p:nvPicPr>
            <p:cNvPr id="3" name="Picture 2" descr="A globe icon with a shield">
              <a:extLst>
                <a:ext uri="{FF2B5EF4-FFF2-40B4-BE49-F238E27FC236}">
                  <a16:creationId xmlns:a16="http://schemas.microsoft.com/office/drawing/2014/main" id="{77918B6B-D355-411D-82B2-E89B5D139536}"/>
                </a:ext>
              </a:extLst>
            </p:cNvPr>
            <p:cNvPicPr>
              <a:picLocks noChangeAspect="1"/>
            </p:cNvPicPr>
            <p:nvPr/>
          </p:nvPicPr>
          <p:blipFill>
            <a:blip r:embed="rId3"/>
            <a:stretch>
              <a:fillRect/>
            </a:stretch>
          </p:blipFill>
          <p:spPr>
            <a:xfrm>
              <a:off x="968067" y="1556973"/>
              <a:ext cx="390144" cy="350520"/>
            </a:xfrm>
            <a:prstGeom prst="rect">
              <a:avLst/>
            </a:prstGeom>
          </p:spPr>
        </p:pic>
      </p:grpSp>
      <p:grpSp>
        <p:nvGrpSpPr>
          <p:cNvPr id="8" name="Group 7">
            <a:extLst>
              <a:ext uri="{FF2B5EF4-FFF2-40B4-BE49-F238E27FC236}">
                <a16:creationId xmlns:a16="http://schemas.microsoft.com/office/drawing/2014/main" id="{2FE757E7-F046-49DB-A6B3-2385E9D8B4FE}"/>
              </a:ext>
              <a:ext uri="{C183D7F6-B498-43B3-948B-1728B52AA6E4}">
                <adec:decorative xmlns:adec="http://schemas.microsoft.com/office/drawing/2017/decorative" val="1"/>
              </a:ext>
            </a:extLst>
          </p:cNvPr>
          <p:cNvGrpSpPr/>
          <p:nvPr/>
        </p:nvGrpSpPr>
        <p:grpSpPr>
          <a:xfrm>
            <a:off x="1281063" y="2179062"/>
            <a:ext cx="10420139" cy="552730"/>
            <a:chOff x="1281063" y="2179062"/>
            <a:chExt cx="10420139" cy="552730"/>
          </a:xfrm>
        </p:grpSpPr>
        <p:sp>
          <p:nvSpPr>
            <p:cNvPr id="86" name="Rectangle 85">
              <a:extLst>
                <a:ext uri="{FF2B5EF4-FFF2-40B4-BE49-F238E27FC236}">
                  <a16:creationId xmlns:a16="http://schemas.microsoft.com/office/drawing/2014/main" id="{E3B5567F-E3FB-4878-A858-30DB80D3408E}"/>
                </a:ext>
              </a:extLst>
            </p:cNvPr>
            <p:cNvSpPr/>
            <p:nvPr/>
          </p:nvSpPr>
          <p:spPr>
            <a:xfrm>
              <a:off x="2019300" y="2179062"/>
              <a:ext cx="9681902" cy="552730"/>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2-factor authentications to increase security</a:t>
              </a:r>
            </a:p>
          </p:txBody>
        </p:sp>
        <p:pic>
          <p:nvPicPr>
            <p:cNvPr id="6" name="Picture 5" descr="icon of a surveillance device connecting two computers">
              <a:extLst>
                <a:ext uri="{FF2B5EF4-FFF2-40B4-BE49-F238E27FC236}">
                  <a16:creationId xmlns:a16="http://schemas.microsoft.com/office/drawing/2014/main" id="{B86FBDAE-8969-434E-8120-E085EF35DC9A}"/>
                </a:ext>
              </a:extLst>
            </p:cNvPr>
            <p:cNvPicPr>
              <a:picLocks noChangeAspect="1"/>
            </p:cNvPicPr>
            <p:nvPr/>
          </p:nvPicPr>
          <p:blipFill>
            <a:blip r:embed="rId4"/>
            <a:stretch>
              <a:fillRect/>
            </a:stretch>
          </p:blipFill>
          <p:spPr>
            <a:xfrm>
              <a:off x="1281063" y="2330450"/>
              <a:ext cx="507492" cy="324612"/>
            </a:xfrm>
            <a:prstGeom prst="rect">
              <a:avLst/>
            </a:prstGeom>
          </p:spPr>
        </p:pic>
      </p:grpSp>
      <p:grpSp>
        <p:nvGrpSpPr>
          <p:cNvPr id="10" name="Group 9">
            <a:extLst>
              <a:ext uri="{FF2B5EF4-FFF2-40B4-BE49-F238E27FC236}">
                <a16:creationId xmlns:a16="http://schemas.microsoft.com/office/drawing/2014/main" id="{2914C3B6-CD8B-4239-963E-7BD0AF425F1E}"/>
              </a:ext>
              <a:ext uri="{C183D7F6-B498-43B3-948B-1728B52AA6E4}">
                <adec:decorative xmlns:adec="http://schemas.microsoft.com/office/drawing/2017/decorative" val="1"/>
              </a:ext>
            </a:extLst>
          </p:cNvPr>
          <p:cNvGrpSpPr/>
          <p:nvPr/>
        </p:nvGrpSpPr>
        <p:grpSpPr>
          <a:xfrm>
            <a:off x="1625737" y="2905244"/>
            <a:ext cx="9961165" cy="552730"/>
            <a:chOff x="1625737" y="2905244"/>
            <a:chExt cx="9961165" cy="552730"/>
          </a:xfrm>
        </p:grpSpPr>
        <p:sp>
          <p:nvSpPr>
            <p:cNvPr id="88" name="Rectangle 87">
              <a:extLst>
                <a:ext uri="{FF2B5EF4-FFF2-40B4-BE49-F238E27FC236}">
                  <a16:creationId xmlns:a16="http://schemas.microsoft.com/office/drawing/2014/main" id="{82D7CFE6-1C45-485F-B5BF-4B5B3E6B6A82}"/>
                </a:ext>
              </a:extLst>
            </p:cNvPr>
            <p:cNvSpPr/>
            <p:nvPr/>
          </p:nvSpPr>
          <p:spPr>
            <a:xfrm>
              <a:off x="2309813" y="2905244"/>
              <a:ext cx="9277089" cy="552730"/>
            </a:xfrm>
            <a:prstGeom prst="rect">
              <a:avLst/>
            </a:pr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defTabSz="622300">
                <a:lnSpc>
                  <a:spcPct val="90000"/>
                </a:lnSpc>
                <a:spcBef>
                  <a:spcPct val="0"/>
                </a:spcBef>
                <a:spcAft>
                  <a:spcPct val="35000"/>
                </a:spcAft>
              </a:pPr>
              <a:r>
                <a:rPr lang="en-US" sz="1600" kern="1200">
                  <a:solidFill>
                    <a:schemeClr val="tx1"/>
                  </a:solidFill>
                </a:rPr>
                <a:t>Proactively </a:t>
              </a:r>
              <a:r>
                <a:rPr lang="en-US" sz="1600">
                  <a:solidFill>
                    <a:schemeClr val="tx1"/>
                  </a:solidFill>
                </a:rPr>
                <a:t>recommends</a:t>
              </a:r>
              <a:r>
                <a:rPr lang="en-US" sz="1600" kern="1200">
                  <a:solidFill>
                    <a:schemeClr val="tx1"/>
                  </a:solidFill>
                </a:rPr>
                <a:t> new promotions, benefits, </a:t>
              </a:r>
              <a:r>
                <a:rPr lang="en-US" sz="1600">
                  <a:solidFill>
                    <a:schemeClr val="tx1"/>
                  </a:solidFill>
                </a:rPr>
                <a:t>and better</a:t>
              </a:r>
              <a:r>
                <a:rPr lang="en-US" sz="1600" kern="1200">
                  <a:solidFill>
                    <a:schemeClr val="tx1"/>
                  </a:solidFill>
                </a:rPr>
                <a:t> rates to your customers</a:t>
              </a:r>
            </a:p>
          </p:txBody>
        </p:sp>
        <p:sp>
          <p:nvSpPr>
            <p:cNvPr id="117" name="megaphone" title="Icon of a megaphone">
              <a:extLst>
                <a:ext uri="{FF2B5EF4-FFF2-40B4-BE49-F238E27FC236}">
                  <a16:creationId xmlns:a16="http://schemas.microsoft.com/office/drawing/2014/main" id="{35614310-D635-44C9-9890-18349E754A8F}"/>
                </a:ext>
              </a:extLst>
            </p:cNvPr>
            <p:cNvSpPr>
              <a:spLocks noChangeAspect="1" noEditPoints="1"/>
            </p:cNvSpPr>
            <p:nvPr/>
          </p:nvSpPr>
          <p:spPr bwMode="auto">
            <a:xfrm>
              <a:off x="1625737" y="3085493"/>
              <a:ext cx="322580" cy="198306"/>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1" name="Group 10">
            <a:extLst>
              <a:ext uri="{FF2B5EF4-FFF2-40B4-BE49-F238E27FC236}">
                <a16:creationId xmlns:a16="http://schemas.microsoft.com/office/drawing/2014/main" id="{20CD1130-2633-4620-968A-26382215F7D3}"/>
              </a:ext>
              <a:ext uri="{C183D7F6-B498-43B3-948B-1728B52AA6E4}">
                <adec:decorative xmlns:adec="http://schemas.microsoft.com/office/drawing/2017/decorative" val="1"/>
              </a:ext>
            </a:extLst>
          </p:cNvPr>
          <p:cNvGrpSpPr/>
          <p:nvPr/>
        </p:nvGrpSpPr>
        <p:grpSpPr>
          <a:xfrm>
            <a:off x="1929784" y="3631426"/>
            <a:ext cx="9580918" cy="552730"/>
            <a:chOff x="1929784" y="3631426"/>
            <a:chExt cx="9580918" cy="552730"/>
          </a:xfrm>
        </p:grpSpPr>
        <p:sp>
          <p:nvSpPr>
            <p:cNvPr id="95" name="Rectangle 94">
              <a:extLst>
                <a:ext uri="{FF2B5EF4-FFF2-40B4-BE49-F238E27FC236}">
                  <a16:creationId xmlns:a16="http://schemas.microsoft.com/office/drawing/2014/main" id="{573E0A32-7834-45F1-B86E-1E4D62630381}"/>
                </a:ext>
              </a:extLst>
            </p:cNvPr>
            <p:cNvSpPr/>
            <p:nvPr/>
          </p:nvSpPr>
          <p:spPr>
            <a:xfrm>
              <a:off x="2593181" y="3631426"/>
              <a:ext cx="8917521" cy="552730"/>
            </a:xfrm>
            <a:prstGeom prst="rect">
              <a:avLst/>
            </a:prstGeom>
            <a:no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a:solidFill>
                    <a:schemeClr val="tx1"/>
                  </a:solidFill>
                </a:rPr>
                <a:t>Check</a:t>
              </a:r>
              <a:r>
                <a:rPr lang="en-US" sz="1600" kern="1200">
                  <a:solidFill>
                    <a:schemeClr val="tx1"/>
                  </a:solidFill>
                </a:rPr>
                <a:t> user eligibility and submit applications on their behalf</a:t>
              </a:r>
            </a:p>
          </p:txBody>
        </p:sp>
        <p:sp>
          <p:nvSpPr>
            <p:cNvPr id="118" name="people_4" title="Icon of a person">
              <a:extLst>
                <a:ext uri="{FF2B5EF4-FFF2-40B4-BE49-F238E27FC236}">
                  <a16:creationId xmlns:a16="http://schemas.microsoft.com/office/drawing/2014/main" id="{CF1A6334-92D2-40DE-9887-33095241128E}"/>
                </a:ext>
              </a:extLst>
            </p:cNvPr>
            <p:cNvSpPr>
              <a:spLocks noChangeAspect="1" noEditPoints="1"/>
            </p:cNvSpPr>
            <p:nvPr/>
          </p:nvSpPr>
          <p:spPr bwMode="auto">
            <a:xfrm>
              <a:off x="1929784" y="3718167"/>
              <a:ext cx="252856" cy="28268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51CD6AF9-3912-48DB-88B1-02D0D5424BEC}"/>
              </a:ext>
              <a:ext uri="{C183D7F6-B498-43B3-948B-1728B52AA6E4}">
                <adec:decorative xmlns:adec="http://schemas.microsoft.com/office/drawing/2017/decorative" val="1"/>
              </a:ext>
            </a:extLst>
          </p:cNvPr>
          <p:cNvGrpSpPr/>
          <p:nvPr/>
        </p:nvGrpSpPr>
        <p:grpSpPr>
          <a:xfrm>
            <a:off x="2164107" y="4357608"/>
            <a:ext cx="9206895" cy="552730"/>
            <a:chOff x="2164107" y="4357608"/>
            <a:chExt cx="9206895" cy="552730"/>
          </a:xfrm>
        </p:grpSpPr>
        <p:sp>
          <p:nvSpPr>
            <p:cNvPr id="96" name="Rectangle 95">
              <a:extLst>
                <a:ext uri="{FF2B5EF4-FFF2-40B4-BE49-F238E27FC236}">
                  <a16:creationId xmlns:a16="http://schemas.microsoft.com/office/drawing/2014/main" id="{537A44F9-8C03-4084-ACBB-1DCD4BA8C2F2}"/>
                </a:ext>
              </a:extLst>
            </p:cNvPr>
            <p:cNvSpPr/>
            <p:nvPr/>
          </p:nvSpPr>
          <p:spPr>
            <a:xfrm>
              <a:off x="2893219" y="4357608"/>
              <a:ext cx="8477783" cy="552730"/>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Remote diagnosis for IOT devices</a:t>
              </a:r>
            </a:p>
          </p:txBody>
        </p:sp>
        <p:sp>
          <p:nvSpPr>
            <p:cNvPr id="119" name="IoT" title="Icon of five circles that all connect to a center circle">
              <a:extLst>
                <a:ext uri="{FF2B5EF4-FFF2-40B4-BE49-F238E27FC236}">
                  <a16:creationId xmlns:a16="http://schemas.microsoft.com/office/drawing/2014/main" id="{39C9646E-D5A9-41EA-BF1E-432867960223}"/>
                </a:ext>
              </a:extLst>
            </p:cNvPr>
            <p:cNvSpPr>
              <a:spLocks noChangeAspect="1" noEditPoints="1"/>
            </p:cNvSpPr>
            <p:nvPr/>
          </p:nvSpPr>
          <p:spPr bwMode="auto">
            <a:xfrm>
              <a:off x="2164107" y="4435223"/>
              <a:ext cx="305930" cy="30642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BA4EBE57-2DAB-461E-BCD6-742CE601096A}"/>
              </a:ext>
              <a:ext uri="{C183D7F6-B498-43B3-948B-1728B52AA6E4}">
                <adec:decorative xmlns:adec="http://schemas.microsoft.com/office/drawing/2017/decorative" val="1"/>
              </a:ext>
            </a:extLst>
          </p:cNvPr>
          <p:cNvGrpSpPr/>
          <p:nvPr/>
        </p:nvGrpSpPr>
        <p:grpSpPr>
          <a:xfrm>
            <a:off x="2451504" y="5083790"/>
            <a:ext cx="8805198" cy="552730"/>
            <a:chOff x="2451504" y="5083790"/>
            <a:chExt cx="8805198" cy="552730"/>
          </a:xfrm>
        </p:grpSpPr>
        <p:sp>
          <p:nvSpPr>
            <p:cNvPr id="104" name="Rectangle 103">
              <a:extLst>
                <a:ext uri="{FF2B5EF4-FFF2-40B4-BE49-F238E27FC236}">
                  <a16:creationId xmlns:a16="http://schemas.microsoft.com/office/drawing/2014/main" id="{1077B4EC-AE87-4CBD-BF19-75EBE2791719}"/>
                </a:ext>
              </a:extLst>
            </p:cNvPr>
            <p:cNvSpPr/>
            <p:nvPr/>
          </p:nvSpPr>
          <p:spPr>
            <a:xfrm>
              <a:off x="3186113" y="5083790"/>
              <a:ext cx="8070589" cy="552730"/>
            </a:xfrm>
            <a:prstGeom prst="rect">
              <a:avLst/>
            </a:pr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Make appointments for your customers</a:t>
              </a:r>
            </a:p>
          </p:txBody>
        </p:sp>
        <p:sp>
          <p:nvSpPr>
            <p:cNvPr id="120" name="Commitments_EC4D" title="Icon of a handshake">
              <a:extLst>
                <a:ext uri="{FF2B5EF4-FFF2-40B4-BE49-F238E27FC236}">
                  <a16:creationId xmlns:a16="http://schemas.microsoft.com/office/drawing/2014/main" id="{C3C38D33-BD40-4841-8D27-7CE270C176C8}"/>
                </a:ext>
              </a:extLst>
            </p:cNvPr>
            <p:cNvSpPr>
              <a:spLocks noChangeAspect="1" noEditPoints="1"/>
            </p:cNvSpPr>
            <p:nvPr/>
          </p:nvSpPr>
          <p:spPr bwMode="auto">
            <a:xfrm>
              <a:off x="2451504" y="5176011"/>
              <a:ext cx="325796" cy="30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6" name="Group 15">
            <a:extLst>
              <a:ext uri="{FF2B5EF4-FFF2-40B4-BE49-F238E27FC236}">
                <a16:creationId xmlns:a16="http://schemas.microsoft.com/office/drawing/2014/main" id="{991FD239-414A-4163-A418-C42924FCF231}"/>
              </a:ext>
              <a:ext uri="{C183D7F6-B498-43B3-948B-1728B52AA6E4}">
                <adec:decorative xmlns:adec="http://schemas.microsoft.com/office/drawing/2017/decorative" val="1"/>
              </a:ext>
            </a:extLst>
          </p:cNvPr>
          <p:cNvGrpSpPr/>
          <p:nvPr/>
        </p:nvGrpSpPr>
        <p:grpSpPr>
          <a:xfrm>
            <a:off x="2758767" y="5809970"/>
            <a:ext cx="9034771" cy="552730"/>
            <a:chOff x="2758767" y="5809970"/>
            <a:chExt cx="9034771" cy="552730"/>
          </a:xfrm>
        </p:grpSpPr>
        <p:sp>
          <p:nvSpPr>
            <p:cNvPr id="105" name="Rectangle 104">
              <a:extLst>
                <a:ext uri="{FF2B5EF4-FFF2-40B4-BE49-F238E27FC236}">
                  <a16:creationId xmlns:a16="http://schemas.microsoft.com/office/drawing/2014/main" id="{214F2853-5F23-48AA-9A2D-C1FC0351A1AD}"/>
                </a:ext>
              </a:extLst>
            </p:cNvPr>
            <p:cNvSpPr/>
            <p:nvPr/>
          </p:nvSpPr>
          <p:spPr>
            <a:xfrm>
              <a:off x="3524250" y="5809970"/>
              <a:ext cx="8269288" cy="552730"/>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Get a picture of the receipt from employee and use Azure AI for expense reimbursement (integration with Azure AI)</a:t>
              </a:r>
            </a:p>
          </p:txBody>
        </p:sp>
        <p:grpSp>
          <p:nvGrpSpPr>
            <p:cNvPr id="121" name="Group 120">
              <a:extLst>
                <a:ext uri="{FF2B5EF4-FFF2-40B4-BE49-F238E27FC236}">
                  <a16:creationId xmlns:a16="http://schemas.microsoft.com/office/drawing/2014/main" id="{D384E631-6672-47D9-8EF6-530CF37FC4C7}"/>
                </a:ext>
              </a:extLst>
            </p:cNvPr>
            <p:cNvGrpSpPr/>
            <p:nvPr/>
          </p:nvGrpSpPr>
          <p:grpSpPr>
            <a:xfrm>
              <a:off x="2758767" y="5915855"/>
              <a:ext cx="227056" cy="340960"/>
              <a:chOff x="6045834" y="3239134"/>
              <a:chExt cx="342519" cy="514349"/>
            </a:xfrm>
          </p:grpSpPr>
          <p:sp>
            <p:nvSpPr>
              <p:cNvPr id="122" name="Freeform: Shape 121">
                <a:extLst>
                  <a:ext uri="{FF2B5EF4-FFF2-40B4-BE49-F238E27FC236}">
                    <a16:creationId xmlns:a16="http://schemas.microsoft.com/office/drawing/2014/main" id="{B6032DCE-F7B7-4660-916B-1BF9C9679458}"/>
                  </a:ext>
                </a:extLst>
              </p:cNvPr>
              <p:cNvSpPr/>
              <p:nvPr/>
            </p:nvSpPr>
            <p:spPr>
              <a:xfrm>
                <a:off x="6045834" y="3302856"/>
                <a:ext cx="342519" cy="450627"/>
              </a:xfrm>
              <a:custGeom>
                <a:avLst/>
                <a:gdLst>
                  <a:gd name="connsiteX0" fmla="*/ 0 w 342519"/>
                  <a:gd name="connsiteY0" fmla="*/ 0 h 450627"/>
                  <a:gd name="connsiteX1" fmla="*/ 342519 w 342519"/>
                  <a:gd name="connsiteY1" fmla="*/ 0 h 450627"/>
                  <a:gd name="connsiteX2" fmla="*/ 342519 w 342519"/>
                  <a:gd name="connsiteY2" fmla="*/ 450628 h 450627"/>
                  <a:gd name="connsiteX3" fmla="*/ 0 w 342519"/>
                  <a:gd name="connsiteY3" fmla="*/ 450628 h 450627"/>
                </a:gdLst>
                <a:ahLst/>
                <a:cxnLst>
                  <a:cxn ang="0">
                    <a:pos x="connsiteX0" y="connsiteY0"/>
                  </a:cxn>
                  <a:cxn ang="0">
                    <a:pos x="connsiteX1" y="connsiteY1"/>
                  </a:cxn>
                  <a:cxn ang="0">
                    <a:pos x="connsiteX2" y="connsiteY2"/>
                  </a:cxn>
                  <a:cxn ang="0">
                    <a:pos x="connsiteX3" y="connsiteY3"/>
                  </a:cxn>
                </a:cxnLst>
                <a:rect l="l" t="t" r="r" b="b"/>
                <a:pathLst>
                  <a:path w="342519" h="450627">
                    <a:moveTo>
                      <a:pt x="0" y="0"/>
                    </a:moveTo>
                    <a:lnTo>
                      <a:pt x="342519" y="0"/>
                    </a:lnTo>
                    <a:lnTo>
                      <a:pt x="342519" y="450628"/>
                    </a:lnTo>
                    <a:lnTo>
                      <a:pt x="0" y="450628"/>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Freeform: Shape 122">
                <a:extLst>
                  <a:ext uri="{FF2B5EF4-FFF2-40B4-BE49-F238E27FC236}">
                    <a16:creationId xmlns:a16="http://schemas.microsoft.com/office/drawing/2014/main" id="{5107AB95-10D8-457B-AB9F-4377C34C72E9}"/>
                  </a:ext>
                </a:extLst>
              </p:cNvPr>
              <p:cNvSpPr/>
              <p:nvPr/>
            </p:nvSpPr>
            <p:spPr>
              <a:xfrm>
                <a:off x="6087268" y="3365626"/>
                <a:ext cx="259746" cy="316039"/>
              </a:xfrm>
              <a:custGeom>
                <a:avLst/>
                <a:gdLst>
                  <a:gd name="connsiteX0" fmla="*/ 53245 w 259746"/>
                  <a:gd name="connsiteY0" fmla="*/ 0 h 316039"/>
                  <a:gd name="connsiteX1" fmla="*/ 206407 w 259746"/>
                  <a:gd name="connsiteY1" fmla="*/ 0 h 316039"/>
                  <a:gd name="connsiteX2" fmla="*/ 0 w 259746"/>
                  <a:gd name="connsiteY2" fmla="*/ 52673 h 316039"/>
                  <a:gd name="connsiteX3" fmla="*/ 259747 w 259746"/>
                  <a:gd name="connsiteY3" fmla="*/ 52673 h 316039"/>
                  <a:gd name="connsiteX4" fmla="*/ 0 w 259746"/>
                  <a:gd name="connsiteY4" fmla="*/ 105346 h 316039"/>
                  <a:gd name="connsiteX5" fmla="*/ 259747 w 259746"/>
                  <a:gd name="connsiteY5" fmla="*/ 105346 h 316039"/>
                  <a:gd name="connsiteX6" fmla="*/ 0 w 259746"/>
                  <a:gd name="connsiteY6" fmla="*/ 158020 h 316039"/>
                  <a:gd name="connsiteX7" fmla="*/ 259747 w 259746"/>
                  <a:gd name="connsiteY7" fmla="*/ 158020 h 316039"/>
                  <a:gd name="connsiteX8" fmla="*/ 0 w 259746"/>
                  <a:gd name="connsiteY8" fmla="*/ 210693 h 316039"/>
                  <a:gd name="connsiteX9" fmla="*/ 259747 w 259746"/>
                  <a:gd name="connsiteY9" fmla="*/ 210693 h 316039"/>
                  <a:gd name="connsiteX10" fmla="*/ 0 w 259746"/>
                  <a:gd name="connsiteY10" fmla="*/ 263366 h 316039"/>
                  <a:gd name="connsiteX11" fmla="*/ 259747 w 259746"/>
                  <a:gd name="connsiteY11" fmla="*/ 263366 h 316039"/>
                  <a:gd name="connsiteX12" fmla="*/ 0 w 259746"/>
                  <a:gd name="connsiteY12" fmla="*/ 316040 h 316039"/>
                  <a:gd name="connsiteX13" fmla="*/ 259747 w 259746"/>
                  <a:gd name="connsiteY13" fmla="*/ 316040 h 31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746" h="316039">
                    <a:moveTo>
                      <a:pt x="53245" y="0"/>
                    </a:moveTo>
                    <a:lnTo>
                      <a:pt x="206407" y="0"/>
                    </a:lnTo>
                    <a:moveTo>
                      <a:pt x="0" y="52673"/>
                    </a:moveTo>
                    <a:lnTo>
                      <a:pt x="259747" y="52673"/>
                    </a:lnTo>
                    <a:moveTo>
                      <a:pt x="0" y="105346"/>
                    </a:moveTo>
                    <a:lnTo>
                      <a:pt x="259747" y="105346"/>
                    </a:lnTo>
                    <a:moveTo>
                      <a:pt x="0" y="158020"/>
                    </a:moveTo>
                    <a:lnTo>
                      <a:pt x="259747" y="158020"/>
                    </a:lnTo>
                    <a:moveTo>
                      <a:pt x="0" y="210693"/>
                    </a:moveTo>
                    <a:lnTo>
                      <a:pt x="259747" y="210693"/>
                    </a:lnTo>
                    <a:moveTo>
                      <a:pt x="0" y="263366"/>
                    </a:moveTo>
                    <a:lnTo>
                      <a:pt x="259747" y="263366"/>
                    </a:lnTo>
                    <a:moveTo>
                      <a:pt x="0" y="316040"/>
                    </a:moveTo>
                    <a:lnTo>
                      <a:pt x="259747" y="316040"/>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609F6EFF-E6A5-439D-8F70-67E6C5EE2BB9}"/>
                  </a:ext>
                </a:extLst>
              </p:cNvPr>
              <p:cNvSpPr/>
              <p:nvPr/>
            </p:nvSpPr>
            <p:spPr>
              <a:xfrm>
                <a:off x="6148514" y="3239134"/>
                <a:ext cx="137064" cy="57626"/>
              </a:xfrm>
              <a:custGeom>
                <a:avLst/>
                <a:gdLst>
                  <a:gd name="connsiteX0" fmla="*/ 137065 w 137064"/>
                  <a:gd name="connsiteY0" fmla="*/ 57626 h 57626"/>
                  <a:gd name="connsiteX1" fmla="*/ 137065 w 137064"/>
                  <a:gd name="connsiteY1" fmla="*/ 37243 h 57626"/>
                  <a:gd name="connsiteX2" fmla="*/ 94202 w 137064"/>
                  <a:gd name="connsiteY2" fmla="*/ 37243 h 57626"/>
                  <a:gd name="connsiteX3" fmla="*/ 92678 w 137064"/>
                  <a:gd name="connsiteY3" fmla="*/ 37243 h 57626"/>
                  <a:gd name="connsiteX4" fmla="*/ 92678 w 137064"/>
                  <a:gd name="connsiteY4" fmla="*/ 22670 h 57626"/>
                  <a:gd name="connsiteX5" fmla="*/ 70009 w 137064"/>
                  <a:gd name="connsiteY5" fmla="*/ 0 h 57626"/>
                  <a:gd name="connsiteX6" fmla="*/ 67151 w 137064"/>
                  <a:gd name="connsiteY6" fmla="*/ 0 h 57626"/>
                  <a:gd name="connsiteX7" fmla="*/ 44482 w 137064"/>
                  <a:gd name="connsiteY7" fmla="*/ 22670 h 57626"/>
                  <a:gd name="connsiteX8" fmla="*/ 44482 w 137064"/>
                  <a:gd name="connsiteY8" fmla="*/ 37243 h 57626"/>
                  <a:gd name="connsiteX9" fmla="*/ 43148 w 137064"/>
                  <a:gd name="connsiteY9" fmla="*/ 37243 h 57626"/>
                  <a:gd name="connsiteX10" fmla="*/ 0 w 137064"/>
                  <a:gd name="connsiteY10" fmla="*/ 37243 h 57626"/>
                  <a:gd name="connsiteX11" fmla="*/ 0 w 137064"/>
                  <a:gd name="connsiteY11" fmla="*/ 57626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064" h="57626">
                    <a:moveTo>
                      <a:pt x="137065" y="57626"/>
                    </a:moveTo>
                    <a:lnTo>
                      <a:pt x="137065" y="37243"/>
                    </a:lnTo>
                    <a:lnTo>
                      <a:pt x="94202" y="37243"/>
                    </a:lnTo>
                    <a:lnTo>
                      <a:pt x="92678" y="37243"/>
                    </a:lnTo>
                    <a:lnTo>
                      <a:pt x="92678" y="22670"/>
                    </a:lnTo>
                    <a:cubicBezTo>
                      <a:pt x="92678" y="10097"/>
                      <a:pt x="82487" y="0"/>
                      <a:pt x="70009" y="0"/>
                    </a:cubicBezTo>
                    <a:lnTo>
                      <a:pt x="67151" y="0"/>
                    </a:lnTo>
                    <a:cubicBezTo>
                      <a:pt x="54578" y="0"/>
                      <a:pt x="44482" y="10192"/>
                      <a:pt x="44482" y="22670"/>
                    </a:cubicBezTo>
                    <a:lnTo>
                      <a:pt x="44482" y="37243"/>
                    </a:lnTo>
                    <a:lnTo>
                      <a:pt x="43148" y="37243"/>
                    </a:lnTo>
                    <a:lnTo>
                      <a:pt x="0" y="37243"/>
                    </a:lnTo>
                    <a:lnTo>
                      <a:pt x="0" y="57626"/>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14" name="Group 13">
            <a:extLst>
              <a:ext uri="{FF2B5EF4-FFF2-40B4-BE49-F238E27FC236}">
                <a16:creationId xmlns:a16="http://schemas.microsoft.com/office/drawing/2014/main" id="{2FE98426-52B0-47C6-83CA-E094F8CD0824}"/>
              </a:ext>
              <a:ext uri="{C183D7F6-B498-43B3-948B-1728B52AA6E4}">
                <adec:decorative xmlns:adec="http://schemas.microsoft.com/office/drawing/2017/decorative" val="1"/>
              </a:ext>
            </a:extLst>
          </p:cNvPr>
          <p:cNvGrpSpPr/>
          <p:nvPr/>
        </p:nvGrpSpPr>
        <p:grpSpPr>
          <a:xfrm>
            <a:off x="1486043" y="2092336"/>
            <a:ext cx="1781865" cy="3630910"/>
            <a:chOff x="1466993" y="2092336"/>
            <a:chExt cx="1781865" cy="3630910"/>
          </a:xfrm>
        </p:grpSpPr>
        <p:cxnSp>
          <p:nvCxnSpPr>
            <p:cNvPr id="126" name="Straight Connector 125">
              <a:extLst>
                <a:ext uri="{FF2B5EF4-FFF2-40B4-BE49-F238E27FC236}">
                  <a16:creationId xmlns:a16="http://schemas.microsoft.com/office/drawing/2014/main" id="{92841BEF-05E9-4C90-9CE6-8A8F1465BF92}"/>
                </a:ext>
              </a:extLst>
            </p:cNvPr>
            <p:cNvCxnSpPr>
              <a:cxnSpLocks/>
            </p:cNvCxnSpPr>
            <p:nvPr/>
          </p:nvCxnSpPr>
          <p:spPr>
            <a:xfrm>
              <a:off x="1466993" y="2092336"/>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5735A1-E2DF-48EB-8978-C3E06815352E}"/>
                </a:ext>
              </a:extLst>
            </p:cNvPr>
            <p:cNvCxnSpPr>
              <a:cxnSpLocks/>
            </p:cNvCxnSpPr>
            <p:nvPr/>
          </p:nvCxnSpPr>
          <p:spPr>
            <a:xfrm>
              <a:off x="1795096" y="2818518"/>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D8AD3F1-56D5-41B8-A436-0510F51009EF}"/>
                </a:ext>
              </a:extLst>
            </p:cNvPr>
            <p:cNvCxnSpPr>
              <a:cxnSpLocks/>
            </p:cNvCxnSpPr>
            <p:nvPr/>
          </p:nvCxnSpPr>
          <p:spPr>
            <a:xfrm>
              <a:off x="2077480" y="3544700"/>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2A13A2C-47E2-405C-B4B7-E8A4176F6ADA}"/>
                </a:ext>
              </a:extLst>
            </p:cNvPr>
            <p:cNvCxnSpPr>
              <a:cxnSpLocks/>
            </p:cNvCxnSpPr>
            <p:nvPr/>
          </p:nvCxnSpPr>
          <p:spPr>
            <a:xfrm>
              <a:off x="2394771" y="4270882"/>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EC19439-DED8-4E39-8B67-EE3A3CD63D4E}"/>
                </a:ext>
              </a:extLst>
            </p:cNvPr>
            <p:cNvCxnSpPr>
              <a:cxnSpLocks/>
            </p:cNvCxnSpPr>
            <p:nvPr/>
          </p:nvCxnSpPr>
          <p:spPr>
            <a:xfrm>
              <a:off x="2672487" y="4997064"/>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42185-A829-48C7-91C0-3BE2C60D941C}"/>
                </a:ext>
              </a:extLst>
            </p:cNvPr>
            <p:cNvCxnSpPr>
              <a:cxnSpLocks/>
            </p:cNvCxnSpPr>
            <p:nvPr/>
          </p:nvCxnSpPr>
          <p:spPr>
            <a:xfrm>
              <a:off x="2974538" y="5723246"/>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D99113DD-7BE5-4C3A-AFA9-2F4A6B4425C3}"/>
              </a:ext>
              <a:ext uri="{C183D7F6-B498-43B3-948B-1728B52AA6E4}">
                <adec:decorative xmlns:adec="http://schemas.microsoft.com/office/drawing/2017/decorative" val="1"/>
              </a:ext>
            </a:extLst>
          </p:cNvPr>
          <p:cNvSpPr/>
          <p:nvPr/>
        </p:nvSpPr>
        <p:spPr bwMode="auto">
          <a:xfrm>
            <a:off x="1" y="1650022"/>
            <a:ext cx="2130139" cy="5207977"/>
          </a:xfrm>
          <a:custGeom>
            <a:avLst/>
            <a:gdLst>
              <a:gd name="connsiteX0" fmla="*/ 0 w 2130139"/>
              <a:gd name="connsiteY0" fmla="*/ 0 h 5207977"/>
              <a:gd name="connsiteX1" fmla="*/ 2130139 w 2130139"/>
              <a:gd name="connsiteY1" fmla="*/ 5207977 h 5207977"/>
              <a:gd name="connsiteX2" fmla="*/ 0 w 2130139"/>
              <a:gd name="connsiteY2" fmla="*/ 5207977 h 5207977"/>
            </a:gdLst>
            <a:ahLst/>
            <a:cxnLst>
              <a:cxn ang="0">
                <a:pos x="connsiteX0" y="connsiteY0"/>
              </a:cxn>
              <a:cxn ang="0">
                <a:pos x="connsiteX1" y="connsiteY1"/>
              </a:cxn>
              <a:cxn ang="0">
                <a:pos x="connsiteX2" y="connsiteY2"/>
              </a:cxn>
            </a:cxnLst>
            <a:rect l="l" t="t" r="r" b="b"/>
            <a:pathLst>
              <a:path w="2130139" h="5207977">
                <a:moveTo>
                  <a:pt x="0" y="0"/>
                </a:moveTo>
                <a:lnTo>
                  <a:pt x="2130139" y="5207977"/>
                </a:lnTo>
                <a:lnTo>
                  <a:pt x="0" y="520797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0" name="Lock_2">
            <a:extLst>
              <a:ext uri="{FF2B5EF4-FFF2-40B4-BE49-F238E27FC236}">
                <a16:creationId xmlns:a16="http://schemas.microsoft.com/office/drawing/2014/main" id="{D3955EF6-D33C-4E3C-95F1-45CB4ED03B5C}"/>
              </a:ext>
              <a:ext uri="{C183D7F6-B498-43B3-948B-1728B52AA6E4}">
                <adec:decorative xmlns:adec="http://schemas.microsoft.com/office/drawing/2017/decorative" val="1"/>
              </a:ext>
            </a:extLst>
          </p:cNvPr>
          <p:cNvSpPr>
            <a:spLocks noChangeAspect="1" noEditPoints="1"/>
          </p:cNvSpPr>
          <p:nvPr/>
        </p:nvSpPr>
        <p:spPr bwMode="auto">
          <a:xfrm>
            <a:off x="455995" y="5686810"/>
            <a:ext cx="610805" cy="85369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2700" cap="sq">
            <a:solidFill>
              <a:schemeClr val="bg1">
                <a:lumMod val="75000"/>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45964405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Create a Flow from Copilot Studio</a:t>
            </a:r>
          </a:p>
        </p:txBody>
      </p:sp>
      <p:sp>
        <p:nvSpPr>
          <p:cNvPr id="27" name="Freeform: Shape 26">
            <a:extLst>
              <a:ext uri="{FF2B5EF4-FFF2-40B4-BE49-F238E27FC236}">
                <a16:creationId xmlns:a16="http://schemas.microsoft.com/office/drawing/2014/main" id="{5BB9C03A-4F8C-466E-8E4D-4750C1823DD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85ECEE21-A7D9-49D8-9D05-D9562AA925E6}"/>
              </a:ext>
              <a:ext uri="{C183D7F6-B498-43B3-948B-1728B52AA6E4}">
                <adec:decorative xmlns:adec="http://schemas.microsoft.com/office/drawing/2017/decorative" val="1"/>
              </a:ext>
            </a:extLst>
          </p:cNvPr>
          <p:cNvGrpSpPr/>
          <p:nvPr/>
        </p:nvGrpSpPr>
        <p:grpSpPr>
          <a:xfrm>
            <a:off x="524088" y="2314914"/>
            <a:ext cx="6543013" cy="4138821"/>
            <a:chOff x="524088" y="2314914"/>
            <a:chExt cx="6543013" cy="4138821"/>
          </a:xfrm>
        </p:grpSpPr>
        <p:grpSp>
          <p:nvGrpSpPr>
            <p:cNvPr id="6" name="Group 5">
              <a:extLst>
                <a:ext uri="{FF2B5EF4-FFF2-40B4-BE49-F238E27FC236}">
                  <a16:creationId xmlns:a16="http://schemas.microsoft.com/office/drawing/2014/main" id="{DEE22227-A7D4-41D3-ABD5-075C0583762E}"/>
                </a:ext>
              </a:extLst>
            </p:cNvPr>
            <p:cNvGrpSpPr/>
            <p:nvPr/>
          </p:nvGrpSpPr>
          <p:grpSpPr>
            <a:xfrm>
              <a:off x="524089" y="2314914"/>
              <a:ext cx="5571911" cy="738664"/>
              <a:chOff x="524089" y="2314914"/>
              <a:chExt cx="5571911" cy="738664"/>
            </a:xfrm>
          </p:grpSpPr>
          <p:sp>
            <p:nvSpPr>
              <p:cNvPr id="31" name="Text Placeholder 1">
                <a:extLst>
                  <a:ext uri="{FF2B5EF4-FFF2-40B4-BE49-F238E27FC236}">
                    <a16:creationId xmlns:a16="http://schemas.microsoft.com/office/drawing/2014/main" id="{98C786E1-37F9-47D1-99BA-A3F03FB33F71}"/>
                  </a:ext>
                </a:extLst>
              </p:cNvPr>
              <p:cNvSpPr txBox="1">
                <a:spLocks/>
              </p:cNvSpPr>
              <p:nvPr/>
            </p:nvSpPr>
            <p:spPr>
              <a:xfrm>
                <a:off x="1375928" y="2314914"/>
                <a:ext cx="4720072"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Directly within the Copilot Studio canvas, click ‘Create a flow’</a:t>
                </a:r>
              </a:p>
            </p:txBody>
          </p:sp>
          <p:sp>
            <p:nvSpPr>
              <p:cNvPr id="41" name="arrow_11" title="Icon of a circle made of two curved arrows">
                <a:extLst>
                  <a:ext uri="{FF2B5EF4-FFF2-40B4-BE49-F238E27FC236}">
                    <a16:creationId xmlns:a16="http://schemas.microsoft.com/office/drawing/2014/main" id="{0354D253-ED81-4734-A8D9-9272321A7392}"/>
                  </a:ext>
                </a:extLst>
              </p:cNvPr>
              <p:cNvSpPr>
                <a:spLocks noChangeAspect="1" noEditPoints="1"/>
              </p:cNvSpPr>
              <p:nvPr/>
            </p:nvSpPr>
            <p:spPr bwMode="auto">
              <a:xfrm>
                <a:off x="524089" y="2383757"/>
                <a:ext cx="575296" cy="60097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29" name="Straight Connector 28">
              <a:extLst>
                <a:ext uri="{FF2B5EF4-FFF2-40B4-BE49-F238E27FC236}">
                  <a16:creationId xmlns:a16="http://schemas.microsoft.com/office/drawing/2014/main" id="{8C61F60F-3720-49DC-AA2A-4E5B6C76CEED}"/>
                </a:ext>
                <a:ext uri="{C183D7F6-B498-43B3-948B-1728B52AA6E4}">
                  <adec:decorative xmlns:adec="http://schemas.microsoft.com/office/drawing/2017/decorative" val="1"/>
                </a:ext>
              </a:extLst>
            </p:cNvPr>
            <p:cNvCxnSpPr/>
            <p:nvPr/>
          </p:nvCxnSpPr>
          <p:spPr>
            <a:xfrm>
              <a:off x="1375928" y="358045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975DFBA-78BB-48C5-8C32-FD5A5580A9D4}"/>
                </a:ext>
              </a:extLst>
            </p:cNvPr>
            <p:cNvGrpSpPr/>
            <p:nvPr/>
          </p:nvGrpSpPr>
          <p:grpSpPr>
            <a:xfrm>
              <a:off x="524088" y="3784716"/>
              <a:ext cx="5361593" cy="1107996"/>
              <a:chOff x="524088" y="3784716"/>
              <a:chExt cx="5361593" cy="1107996"/>
            </a:xfrm>
          </p:grpSpPr>
          <p:sp>
            <p:nvSpPr>
              <p:cNvPr id="28" name="Text Placeholder 1">
                <a:extLst>
                  <a:ext uri="{FF2B5EF4-FFF2-40B4-BE49-F238E27FC236}">
                    <a16:creationId xmlns:a16="http://schemas.microsoft.com/office/drawing/2014/main" id="{10D4FF6C-FD9E-47F0-A0B0-226FA09D07C2}"/>
                  </a:ext>
                </a:extLst>
              </p:cNvPr>
              <p:cNvSpPr txBox="1">
                <a:spLocks/>
              </p:cNvSpPr>
              <p:nvPr/>
            </p:nvSpPr>
            <p:spPr>
              <a:xfrm>
                <a:off x="1344796" y="3784716"/>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Power Automate opens and creates the input and output to pass data </a:t>
                </a:r>
              </a:p>
            </p:txBody>
          </p:sp>
          <p:sp>
            <p:nvSpPr>
              <p:cNvPr id="42" name="Move_E7C2" title="Icon of four arrows pointing away from eachother">
                <a:extLst>
                  <a:ext uri="{FF2B5EF4-FFF2-40B4-BE49-F238E27FC236}">
                    <a16:creationId xmlns:a16="http://schemas.microsoft.com/office/drawing/2014/main" id="{9C32E6D3-99E2-4EAB-82ED-B371EC0EE17C}"/>
                  </a:ext>
                </a:extLst>
              </p:cNvPr>
              <p:cNvSpPr>
                <a:spLocks noChangeAspect="1" noEditPoints="1"/>
              </p:cNvSpPr>
              <p:nvPr/>
            </p:nvSpPr>
            <p:spPr bwMode="auto">
              <a:xfrm>
                <a:off x="524088" y="4004273"/>
                <a:ext cx="575296" cy="57543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37" name="Straight Connector 36">
              <a:extLst>
                <a:ext uri="{FF2B5EF4-FFF2-40B4-BE49-F238E27FC236}">
                  <a16:creationId xmlns:a16="http://schemas.microsoft.com/office/drawing/2014/main" id="{8304431C-CD18-4BE1-BED6-A3AD36E91606}"/>
                </a:ext>
                <a:ext uri="{C183D7F6-B498-43B3-948B-1728B52AA6E4}">
                  <adec:decorative xmlns:adec="http://schemas.microsoft.com/office/drawing/2017/decorative" val="1"/>
                </a:ext>
              </a:extLst>
            </p:cNvPr>
            <p:cNvCxnSpPr/>
            <p:nvPr/>
          </p:nvCxnSpPr>
          <p:spPr>
            <a:xfrm>
              <a:off x="1375928" y="500353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AFB94D-9022-4C94-B50B-AEF984135F3E}"/>
                </a:ext>
              </a:extLst>
            </p:cNvPr>
            <p:cNvGrpSpPr/>
            <p:nvPr/>
          </p:nvGrpSpPr>
          <p:grpSpPr>
            <a:xfrm>
              <a:off x="610012" y="5345739"/>
              <a:ext cx="5306801" cy="1107996"/>
              <a:chOff x="610012" y="5345739"/>
              <a:chExt cx="5306801" cy="1107996"/>
            </a:xfrm>
          </p:grpSpPr>
          <p:sp>
            <p:nvSpPr>
              <p:cNvPr id="35" name="Text Placeholder 1">
                <a:extLst>
                  <a:ext uri="{FF2B5EF4-FFF2-40B4-BE49-F238E27FC236}">
                    <a16:creationId xmlns:a16="http://schemas.microsoft.com/office/drawing/2014/main" id="{B523C9EF-F953-4F73-9BD0-2151213A1F3D}"/>
                  </a:ext>
                </a:extLst>
              </p:cNvPr>
              <p:cNvSpPr txBox="1">
                <a:spLocks/>
              </p:cNvSpPr>
              <p:nvPr/>
            </p:nvSpPr>
            <p:spPr>
              <a:xfrm>
                <a:off x="1375928" y="5345739"/>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Add your own custom logic in between to configure it to meet your needs</a:t>
                </a:r>
              </a:p>
            </p:txBody>
          </p:sp>
          <p:sp>
            <p:nvSpPr>
              <p:cNvPr id="43" name="arrow_25" title="Icon of a curved arrow">
                <a:extLst>
                  <a:ext uri="{FF2B5EF4-FFF2-40B4-BE49-F238E27FC236}">
                    <a16:creationId xmlns:a16="http://schemas.microsoft.com/office/drawing/2014/main" id="{DC579C04-9E0E-46C9-BEA9-289200ACA7A7}"/>
                  </a:ext>
                </a:extLst>
              </p:cNvPr>
              <p:cNvSpPr>
                <a:spLocks noChangeAspect="1" noEditPoints="1"/>
              </p:cNvSpPr>
              <p:nvPr/>
            </p:nvSpPr>
            <p:spPr bwMode="auto">
              <a:xfrm>
                <a:off x="610012" y="5677974"/>
                <a:ext cx="403448" cy="44352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pic>
        <p:nvPicPr>
          <p:cNvPr id="2" name="Picture 1" descr="Using the Call an action property">
            <a:extLst>
              <a:ext uri="{FF2B5EF4-FFF2-40B4-BE49-F238E27FC236}">
                <a16:creationId xmlns:a16="http://schemas.microsoft.com/office/drawing/2014/main" id="{88E8FEA4-C3FE-1727-5656-F9CF624F02DA}"/>
              </a:ext>
            </a:extLst>
          </p:cNvPr>
          <p:cNvPicPr>
            <a:picLocks noChangeAspect="1"/>
          </p:cNvPicPr>
          <p:nvPr/>
        </p:nvPicPr>
        <p:blipFill>
          <a:blip r:embed="rId3"/>
          <a:stretch>
            <a:fillRect/>
          </a:stretch>
        </p:blipFill>
        <p:spPr>
          <a:xfrm>
            <a:off x="6746874" y="1503643"/>
            <a:ext cx="4752975" cy="2500630"/>
          </a:xfrm>
          <a:prstGeom prst="rect">
            <a:avLst/>
          </a:prstGeom>
          <a:effectLst>
            <a:outerShdw blurRad="50800" dist="38100" dir="5400000" algn="t" rotWithShape="0">
              <a:prstClr val="black">
                <a:alpha val="40000"/>
              </a:prstClr>
            </a:outerShdw>
          </a:effectLst>
        </p:spPr>
      </p:pic>
      <p:pic>
        <p:nvPicPr>
          <p:cNvPr id="3" name="Picture 2" descr="Scaffolding of the Power Automate flow that was automatically created.">
            <a:extLst>
              <a:ext uri="{FF2B5EF4-FFF2-40B4-BE49-F238E27FC236}">
                <a16:creationId xmlns:a16="http://schemas.microsoft.com/office/drawing/2014/main" id="{C7510B60-B134-3820-DE09-9B17528A18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4005" y="4196632"/>
            <a:ext cx="6296025" cy="2576830"/>
          </a:xfrm>
          <a:prstGeom prst="rect">
            <a:avLst/>
          </a:prstGeom>
          <a:noFill/>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1927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nodeType="withEffect">
                                  <p:stCondLst>
                                    <p:cond delay="0"/>
                                  </p:stCondLst>
                                  <p:childTnLst>
                                    <p:animMotion origin="layout" path="M 1.875E-6 1.11111E-6 L -0.03451 -0.00093 " pathEditMode="relative" rAng="0" ptsTypes="AA">
                                      <p:cBhvr>
                                        <p:cTn id="13"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5995" y="357298"/>
            <a:ext cx="11477158" cy="984885"/>
          </a:xfrm>
        </p:spPr>
        <p:txBody>
          <a:bodyPr/>
          <a:lstStyle/>
          <a:p>
            <a:r>
              <a:rPr lang="en-US" dirty="0"/>
              <a:t>Manage the return of data in Copilot Studio from Power Automate</a:t>
            </a:r>
          </a:p>
        </p:txBody>
      </p:sp>
      <p:sp>
        <p:nvSpPr>
          <p:cNvPr id="27" name="Freeform: Shape 26">
            <a:extLst>
              <a:ext uri="{FF2B5EF4-FFF2-40B4-BE49-F238E27FC236}">
                <a16:creationId xmlns:a16="http://schemas.microsoft.com/office/drawing/2014/main" id="{5BB9C03A-4F8C-466E-8E4D-4750C1823DD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85ECEE21-A7D9-49D8-9D05-D9562AA925E6}"/>
              </a:ext>
              <a:ext uri="{C183D7F6-B498-43B3-948B-1728B52AA6E4}">
                <adec:decorative xmlns:adec="http://schemas.microsoft.com/office/drawing/2017/decorative" val="1"/>
              </a:ext>
            </a:extLst>
          </p:cNvPr>
          <p:cNvGrpSpPr/>
          <p:nvPr/>
        </p:nvGrpSpPr>
        <p:grpSpPr>
          <a:xfrm>
            <a:off x="524088" y="2130248"/>
            <a:ext cx="6543013" cy="4323487"/>
            <a:chOff x="524088" y="2130248"/>
            <a:chExt cx="6543013" cy="4323487"/>
          </a:xfrm>
        </p:grpSpPr>
        <p:grpSp>
          <p:nvGrpSpPr>
            <p:cNvPr id="6" name="Group 5">
              <a:extLst>
                <a:ext uri="{FF2B5EF4-FFF2-40B4-BE49-F238E27FC236}">
                  <a16:creationId xmlns:a16="http://schemas.microsoft.com/office/drawing/2014/main" id="{DEE22227-A7D4-41D3-ABD5-075C0583762E}"/>
                </a:ext>
              </a:extLst>
            </p:cNvPr>
            <p:cNvGrpSpPr/>
            <p:nvPr/>
          </p:nvGrpSpPr>
          <p:grpSpPr>
            <a:xfrm>
              <a:off x="524089" y="2130248"/>
              <a:ext cx="5392724" cy="1107996"/>
              <a:chOff x="524089" y="2130248"/>
              <a:chExt cx="5392724" cy="1107996"/>
            </a:xfrm>
          </p:grpSpPr>
          <p:sp>
            <p:nvSpPr>
              <p:cNvPr id="31" name="Text Placeholder 1">
                <a:extLst>
                  <a:ext uri="{FF2B5EF4-FFF2-40B4-BE49-F238E27FC236}">
                    <a16:creationId xmlns:a16="http://schemas.microsoft.com/office/drawing/2014/main" id="{98C786E1-37F9-47D1-99BA-A3F03FB33F71}"/>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Specify which variables to send to Power Automate within Copilot Studio</a:t>
                </a:r>
              </a:p>
            </p:txBody>
          </p:sp>
          <p:sp>
            <p:nvSpPr>
              <p:cNvPr id="41" name="arrow_11" title="Icon of a circle made of two curved arrows">
                <a:extLst>
                  <a:ext uri="{FF2B5EF4-FFF2-40B4-BE49-F238E27FC236}">
                    <a16:creationId xmlns:a16="http://schemas.microsoft.com/office/drawing/2014/main" id="{0354D253-ED81-4734-A8D9-9272321A7392}"/>
                  </a:ext>
                </a:extLst>
              </p:cNvPr>
              <p:cNvSpPr>
                <a:spLocks noChangeAspect="1" noEditPoints="1"/>
              </p:cNvSpPr>
              <p:nvPr/>
            </p:nvSpPr>
            <p:spPr bwMode="auto">
              <a:xfrm>
                <a:off x="524089" y="2383757"/>
                <a:ext cx="575296" cy="60097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29" name="Straight Connector 28">
              <a:extLst>
                <a:ext uri="{FF2B5EF4-FFF2-40B4-BE49-F238E27FC236}">
                  <a16:creationId xmlns:a16="http://schemas.microsoft.com/office/drawing/2014/main" id="{8C61F60F-3720-49DC-AA2A-4E5B6C76CEED}"/>
                </a:ext>
                <a:ext uri="{C183D7F6-B498-43B3-948B-1728B52AA6E4}">
                  <adec:decorative xmlns:adec="http://schemas.microsoft.com/office/drawing/2017/decorative" val="1"/>
                </a:ext>
              </a:extLst>
            </p:cNvPr>
            <p:cNvCxnSpPr/>
            <p:nvPr/>
          </p:nvCxnSpPr>
          <p:spPr>
            <a:xfrm>
              <a:off x="1375928" y="358045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975DFBA-78BB-48C5-8C32-FD5A5580A9D4}"/>
                </a:ext>
              </a:extLst>
            </p:cNvPr>
            <p:cNvGrpSpPr/>
            <p:nvPr/>
          </p:nvGrpSpPr>
          <p:grpSpPr>
            <a:xfrm>
              <a:off x="524088" y="3784716"/>
              <a:ext cx="5361593" cy="794995"/>
              <a:chOff x="524088" y="3784716"/>
              <a:chExt cx="5361593" cy="794995"/>
            </a:xfrm>
          </p:grpSpPr>
          <p:sp>
            <p:nvSpPr>
              <p:cNvPr id="28" name="Text Placeholder 1">
                <a:extLst>
                  <a:ext uri="{FF2B5EF4-FFF2-40B4-BE49-F238E27FC236}">
                    <a16:creationId xmlns:a16="http://schemas.microsoft.com/office/drawing/2014/main" id="{10D4FF6C-FD9E-47F0-A0B0-226FA09D07C2}"/>
                  </a:ext>
                </a:extLst>
              </p:cNvPr>
              <p:cNvSpPr txBox="1">
                <a:spLocks/>
              </p:cNvSpPr>
              <p:nvPr/>
            </p:nvSpPr>
            <p:spPr>
              <a:xfrm>
                <a:off x="1344796" y="3784716"/>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Save data from Power Automate into Copilot Studio variables </a:t>
                </a:r>
              </a:p>
            </p:txBody>
          </p:sp>
          <p:sp>
            <p:nvSpPr>
              <p:cNvPr id="42" name="Move_E7C2" title="Icon of four arrows pointing away from eachother">
                <a:extLst>
                  <a:ext uri="{FF2B5EF4-FFF2-40B4-BE49-F238E27FC236}">
                    <a16:creationId xmlns:a16="http://schemas.microsoft.com/office/drawing/2014/main" id="{9C32E6D3-99E2-4EAB-82ED-B371EC0EE17C}"/>
                  </a:ext>
                </a:extLst>
              </p:cNvPr>
              <p:cNvSpPr>
                <a:spLocks noChangeAspect="1" noEditPoints="1"/>
              </p:cNvSpPr>
              <p:nvPr/>
            </p:nvSpPr>
            <p:spPr bwMode="auto">
              <a:xfrm>
                <a:off x="524088" y="4004273"/>
                <a:ext cx="575296" cy="57543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37" name="Straight Connector 36">
              <a:extLst>
                <a:ext uri="{FF2B5EF4-FFF2-40B4-BE49-F238E27FC236}">
                  <a16:creationId xmlns:a16="http://schemas.microsoft.com/office/drawing/2014/main" id="{8304431C-CD18-4BE1-BED6-A3AD36E91606}"/>
                </a:ext>
                <a:ext uri="{C183D7F6-B498-43B3-948B-1728B52AA6E4}">
                  <adec:decorative xmlns:adec="http://schemas.microsoft.com/office/drawing/2017/decorative" val="1"/>
                </a:ext>
              </a:extLst>
            </p:cNvPr>
            <p:cNvCxnSpPr/>
            <p:nvPr/>
          </p:nvCxnSpPr>
          <p:spPr>
            <a:xfrm>
              <a:off x="1375928" y="500353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AFB94D-9022-4C94-B50B-AEF984135F3E}"/>
                </a:ext>
              </a:extLst>
            </p:cNvPr>
            <p:cNvGrpSpPr/>
            <p:nvPr/>
          </p:nvGrpSpPr>
          <p:grpSpPr>
            <a:xfrm>
              <a:off x="610012" y="5345739"/>
              <a:ext cx="5306801" cy="1107996"/>
              <a:chOff x="610012" y="5345739"/>
              <a:chExt cx="5306801" cy="1107996"/>
            </a:xfrm>
          </p:grpSpPr>
          <p:sp>
            <p:nvSpPr>
              <p:cNvPr id="35" name="Text Placeholder 1">
                <a:extLst>
                  <a:ext uri="{FF2B5EF4-FFF2-40B4-BE49-F238E27FC236}">
                    <a16:creationId xmlns:a16="http://schemas.microsoft.com/office/drawing/2014/main" id="{B523C9EF-F953-4F73-9BD0-2151213A1F3D}"/>
                  </a:ext>
                </a:extLst>
              </p:cNvPr>
              <p:cNvSpPr txBox="1">
                <a:spLocks/>
              </p:cNvSpPr>
              <p:nvPr/>
            </p:nvSpPr>
            <p:spPr>
              <a:xfrm>
                <a:off x="1375928" y="5345739"/>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Use those variables to perform conditional logic, calculations or display them to the user</a:t>
                </a:r>
              </a:p>
            </p:txBody>
          </p:sp>
          <p:sp>
            <p:nvSpPr>
              <p:cNvPr id="43" name="arrow_25" title="Icon of a curved arrow">
                <a:extLst>
                  <a:ext uri="{FF2B5EF4-FFF2-40B4-BE49-F238E27FC236}">
                    <a16:creationId xmlns:a16="http://schemas.microsoft.com/office/drawing/2014/main" id="{DC579C04-9E0E-46C9-BEA9-289200ACA7A7}"/>
                  </a:ext>
                </a:extLst>
              </p:cNvPr>
              <p:cNvSpPr>
                <a:spLocks noChangeAspect="1" noEditPoints="1"/>
              </p:cNvSpPr>
              <p:nvPr/>
            </p:nvSpPr>
            <p:spPr bwMode="auto">
              <a:xfrm>
                <a:off x="610012" y="5677974"/>
                <a:ext cx="403448" cy="44352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pic>
        <p:nvPicPr>
          <p:cNvPr id="9" name="Picture 8" descr="Mapping the Power Virtual Agents variable to the flow">
            <a:extLst>
              <a:ext uri="{FF2B5EF4-FFF2-40B4-BE49-F238E27FC236}">
                <a16:creationId xmlns:a16="http://schemas.microsoft.com/office/drawing/2014/main" id="{618C2AE6-079A-3D7E-942C-22C3056C74EB}"/>
              </a:ext>
            </a:extLst>
          </p:cNvPr>
          <p:cNvPicPr>
            <a:picLocks noChangeAspect="1"/>
          </p:cNvPicPr>
          <p:nvPr/>
        </p:nvPicPr>
        <p:blipFill>
          <a:blip r:embed="rId3"/>
          <a:stretch>
            <a:fillRect/>
          </a:stretch>
        </p:blipFill>
        <p:spPr>
          <a:xfrm>
            <a:off x="6306321" y="2314914"/>
            <a:ext cx="5626832" cy="325067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01528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nodeType="withEffect">
                                  <p:stCondLst>
                                    <p:cond delay="0"/>
                                  </p:stCondLst>
                                  <p:childTnLst>
                                    <p:animMotion origin="layout" path="M 1.875E-6 1.11111E-6 L -0.03451 -0.00093 " pathEditMode="relative" rAng="0" ptsTypes="AA">
                                      <p:cBhvr>
                                        <p:cTn id="13"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F8E0-5912-4253-BD88-E05BE08091B0}"/>
              </a:ext>
            </a:extLst>
          </p:cNvPr>
          <p:cNvSpPr>
            <a:spLocks noGrp="1"/>
          </p:cNvSpPr>
          <p:nvPr>
            <p:ph type="title"/>
          </p:nvPr>
        </p:nvSpPr>
        <p:spPr>
          <a:xfrm>
            <a:off x="547921" y="450880"/>
            <a:ext cx="11018520" cy="553999"/>
          </a:xfrm>
        </p:spPr>
        <p:txBody>
          <a:bodyPr>
            <a:normAutofit fontScale="90000"/>
          </a:bodyPr>
          <a:lstStyle/>
          <a:p>
            <a:r>
              <a:rPr lang="en-US" dirty="0"/>
              <a:t>Copilot rollout</a:t>
            </a:r>
          </a:p>
        </p:txBody>
      </p:sp>
      <p:grpSp>
        <p:nvGrpSpPr>
          <p:cNvPr id="19" name="Group 18">
            <a:extLst>
              <a:ext uri="{FF2B5EF4-FFF2-40B4-BE49-F238E27FC236}">
                <a16:creationId xmlns:a16="http://schemas.microsoft.com/office/drawing/2014/main" id="{7383FF59-4A29-9969-BA1F-170B752590D1}"/>
              </a:ext>
              <a:ext uri="{C183D7F6-B498-43B3-948B-1728B52AA6E4}">
                <adec:decorative xmlns:adec="http://schemas.microsoft.com/office/drawing/2017/decorative" val="1"/>
              </a:ext>
            </a:extLst>
          </p:cNvPr>
          <p:cNvGrpSpPr/>
          <p:nvPr/>
        </p:nvGrpSpPr>
        <p:grpSpPr>
          <a:xfrm>
            <a:off x="1792474" y="5379117"/>
            <a:ext cx="9108007" cy="428739"/>
            <a:chOff x="1442853" y="4130750"/>
            <a:chExt cx="9108007" cy="428738"/>
          </a:xfrm>
        </p:grpSpPr>
        <p:cxnSp>
          <p:nvCxnSpPr>
            <p:cNvPr id="11" name="Straight Connector 10">
              <a:extLst>
                <a:ext uri="{FF2B5EF4-FFF2-40B4-BE49-F238E27FC236}">
                  <a16:creationId xmlns:a16="http://schemas.microsoft.com/office/drawing/2014/main" id="{4CF08551-64B9-1F4B-852F-02B5414D2382}"/>
                </a:ext>
              </a:extLst>
            </p:cNvPr>
            <p:cNvCxnSpPr/>
            <p:nvPr/>
          </p:nvCxnSpPr>
          <p:spPr>
            <a:xfrm>
              <a:off x="1442854" y="4524546"/>
              <a:ext cx="9108006" cy="0"/>
            </a:xfrm>
            <a:prstGeom prst="line">
              <a:avLst/>
            </a:prstGeom>
            <a:ln w="762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0A6E7D-8417-A641-88DE-B2F93B3F6847}"/>
                </a:ext>
              </a:extLst>
            </p:cNvPr>
            <p:cNvCxnSpPr/>
            <p:nvPr/>
          </p:nvCxnSpPr>
          <p:spPr>
            <a:xfrm flipV="1">
              <a:off x="1442853" y="4163498"/>
              <a:ext cx="0" cy="395990"/>
            </a:xfrm>
            <a:prstGeom prst="line">
              <a:avLst/>
            </a:prstGeom>
            <a:ln w="76200">
              <a:solidFill>
                <a:srgbClr val="40404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70C44B4-2893-8242-82B1-DEDC22555FD9}"/>
                </a:ext>
              </a:extLst>
            </p:cNvPr>
            <p:cNvCxnSpPr/>
            <p:nvPr/>
          </p:nvCxnSpPr>
          <p:spPr>
            <a:xfrm flipV="1">
              <a:off x="10512670" y="4130750"/>
              <a:ext cx="0" cy="395990"/>
            </a:xfrm>
            <a:prstGeom prst="line">
              <a:avLst/>
            </a:prstGeom>
            <a:ln w="76200">
              <a:solidFill>
                <a:srgbClr val="404040"/>
              </a:solidFill>
            </a:ln>
          </p:spPr>
          <p:style>
            <a:lnRef idx="1">
              <a:schemeClr val="dk1"/>
            </a:lnRef>
            <a:fillRef idx="0">
              <a:schemeClr val="dk1"/>
            </a:fillRef>
            <a:effectRef idx="0">
              <a:schemeClr val="dk1"/>
            </a:effectRef>
            <a:fontRef idx="minor">
              <a:schemeClr val="tx1"/>
            </a:fontRef>
          </p:style>
        </p:cxnSp>
      </p:grpSp>
      <p:sp>
        <p:nvSpPr>
          <p:cNvPr id="14" name="Freeform: Shape 21" descr="Straight line&#10;">
            <a:extLst>
              <a:ext uri="{FF2B5EF4-FFF2-40B4-BE49-F238E27FC236}">
                <a16:creationId xmlns:a16="http://schemas.microsoft.com/office/drawing/2014/main" id="{CBE626A1-220E-0B46-9A8C-1B1963DBF8F7}"/>
              </a:ext>
            </a:extLst>
          </p:cNvPr>
          <p:cNvSpPr/>
          <p:nvPr/>
        </p:nvSpPr>
        <p:spPr>
          <a:xfrm rot="21351707">
            <a:off x="2242975" y="1684212"/>
            <a:ext cx="8426476" cy="4274924"/>
          </a:xfrm>
          <a:custGeom>
            <a:avLst/>
            <a:gdLst>
              <a:gd name="connsiteX0" fmla="*/ 339489 w 9168063"/>
              <a:gd name="connsiteY0" fmla="*/ 794532 h 2553404"/>
              <a:gd name="connsiteX1" fmla="*/ 4560492 w 9168063"/>
              <a:gd name="connsiteY1" fmla="*/ 17 h 2553404"/>
              <a:gd name="connsiteX2" fmla="*/ 8613158 w 9168063"/>
              <a:gd name="connsiteY2" fmla="*/ 667821 h 2553404"/>
              <a:gd name="connsiteX3" fmla="*/ 4584032 w 9168063"/>
              <a:gd name="connsiteY3" fmla="*/ 1276702 h 2553404"/>
              <a:gd name="connsiteX4" fmla="*/ 339489 w 9168063"/>
              <a:gd name="connsiteY4" fmla="*/ 794532 h 2553404"/>
              <a:gd name="connsiteX0" fmla="*/ 339489 w 9168063"/>
              <a:gd name="connsiteY0" fmla="*/ 794532 h 2553404"/>
              <a:gd name="connsiteX1" fmla="*/ 4560492 w 9168063"/>
              <a:gd name="connsiteY1" fmla="*/ 17 h 2553404"/>
              <a:gd name="connsiteX2" fmla="*/ 8613158 w 9168063"/>
              <a:gd name="connsiteY2" fmla="*/ 667821 h 2553404"/>
              <a:gd name="connsiteX0" fmla="*/ 0 w 8273669"/>
              <a:gd name="connsiteY0" fmla="*/ 794532 h 2415692"/>
              <a:gd name="connsiteX1" fmla="*/ 4221003 w 8273669"/>
              <a:gd name="connsiteY1" fmla="*/ 17 h 2415692"/>
              <a:gd name="connsiteX2" fmla="*/ 8273669 w 8273669"/>
              <a:gd name="connsiteY2" fmla="*/ 667821 h 2415692"/>
              <a:gd name="connsiteX3" fmla="*/ 4212459 w 8273669"/>
              <a:gd name="connsiteY3" fmla="*/ 2415692 h 2415692"/>
              <a:gd name="connsiteX4" fmla="*/ 0 w 8273669"/>
              <a:gd name="connsiteY4" fmla="*/ 794532 h 2415692"/>
              <a:gd name="connsiteX0" fmla="*/ 0 w 8273669"/>
              <a:gd name="connsiteY0" fmla="*/ 794532 h 2415692"/>
              <a:gd name="connsiteX1" fmla="*/ 4221003 w 8273669"/>
              <a:gd name="connsiteY1" fmla="*/ 17 h 2415692"/>
              <a:gd name="connsiteX2" fmla="*/ 8273669 w 8273669"/>
              <a:gd name="connsiteY2" fmla="*/ 667821 h 2415692"/>
              <a:gd name="connsiteX0" fmla="*/ 0 w 8273669"/>
              <a:gd name="connsiteY0" fmla="*/ 794532 h 2415692"/>
              <a:gd name="connsiteX1" fmla="*/ 4221003 w 8273669"/>
              <a:gd name="connsiteY1" fmla="*/ 17 h 2415692"/>
              <a:gd name="connsiteX2" fmla="*/ 8273669 w 8273669"/>
              <a:gd name="connsiteY2" fmla="*/ 667821 h 2415692"/>
              <a:gd name="connsiteX3" fmla="*/ 4212459 w 8273669"/>
              <a:gd name="connsiteY3" fmla="*/ 2415692 h 2415692"/>
              <a:gd name="connsiteX4" fmla="*/ 0 w 8273669"/>
              <a:gd name="connsiteY4" fmla="*/ 794532 h 2415692"/>
              <a:gd name="connsiteX0" fmla="*/ 0 w 8273669"/>
              <a:gd name="connsiteY0" fmla="*/ 794532 h 2415692"/>
              <a:gd name="connsiteX1" fmla="*/ 4060582 w 8273669"/>
              <a:gd name="connsiteY1" fmla="*/ 1459848 h 2415692"/>
              <a:gd name="connsiteX2" fmla="*/ 8273669 w 8273669"/>
              <a:gd name="connsiteY2" fmla="*/ 667821 h 2415692"/>
              <a:gd name="connsiteX0" fmla="*/ 0 w 8273669"/>
              <a:gd name="connsiteY0" fmla="*/ 794532 h 2415692"/>
              <a:gd name="connsiteX1" fmla="*/ 4221003 w 8273669"/>
              <a:gd name="connsiteY1" fmla="*/ 17 h 2415692"/>
              <a:gd name="connsiteX2" fmla="*/ 8273669 w 8273669"/>
              <a:gd name="connsiteY2" fmla="*/ 667821 h 2415692"/>
              <a:gd name="connsiteX3" fmla="*/ 4212459 w 8273669"/>
              <a:gd name="connsiteY3" fmla="*/ 2415692 h 2415692"/>
              <a:gd name="connsiteX4" fmla="*/ 0 w 8273669"/>
              <a:gd name="connsiteY4" fmla="*/ 794532 h 2415692"/>
              <a:gd name="connsiteX0" fmla="*/ 0 w 8273669"/>
              <a:gd name="connsiteY0" fmla="*/ 794532 h 2415692"/>
              <a:gd name="connsiteX1" fmla="*/ 4060582 w 8273669"/>
              <a:gd name="connsiteY1" fmla="*/ 1459848 h 2415692"/>
              <a:gd name="connsiteX2" fmla="*/ 8273669 w 8273669"/>
              <a:gd name="connsiteY2" fmla="*/ 667821 h 2415692"/>
              <a:gd name="connsiteX0" fmla="*/ 0 w 8273669"/>
              <a:gd name="connsiteY0" fmla="*/ 794532 h 2415692"/>
              <a:gd name="connsiteX1" fmla="*/ 4221003 w 8273669"/>
              <a:gd name="connsiteY1" fmla="*/ 17 h 2415692"/>
              <a:gd name="connsiteX2" fmla="*/ 8273669 w 8273669"/>
              <a:gd name="connsiteY2" fmla="*/ 667821 h 2415692"/>
              <a:gd name="connsiteX3" fmla="*/ 4212459 w 8273669"/>
              <a:gd name="connsiteY3" fmla="*/ 2415692 h 2415692"/>
              <a:gd name="connsiteX4" fmla="*/ 0 w 8273669"/>
              <a:gd name="connsiteY4" fmla="*/ 794532 h 2415692"/>
              <a:gd name="connsiteX0" fmla="*/ 0 w 8273669"/>
              <a:gd name="connsiteY0" fmla="*/ 794532 h 2415692"/>
              <a:gd name="connsiteX1" fmla="*/ 4060582 w 8273669"/>
              <a:gd name="connsiteY1" fmla="*/ 1459848 h 2415692"/>
              <a:gd name="connsiteX2" fmla="*/ 8273669 w 8273669"/>
              <a:gd name="connsiteY2" fmla="*/ 667821 h 2415692"/>
              <a:gd name="connsiteX0" fmla="*/ 0 w 8273669"/>
              <a:gd name="connsiteY0" fmla="*/ 794532 h 2415692"/>
              <a:gd name="connsiteX1" fmla="*/ 4221003 w 8273669"/>
              <a:gd name="connsiteY1" fmla="*/ 17 h 2415692"/>
              <a:gd name="connsiteX2" fmla="*/ 8273669 w 8273669"/>
              <a:gd name="connsiteY2" fmla="*/ 667821 h 2415692"/>
              <a:gd name="connsiteX3" fmla="*/ 4212459 w 8273669"/>
              <a:gd name="connsiteY3" fmla="*/ 2415692 h 2415692"/>
              <a:gd name="connsiteX4" fmla="*/ 0 w 8273669"/>
              <a:gd name="connsiteY4" fmla="*/ 794532 h 2415692"/>
              <a:gd name="connsiteX0" fmla="*/ 0 w 8273669"/>
              <a:gd name="connsiteY0" fmla="*/ 794532 h 2415692"/>
              <a:gd name="connsiteX1" fmla="*/ 2183967 w 8273669"/>
              <a:gd name="connsiteY1" fmla="*/ 910106 h 2415692"/>
              <a:gd name="connsiteX2" fmla="*/ 4060582 w 8273669"/>
              <a:gd name="connsiteY2" fmla="*/ 1459848 h 2415692"/>
              <a:gd name="connsiteX3" fmla="*/ 8273669 w 8273669"/>
              <a:gd name="connsiteY3" fmla="*/ 667821 h 2415692"/>
              <a:gd name="connsiteX0" fmla="*/ 0 w 8273669"/>
              <a:gd name="connsiteY0" fmla="*/ 1396099 h 3017259"/>
              <a:gd name="connsiteX1" fmla="*/ 3884119 w 8273669"/>
              <a:gd name="connsiteY1" fmla="*/ 5 h 3017259"/>
              <a:gd name="connsiteX2" fmla="*/ 8273669 w 8273669"/>
              <a:gd name="connsiteY2" fmla="*/ 1269388 h 3017259"/>
              <a:gd name="connsiteX3" fmla="*/ 4212459 w 8273669"/>
              <a:gd name="connsiteY3" fmla="*/ 3017259 h 3017259"/>
              <a:gd name="connsiteX4" fmla="*/ 0 w 8273669"/>
              <a:gd name="connsiteY4" fmla="*/ 1396099 h 3017259"/>
              <a:gd name="connsiteX0" fmla="*/ 0 w 8273669"/>
              <a:gd name="connsiteY0" fmla="*/ 1396099 h 3017259"/>
              <a:gd name="connsiteX1" fmla="*/ 2183967 w 8273669"/>
              <a:gd name="connsiteY1" fmla="*/ 1511673 h 3017259"/>
              <a:gd name="connsiteX2" fmla="*/ 4060582 w 8273669"/>
              <a:gd name="connsiteY2" fmla="*/ 2061415 h 3017259"/>
              <a:gd name="connsiteX3" fmla="*/ 8273669 w 8273669"/>
              <a:gd name="connsiteY3" fmla="*/ 1269388 h 3017259"/>
              <a:gd name="connsiteX0" fmla="*/ 96252 w 8369921"/>
              <a:gd name="connsiteY0" fmla="*/ 1396099 h 3017259"/>
              <a:gd name="connsiteX1" fmla="*/ 3980371 w 8369921"/>
              <a:gd name="connsiteY1" fmla="*/ 5 h 3017259"/>
              <a:gd name="connsiteX2" fmla="*/ 8369921 w 8369921"/>
              <a:gd name="connsiteY2" fmla="*/ 1269388 h 3017259"/>
              <a:gd name="connsiteX3" fmla="*/ 4308711 w 8369921"/>
              <a:gd name="connsiteY3" fmla="*/ 3017259 h 3017259"/>
              <a:gd name="connsiteX4" fmla="*/ 96252 w 8369921"/>
              <a:gd name="connsiteY4" fmla="*/ 1396099 h 3017259"/>
              <a:gd name="connsiteX0" fmla="*/ 0 w 8369921"/>
              <a:gd name="connsiteY0" fmla="*/ 2134036 h 3017259"/>
              <a:gd name="connsiteX1" fmla="*/ 2280219 w 8369921"/>
              <a:gd name="connsiteY1" fmla="*/ 1511673 h 3017259"/>
              <a:gd name="connsiteX2" fmla="*/ 4156834 w 8369921"/>
              <a:gd name="connsiteY2" fmla="*/ 2061415 h 3017259"/>
              <a:gd name="connsiteX3" fmla="*/ 8369921 w 8369921"/>
              <a:gd name="connsiteY3" fmla="*/ 1269388 h 3017259"/>
              <a:gd name="connsiteX0" fmla="*/ 96252 w 8947437"/>
              <a:gd name="connsiteY0" fmla="*/ 1561164 h 3182324"/>
              <a:gd name="connsiteX1" fmla="*/ 3980371 w 8947437"/>
              <a:gd name="connsiteY1" fmla="*/ 165070 h 3182324"/>
              <a:gd name="connsiteX2" fmla="*/ 8369921 w 8947437"/>
              <a:gd name="connsiteY2" fmla="*/ 1434453 h 3182324"/>
              <a:gd name="connsiteX3" fmla="*/ 4308711 w 8947437"/>
              <a:gd name="connsiteY3" fmla="*/ 3182324 h 3182324"/>
              <a:gd name="connsiteX4" fmla="*/ 96252 w 8947437"/>
              <a:gd name="connsiteY4" fmla="*/ 1561164 h 3182324"/>
              <a:gd name="connsiteX0" fmla="*/ 0 w 8947437"/>
              <a:gd name="connsiteY0" fmla="*/ 2299101 h 3182324"/>
              <a:gd name="connsiteX1" fmla="*/ 2280219 w 8947437"/>
              <a:gd name="connsiteY1" fmla="*/ 1676738 h 3182324"/>
              <a:gd name="connsiteX2" fmla="*/ 4156834 w 8947437"/>
              <a:gd name="connsiteY2" fmla="*/ 2226480 h 3182324"/>
              <a:gd name="connsiteX3" fmla="*/ 8947437 w 8947437"/>
              <a:gd name="connsiteY3" fmla="*/ 38790 h 3182324"/>
              <a:gd name="connsiteX0" fmla="*/ 96252 w 8730869"/>
              <a:gd name="connsiteY0" fmla="*/ 1695982 h 3317142"/>
              <a:gd name="connsiteX1" fmla="*/ 3980371 w 8730869"/>
              <a:gd name="connsiteY1" fmla="*/ 299888 h 3317142"/>
              <a:gd name="connsiteX2" fmla="*/ 8369921 w 8730869"/>
              <a:gd name="connsiteY2" fmla="*/ 1569271 h 3317142"/>
              <a:gd name="connsiteX3" fmla="*/ 4308711 w 8730869"/>
              <a:gd name="connsiteY3" fmla="*/ 3317142 h 3317142"/>
              <a:gd name="connsiteX4" fmla="*/ 96252 w 8730869"/>
              <a:gd name="connsiteY4" fmla="*/ 1695982 h 3317142"/>
              <a:gd name="connsiteX0" fmla="*/ 0 w 8730869"/>
              <a:gd name="connsiteY0" fmla="*/ 2433919 h 3317142"/>
              <a:gd name="connsiteX1" fmla="*/ 2280219 w 8730869"/>
              <a:gd name="connsiteY1" fmla="*/ 1811556 h 3317142"/>
              <a:gd name="connsiteX2" fmla="*/ 4156834 w 8730869"/>
              <a:gd name="connsiteY2" fmla="*/ 2361298 h 3317142"/>
              <a:gd name="connsiteX3" fmla="*/ 8730869 w 8730869"/>
              <a:gd name="connsiteY3" fmla="*/ 37250 h 3317142"/>
              <a:gd name="connsiteX0" fmla="*/ 96252 w 8843164"/>
              <a:gd name="connsiteY0" fmla="*/ 1918286 h 3539446"/>
              <a:gd name="connsiteX1" fmla="*/ 3980371 w 8843164"/>
              <a:gd name="connsiteY1" fmla="*/ 522192 h 3539446"/>
              <a:gd name="connsiteX2" fmla="*/ 8369921 w 8843164"/>
              <a:gd name="connsiteY2" fmla="*/ 1791575 h 3539446"/>
              <a:gd name="connsiteX3" fmla="*/ 4308711 w 8843164"/>
              <a:gd name="connsiteY3" fmla="*/ 3539446 h 3539446"/>
              <a:gd name="connsiteX4" fmla="*/ 96252 w 8843164"/>
              <a:gd name="connsiteY4" fmla="*/ 1918286 h 3539446"/>
              <a:gd name="connsiteX0" fmla="*/ 0 w 8843164"/>
              <a:gd name="connsiteY0" fmla="*/ 2656223 h 3539446"/>
              <a:gd name="connsiteX1" fmla="*/ 2280219 w 8843164"/>
              <a:gd name="connsiteY1" fmla="*/ 2033860 h 3539446"/>
              <a:gd name="connsiteX2" fmla="*/ 4156834 w 8843164"/>
              <a:gd name="connsiteY2" fmla="*/ 2583602 h 3539446"/>
              <a:gd name="connsiteX3" fmla="*/ 8843164 w 8843164"/>
              <a:gd name="connsiteY3" fmla="*/ 34965 h 3539446"/>
              <a:gd name="connsiteX0" fmla="*/ 96252 w 8843164"/>
              <a:gd name="connsiteY0" fmla="*/ 1917684 h 3538844"/>
              <a:gd name="connsiteX1" fmla="*/ 3980371 w 8843164"/>
              <a:gd name="connsiteY1" fmla="*/ 521590 h 3538844"/>
              <a:gd name="connsiteX2" fmla="*/ 8369921 w 8843164"/>
              <a:gd name="connsiteY2" fmla="*/ 1790973 h 3538844"/>
              <a:gd name="connsiteX3" fmla="*/ 4308711 w 8843164"/>
              <a:gd name="connsiteY3" fmla="*/ 3538844 h 3538844"/>
              <a:gd name="connsiteX4" fmla="*/ 96252 w 8843164"/>
              <a:gd name="connsiteY4" fmla="*/ 1917684 h 3538844"/>
              <a:gd name="connsiteX0" fmla="*/ 0 w 8843164"/>
              <a:gd name="connsiteY0" fmla="*/ 2655621 h 3538844"/>
              <a:gd name="connsiteX1" fmla="*/ 2280219 w 8843164"/>
              <a:gd name="connsiteY1" fmla="*/ 2033258 h 3538844"/>
              <a:gd name="connsiteX2" fmla="*/ 4854665 w 8843164"/>
              <a:gd name="connsiteY2" fmla="*/ 2647169 h 3538844"/>
              <a:gd name="connsiteX3" fmla="*/ 8843164 w 8843164"/>
              <a:gd name="connsiteY3" fmla="*/ 34363 h 3538844"/>
              <a:gd name="connsiteX0" fmla="*/ 96252 w 8843164"/>
              <a:gd name="connsiteY0" fmla="*/ 1918500 h 3539660"/>
              <a:gd name="connsiteX1" fmla="*/ 3980371 w 8843164"/>
              <a:gd name="connsiteY1" fmla="*/ 522406 h 3539660"/>
              <a:gd name="connsiteX2" fmla="*/ 8369921 w 8843164"/>
              <a:gd name="connsiteY2" fmla="*/ 1791789 h 3539660"/>
              <a:gd name="connsiteX3" fmla="*/ 4308711 w 8843164"/>
              <a:gd name="connsiteY3" fmla="*/ 3539660 h 3539660"/>
              <a:gd name="connsiteX4" fmla="*/ 96252 w 8843164"/>
              <a:gd name="connsiteY4" fmla="*/ 1918500 h 3539660"/>
              <a:gd name="connsiteX0" fmla="*/ 0 w 8843164"/>
              <a:gd name="connsiteY0" fmla="*/ 2656437 h 3539660"/>
              <a:gd name="connsiteX1" fmla="*/ 2280219 w 8843164"/>
              <a:gd name="connsiteY1" fmla="*/ 2034074 h 3539660"/>
              <a:gd name="connsiteX2" fmla="*/ 4854665 w 8843164"/>
              <a:gd name="connsiteY2" fmla="*/ 2647985 h 3539660"/>
              <a:gd name="connsiteX3" fmla="*/ 8843164 w 8843164"/>
              <a:gd name="connsiteY3" fmla="*/ 35179 h 3539660"/>
              <a:gd name="connsiteX0" fmla="*/ 96252 w 9083794"/>
              <a:gd name="connsiteY0" fmla="*/ 1918500 h 3539660"/>
              <a:gd name="connsiteX1" fmla="*/ 3980371 w 9083794"/>
              <a:gd name="connsiteY1" fmla="*/ 522406 h 3539660"/>
              <a:gd name="connsiteX2" fmla="*/ 9083794 w 9083794"/>
              <a:gd name="connsiteY2" fmla="*/ 1342610 h 3539660"/>
              <a:gd name="connsiteX3" fmla="*/ 4308711 w 9083794"/>
              <a:gd name="connsiteY3" fmla="*/ 3539660 h 3539660"/>
              <a:gd name="connsiteX4" fmla="*/ 96252 w 9083794"/>
              <a:gd name="connsiteY4" fmla="*/ 1918500 h 3539660"/>
              <a:gd name="connsiteX0" fmla="*/ 0 w 9083794"/>
              <a:gd name="connsiteY0" fmla="*/ 2656437 h 3539660"/>
              <a:gd name="connsiteX1" fmla="*/ 2280219 w 9083794"/>
              <a:gd name="connsiteY1" fmla="*/ 2034074 h 3539660"/>
              <a:gd name="connsiteX2" fmla="*/ 4854665 w 9083794"/>
              <a:gd name="connsiteY2" fmla="*/ 2647985 h 3539660"/>
              <a:gd name="connsiteX3" fmla="*/ 8843164 w 9083794"/>
              <a:gd name="connsiteY3" fmla="*/ 35179 h 3539660"/>
              <a:gd name="connsiteX0" fmla="*/ 96252 w 9083794"/>
              <a:gd name="connsiteY0" fmla="*/ 1918500 h 3539660"/>
              <a:gd name="connsiteX1" fmla="*/ 3980371 w 9083794"/>
              <a:gd name="connsiteY1" fmla="*/ 522406 h 3539660"/>
              <a:gd name="connsiteX2" fmla="*/ 9083794 w 9083794"/>
              <a:gd name="connsiteY2" fmla="*/ 1342610 h 3539660"/>
              <a:gd name="connsiteX3" fmla="*/ 4308711 w 9083794"/>
              <a:gd name="connsiteY3" fmla="*/ 3539660 h 3539660"/>
              <a:gd name="connsiteX4" fmla="*/ 96252 w 9083794"/>
              <a:gd name="connsiteY4" fmla="*/ 1918500 h 3539660"/>
              <a:gd name="connsiteX0" fmla="*/ 0 w 9083794"/>
              <a:gd name="connsiteY0" fmla="*/ 2656437 h 3539660"/>
              <a:gd name="connsiteX1" fmla="*/ 2280219 w 9083794"/>
              <a:gd name="connsiteY1" fmla="*/ 2034074 h 3539660"/>
              <a:gd name="connsiteX2" fmla="*/ 4854665 w 9083794"/>
              <a:gd name="connsiteY2" fmla="*/ 2647985 h 3539660"/>
              <a:gd name="connsiteX3" fmla="*/ 8843164 w 9083794"/>
              <a:gd name="connsiteY3" fmla="*/ 35179 h 3539660"/>
              <a:gd name="connsiteX0" fmla="*/ 96252 w 9083794"/>
              <a:gd name="connsiteY0" fmla="*/ 2085387 h 3706547"/>
              <a:gd name="connsiteX1" fmla="*/ 3980371 w 9083794"/>
              <a:gd name="connsiteY1" fmla="*/ 689293 h 3706547"/>
              <a:gd name="connsiteX2" fmla="*/ 9083794 w 9083794"/>
              <a:gd name="connsiteY2" fmla="*/ 1509497 h 3706547"/>
              <a:gd name="connsiteX3" fmla="*/ 4308711 w 9083794"/>
              <a:gd name="connsiteY3" fmla="*/ 3706547 h 3706547"/>
              <a:gd name="connsiteX4" fmla="*/ 96252 w 9083794"/>
              <a:gd name="connsiteY4" fmla="*/ 2085387 h 3706547"/>
              <a:gd name="connsiteX0" fmla="*/ 0 w 9083794"/>
              <a:gd name="connsiteY0" fmla="*/ 2823324 h 3706547"/>
              <a:gd name="connsiteX1" fmla="*/ 2280219 w 9083794"/>
              <a:gd name="connsiteY1" fmla="*/ 2200961 h 3706547"/>
              <a:gd name="connsiteX2" fmla="*/ 4854665 w 9083794"/>
              <a:gd name="connsiteY2" fmla="*/ 2814872 h 3706547"/>
              <a:gd name="connsiteX3" fmla="*/ 9043690 w 9083794"/>
              <a:gd name="connsiteY3" fmla="*/ 33623 h 3706547"/>
              <a:gd name="connsiteX0" fmla="*/ 96252 w 9083794"/>
              <a:gd name="connsiteY0" fmla="*/ 2051764 h 3672924"/>
              <a:gd name="connsiteX1" fmla="*/ 3980371 w 9083794"/>
              <a:gd name="connsiteY1" fmla="*/ 655670 h 3672924"/>
              <a:gd name="connsiteX2" fmla="*/ 9083794 w 9083794"/>
              <a:gd name="connsiteY2" fmla="*/ 1475874 h 3672924"/>
              <a:gd name="connsiteX3" fmla="*/ 4308711 w 9083794"/>
              <a:gd name="connsiteY3" fmla="*/ 3672924 h 3672924"/>
              <a:gd name="connsiteX4" fmla="*/ 96252 w 9083794"/>
              <a:gd name="connsiteY4" fmla="*/ 2051764 h 3672924"/>
              <a:gd name="connsiteX0" fmla="*/ 0 w 9083794"/>
              <a:gd name="connsiteY0" fmla="*/ 2789701 h 3672924"/>
              <a:gd name="connsiteX1" fmla="*/ 2280219 w 9083794"/>
              <a:gd name="connsiteY1" fmla="*/ 2167338 h 3672924"/>
              <a:gd name="connsiteX2" fmla="*/ 4854665 w 9083794"/>
              <a:gd name="connsiteY2" fmla="*/ 2781249 h 3672924"/>
              <a:gd name="connsiteX3" fmla="*/ 9043690 w 9083794"/>
              <a:gd name="connsiteY3" fmla="*/ 0 h 3672924"/>
              <a:gd name="connsiteX0" fmla="*/ 96252 w 9083794"/>
              <a:gd name="connsiteY0" fmla="*/ 2051764 h 3672924"/>
              <a:gd name="connsiteX1" fmla="*/ 3980371 w 9083794"/>
              <a:gd name="connsiteY1" fmla="*/ 655670 h 3672924"/>
              <a:gd name="connsiteX2" fmla="*/ 9083794 w 9083794"/>
              <a:gd name="connsiteY2" fmla="*/ 1475874 h 3672924"/>
              <a:gd name="connsiteX3" fmla="*/ 4308711 w 9083794"/>
              <a:gd name="connsiteY3" fmla="*/ 3672924 h 3672924"/>
              <a:gd name="connsiteX4" fmla="*/ 96252 w 9083794"/>
              <a:gd name="connsiteY4" fmla="*/ 2051764 h 3672924"/>
              <a:gd name="connsiteX0" fmla="*/ 0 w 9083794"/>
              <a:gd name="connsiteY0" fmla="*/ 2789701 h 3672924"/>
              <a:gd name="connsiteX1" fmla="*/ 2280219 w 9083794"/>
              <a:gd name="connsiteY1" fmla="*/ 2167338 h 3672924"/>
              <a:gd name="connsiteX2" fmla="*/ 4854665 w 9083794"/>
              <a:gd name="connsiteY2" fmla="*/ 2781249 h 3672924"/>
              <a:gd name="connsiteX3" fmla="*/ 9043690 w 9083794"/>
              <a:gd name="connsiteY3" fmla="*/ 0 h 3672924"/>
              <a:gd name="connsiteX0" fmla="*/ 8021 w 9083794"/>
              <a:gd name="connsiteY0" fmla="*/ 2380627 h 3672924"/>
              <a:gd name="connsiteX1" fmla="*/ 3980371 w 9083794"/>
              <a:gd name="connsiteY1" fmla="*/ 655670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2280219 w 9083794"/>
              <a:gd name="connsiteY1" fmla="*/ 2167338 h 3672924"/>
              <a:gd name="connsiteX2" fmla="*/ 4854665 w 9083794"/>
              <a:gd name="connsiteY2" fmla="*/ 2781249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2280219 w 9083794"/>
              <a:gd name="connsiteY1" fmla="*/ 2167338 h 3672924"/>
              <a:gd name="connsiteX2" fmla="*/ 4854665 w 9083794"/>
              <a:gd name="connsiteY2" fmla="*/ 2781249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2232092 w 9083794"/>
              <a:gd name="connsiteY1" fmla="*/ 1565759 h 3672924"/>
              <a:gd name="connsiteX2" fmla="*/ 4854665 w 9083794"/>
              <a:gd name="connsiteY2" fmla="*/ 2781249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2232092 w 9083794"/>
              <a:gd name="connsiteY1" fmla="*/ 1565759 h 3672924"/>
              <a:gd name="connsiteX2" fmla="*/ 4854665 w 9083794"/>
              <a:gd name="connsiteY2" fmla="*/ 2781249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2232092 w 9083794"/>
              <a:gd name="connsiteY1" fmla="*/ 1565759 h 3672924"/>
              <a:gd name="connsiteX2" fmla="*/ 4854665 w 9083794"/>
              <a:gd name="connsiteY2" fmla="*/ 2781249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1991460 w 9083794"/>
              <a:gd name="connsiteY1" fmla="*/ 1782327 h 3672924"/>
              <a:gd name="connsiteX2" fmla="*/ 4854665 w 9083794"/>
              <a:gd name="connsiteY2" fmla="*/ 2781249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1991460 w 9083794"/>
              <a:gd name="connsiteY1" fmla="*/ 1782327 h 3672924"/>
              <a:gd name="connsiteX2" fmla="*/ 4854665 w 9083794"/>
              <a:gd name="connsiteY2" fmla="*/ 2781249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1991460 w 9083794"/>
              <a:gd name="connsiteY1" fmla="*/ 1782327 h 3672924"/>
              <a:gd name="connsiteX2" fmla="*/ 4854665 w 9083794"/>
              <a:gd name="connsiteY2" fmla="*/ 2781249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1991460 w 9083794"/>
              <a:gd name="connsiteY1" fmla="*/ 1782327 h 3672924"/>
              <a:gd name="connsiteX2" fmla="*/ 4854665 w 9083794"/>
              <a:gd name="connsiteY2" fmla="*/ 2781249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1991460 w 9083794"/>
              <a:gd name="connsiteY1" fmla="*/ 1782327 h 3672924"/>
              <a:gd name="connsiteX2" fmla="*/ 4854665 w 9083794"/>
              <a:gd name="connsiteY2" fmla="*/ 2781249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1991460 w 9083794"/>
              <a:gd name="connsiteY1" fmla="*/ 1782327 h 3672924"/>
              <a:gd name="connsiteX2" fmla="*/ 4942896 w 9083794"/>
              <a:gd name="connsiteY2" fmla="*/ 3061986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1991460 w 9083794"/>
              <a:gd name="connsiteY1" fmla="*/ 1782327 h 3672924"/>
              <a:gd name="connsiteX2" fmla="*/ 4942896 w 9083794"/>
              <a:gd name="connsiteY2" fmla="*/ 3061986 h 3672924"/>
              <a:gd name="connsiteX3" fmla="*/ 9043690 w 9083794"/>
              <a:gd name="connsiteY3" fmla="*/ 0 h 3672924"/>
              <a:gd name="connsiteX0" fmla="*/ 8021 w 9083794"/>
              <a:gd name="connsiteY0" fmla="*/ 2380627 h 3672924"/>
              <a:gd name="connsiteX1" fmla="*/ 3659529 w 9083794"/>
              <a:gd name="connsiteY1" fmla="*/ 30028 h 3672924"/>
              <a:gd name="connsiteX2" fmla="*/ 9083794 w 9083794"/>
              <a:gd name="connsiteY2" fmla="*/ 1475874 h 3672924"/>
              <a:gd name="connsiteX3" fmla="*/ 4308711 w 9083794"/>
              <a:gd name="connsiteY3" fmla="*/ 3672924 h 3672924"/>
              <a:gd name="connsiteX4" fmla="*/ 8021 w 9083794"/>
              <a:gd name="connsiteY4" fmla="*/ 2380627 h 3672924"/>
              <a:gd name="connsiteX0" fmla="*/ 0 w 9083794"/>
              <a:gd name="connsiteY0" fmla="*/ 2789701 h 3672924"/>
              <a:gd name="connsiteX1" fmla="*/ 1991460 w 9083794"/>
              <a:gd name="connsiteY1" fmla="*/ 1782327 h 3672924"/>
              <a:gd name="connsiteX2" fmla="*/ 4942896 w 9083794"/>
              <a:gd name="connsiteY2" fmla="*/ 3061986 h 3672924"/>
              <a:gd name="connsiteX3" fmla="*/ 9043690 w 9083794"/>
              <a:gd name="connsiteY3" fmla="*/ 0 h 3672924"/>
            </a:gdLst>
            <a:ahLst/>
            <a:cxnLst>
              <a:cxn ang="0">
                <a:pos x="connsiteX0" y="connsiteY0"/>
              </a:cxn>
              <a:cxn ang="0">
                <a:pos x="connsiteX1" y="connsiteY1"/>
              </a:cxn>
              <a:cxn ang="0">
                <a:pos x="connsiteX2" y="connsiteY2"/>
              </a:cxn>
              <a:cxn ang="0">
                <a:pos x="connsiteX3" y="connsiteY3"/>
              </a:cxn>
            </a:cxnLst>
            <a:rect l="l" t="t" r="r" b="b"/>
            <a:pathLst>
              <a:path w="9083794" h="3672924" stroke="0" extrusionOk="0">
                <a:moveTo>
                  <a:pt x="8021" y="2380627"/>
                </a:moveTo>
                <a:cubicBezTo>
                  <a:pt x="708425" y="1902368"/>
                  <a:pt x="2146900" y="180820"/>
                  <a:pt x="3659529" y="30028"/>
                </a:cubicBezTo>
                <a:cubicBezTo>
                  <a:pt x="5172158" y="-120764"/>
                  <a:pt x="9031991" y="492781"/>
                  <a:pt x="9083794" y="1475874"/>
                </a:cubicBezTo>
                <a:lnTo>
                  <a:pt x="4308711" y="3672924"/>
                </a:lnTo>
                <a:cubicBezTo>
                  <a:pt x="2893863" y="3512201"/>
                  <a:pt x="1422869" y="2541350"/>
                  <a:pt x="8021" y="2380627"/>
                </a:cubicBezTo>
                <a:close/>
              </a:path>
              <a:path w="9083794" h="3672924" fill="none">
                <a:moveTo>
                  <a:pt x="0" y="2789701"/>
                </a:moveTo>
                <a:cubicBezTo>
                  <a:pt x="445542" y="2764848"/>
                  <a:pt x="584779" y="1390703"/>
                  <a:pt x="1991460" y="1782327"/>
                </a:cubicBezTo>
                <a:cubicBezTo>
                  <a:pt x="3622730" y="2631150"/>
                  <a:pt x="3632503" y="3250756"/>
                  <a:pt x="4942896" y="3061986"/>
                </a:cubicBezTo>
                <a:cubicBezTo>
                  <a:pt x="7082042" y="2728274"/>
                  <a:pt x="8799382" y="444653"/>
                  <a:pt x="9043690" y="0"/>
                </a:cubicBezTo>
              </a:path>
            </a:pathLst>
          </a:custGeom>
          <a:noFill/>
          <a:ln w="508000" cap="rnd">
            <a:solidFill>
              <a:srgbClr val="0078D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01469C6-0747-4447-801F-711D9DC890B3}"/>
              </a:ext>
            </a:extLst>
          </p:cNvPr>
          <p:cNvSpPr txBox="1"/>
          <p:nvPr/>
        </p:nvSpPr>
        <p:spPr>
          <a:xfrm rot="20571496">
            <a:off x="6379007" y="5118950"/>
            <a:ext cx="781689" cy="338554"/>
          </a:xfrm>
          <a:prstGeom prst="rect">
            <a:avLst/>
          </a:prstGeom>
          <a:noFill/>
        </p:spPr>
        <p:txBody>
          <a:bodyPr wrap="none"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FFFFFF"/>
                </a:solidFill>
                <a:effectLst/>
                <a:uLnTx/>
                <a:uFillTx/>
                <a:latin typeface="Segoe UI" panose="020B0502040204020203" pitchFamily="34" charset="0"/>
                <a:ea typeface="ＭＳ Ｐゴシック" pitchFamily="-72" charset="-128"/>
                <a:cs typeface="Segoe UI" panose="020B0502040204020203" pitchFamily="34" charset="0"/>
              </a:rPr>
              <a:t>Reality</a:t>
            </a:r>
          </a:p>
        </p:txBody>
      </p:sp>
      <p:cxnSp>
        <p:nvCxnSpPr>
          <p:cNvPr id="16" name="Straight Connector 15" descr="Straight line">
            <a:extLst>
              <a:ext uri="{FF2B5EF4-FFF2-40B4-BE49-F238E27FC236}">
                <a16:creationId xmlns:a16="http://schemas.microsoft.com/office/drawing/2014/main" id="{93AF7234-859D-0E45-8A37-B26589BCB2B7}"/>
              </a:ext>
            </a:extLst>
          </p:cNvPr>
          <p:cNvCxnSpPr>
            <a:cxnSpLocks/>
          </p:cNvCxnSpPr>
          <p:nvPr/>
        </p:nvCxnSpPr>
        <p:spPr>
          <a:xfrm flipV="1">
            <a:off x="2176438" y="2817849"/>
            <a:ext cx="8685851" cy="2470376"/>
          </a:xfrm>
          <a:prstGeom prst="line">
            <a:avLst/>
          </a:prstGeom>
          <a:ln w="508000" cap="rnd">
            <a:solidFill>
              <a:srgbClr val="4DCBEE"/>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25C0A0D-713A-6E40-AE2D-94DCF74A4EE5}"/>
              </a:ext>
            </a:extLst>
          </p:cNvPr>
          <p:cNvSpPr txBox="1"/>
          <p:nvPr/>
        </p:nvSpPr>
        <p:spPr>
          <a:xfrm rot="20663689">
            <a:off x="5686682" y="3959790"/>
            <a:ext cx="1319592" cy="338554"/>
          </a:xfrm>
          <a:prstGeom prst="rect">
            <a:avLst/>
          </a:prstGeom>
          <a:noFill/>
        </p:spPr>
        <p:txBody>
          <a:bodyPr wrap="none"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FFFFFF"/>
                </a:solidFill>
                <a:effectLst/>
                <a:uLnTx/>
                <a:uFillTx/>
                <a:latin typeface="Segoe UI" panose="020B0502040204020203" pitchFamily="34" charset="0"/>
                <a:ea typeface="ＭＳ Ｐゴシック" pitchFamily="-72" charset="-128"/>
                <a:cs typeface="Segoe UI" panose="020B0502040204020203" pitchFamily="34" charset="0"/>
              </a:rPr>
              <a:t>Expectations</a:t>
            </a:r>
          </a:p>
        </p:txBody>
      </p:sp>
      <p:sp>
        <p:nvSpPr>
          <p:cNvPr id="3" name="Title 3">
            <a:extLst>
              <a:ext uri="{FF2B5EF4-FFF2-40B4-BE49-F238E27FC236}">
                <a16:creationId xmlns:a16="http://schemas.microsoft.com/office/drawing/2014/main" id="{508C146C-F1B1-3749-8235-27F69A8DCB40}"/>
              </a:ext>
              <a:ext uri="{C183D7F6-B498-43B3-948B-1728B52AA6E4}">
                <adec:decorative xmlns:adec="http://schemas.microsoft.com/office/drawing/2017/decorative" val="1"/>
              </a:ext>
            </a:extLst>
          </p:cNvPr>
          <p:cNvSpPr txBox="1">
            <a:spLocks/>
          </p:cNvSpPr>
          <p:nvPr/>
        </p:nvSpPr>
        <p:spPr>
          <a:xfrm>
            <a:off x="-1908619" y="2555147"/>
            <a:ext cx="1577291"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GB" sz="1400" b="0" i="0" u="none" strike="noStrike" kern="1200" cap="none" spc="-51" normalizeH="0" baseline="0" noProof="0">
                <a:ln w="3175">
                  <a:noFill/>
                </a:ln>
                <a:solidFill>
                  <a:srgbClr val="FFFFFF"/>
                </a:solidFill>
                <a:effectLst/>
                <a:uLnTx/>
                <a:uFillTx/>
                <a:latin typeface="Segoe UI" panose="020B0502040204020203" pitchFamily="34" charset="0"/>
                <a:ea typeface="+mn-ea"/>
                <a:cs typeface="Segoe UI" pitchFamily="34" charset="0"/>
              </a:rPr>
              <a:t>User &amp; Scenarios</a:t>
            </a:r>
          </a:p>
        </p:txBody>
      </p:sp>
      <p:sp>
        <p:nvSpPr>
          <p:cNvPr id="18" name="TextBox 17">
            <a:extLst>
              <a:ext uri="{FF2B5EF4-FFF2-40B4-BE49-F238E27FC236}">
                <a16:creationId xmlns:a16="http://schemas.microsoft.com/office/drawing/2014/main" id="{11BF0E60-F1FD-5708-0DBD-4058F2E5B2AE}"/>
              </a:ext>
              <a:ext uri="{C183D7F6-B498-43B3-948B-1728B52AA6E4}">
                <adec:decorative xmlns:adec="http://schemas.microsoft.com/office/drawing/2017/decorative" val="1"/>
              </a:ext>
            </a:extLst>
          </p:cNvPr>
          <p:cNvSpPr txBox="1"/>
          <p:nvPr/>
        </p:nvSpPr>
        <p:spPr>
          <a:xfrm>
            <a:off x="-2695075" y="-609600"/>
            <a:ext cx="65" cy="307777"/>
          </a:xfrm>
          <a:prstGeom prst="rect">
            <a:avLst/>
          </a:prstGeom>
          <a:noFill/>
        </p:spPr>
        <p:txBody>
          <a:bodyPr wrap="non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ＭＳ Ｐゴシック" pitchFamily="-72" charset="-128"/>
              <a:cs typeface="+mn-cs"/>
            </a:endParaRPr>
          </a:p>
        </p:txBody>
      </p:sp>
    </p:spTree>
    <p:custDataLst>
      <p:tags r:id="rId1"/>
    </p:custDataLst>
    <p:extLst>
      <p:ext uri="{BB962C8B-B14F-4D97-AF65-F5344CB8AC3E}">
        <p14:creationId xmlns:p14="http://schemas.microsoft.com/office/powerpoint/2010/main" val="2866244905"/>
      </p:ext>
    </p:extLst>
  </p:cSld>
  <p:clrMapOvr>
    <a:masterClrMapping/>
  </p:clrMapOvr>
  <mc:AlternateContent xmlns:mc="http://schemas.openxmlformats.org/markup-compatibility/2006">
    <mc:Choice xmlns:p14="http://schemas.microsoft.com/office/powerpoint/2010/main" Requires="p14">
      <p:transition spd="slow" p14:dur="2000" advTm="64333"/>
    </mc:Choice>
    <mc:Fallback>
      <p:transition spd="slow" advTm="64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04:</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312992" y="2620163"/>
            <a:ext cx="8609171" cy="2879250"/>
          </a:xfrm>
        </p:spPr>
        <p:txBody>
          <a:bodyPr/>
          <a:lstStyle/>
          <a:p>
            <a:r>
              <a:rPr lang="en-US" dirty="0"/>
              <a:t>Build a Power Automate flow</a:t>
            </a:r>
            <a:endParaRPr lang="en-IN" dirty="0"/>
          </a:p>
          <a:p>
            <a:endParaRPr lang="en-US" dirty="0"/>
          </a:p>
          <a:p>
            <a:r>
              <a:rPr lang="en-US" sz="3600" dirty="0"/>
              <a:t>(Lab Time)</a:t>
            </a:r>
            <a:endParaRPr lang="en-IN" sz="3600" dirty="0"/>
          </a:p>
        </p:txBody>
      </p:sp>
    </p:spTree>
    <p:extLst>
      <p:ext uri="{BB962C8B-B14F-4D97-AF65-F5344CB8AC3E}">
        <p14:creationId xmlns:p14="http://schemas.microsoft.com/office/powerpoint/2010/main" val="59195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8FD3-711D-9B33-3C41-410AE88A2B10}"/>
              </a:ext>
            </a:extLst>
          </p:cNvPr>
          <p:cNvSpPr>
            <a:spLocks noGrp="1"/>
          </p:cNvSpPr>
          <p:nvPr>
            <p:ph type="title"/>
          </p:nvPr>
        </p:nvSpPr>
        <p:spPr>
          <a:xfrm>
            <a:off x="588263" y="457201"/>
            <a:ext cx="11018520" cy="1107996"/>
          </a:xfrm>
        </p:spPr>
        <p:txBody>
          <a:bodyPr>
            <a:normAutofit fontScale="90000"/>
          </a:bodyPr>
          <a:lstStyle/>
          <a:p>
            <a:r>
              <a:rPr lang="en-US" dirty="0"/>
              <a:t>It’s easy to know where a conversation begins and ends…</a:t>
            </a:r>
          </a:p>
        </p:txBody>
      </p:sp>
      <p:sp>
        <p:nvSpPr>
          <p:cNvPr id="5" name="TextBox 4">
            <a:extLst>
              <a:ext uri="{FF2B5EF4-FFF2-40B4-BE49-F238E27FC236}">
                <a16:creationId xmlns:a16="http://schemas.microsoft.com/office/drawing/2014/main" id="{ADCC185A-EA4C-06B3-1BE0-4FA4D84FBC6B}"/>
              </a:ext>
            </a:extLst>
          </p:cNvPr>
          <p:cNvSpPr txBox="1"/>
          <p:nvPr/>
        </p:nvSpPr>
        <p:spPr>
          <a:xfrm>
            <a:off x="716413" y="2456928"/>
            <a:ext cx="688137" cy="307777"/>
          </a:xfrm>
          <a:prstGeom prst="rect">
            <a:avLst/>
          </a:prstGeom>
          <a:noFill/>
          <a:ln>
            <a:noFill/>
          </a:ln>
        </p:spPr>
        <p:txBody>
          <a:bodyPr wrap="non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Segoe UI"/>
                <a:ea typeface="ＭＳ Ｐゴシック" pitchFamily="-72" charset="-128"/>
                <a:cs typeface="+mn-cs"/>
              </a:rPr>
              <a:t>START</a:t>
            </a:r>
          </a:p>
        </p:txBody>
      </p:sp>
      <p:sp>
        <p:nvSpPr>
          <p:cNvPr id="4" name="Oval 3">
            <a:extLst>
              <a:ext uri="{FF2B5EF4-FFF2-40B4-BE49-F238E27FC236}">
                <a16:creationId xmlns:a16="http://schemas.microsoft.com/office/drawing/2014/main" id="{5DAE6568-8B8E-84D8-B3E9-338C48E26104}"/>
              </a:ext>
            </a:extLst>
          </p:cNvPr>
          <p:cNvSpPr/>
          <p:nvPr/>
        </p:nvSpPr>
        <p:spPr bwMode="auto">
          <a:xfrm>
            <a:off x="803807" y="2791984"/>
            <a:ext cx="513348" cy="473243"/>
          </a:xfrm>
          <a:prstGeom prst="ellipse">
            <a:avLst/>
          </a:prstGeom>
          <a:solidFill>
            <a:srgbClr val="4DCBEE"/>
          </a:solidFill>
          <a:ln w="12700">
            <a:solidFill>
              <a:srgbClr val="4DCB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88814B31-BBAA-2302-DBCC-7FE292F26485}"/>
              </a:ext>
            </a:extLst>
          </p:cNvPr>
          <p:cNvCxnSpPr>
            <a:cxnSpLocks/>
            <a:endCxn id="6" idx="1"/>
          </p:cNvCxnSpPr>
          <p:nvPr/>
        </p:nvCxnSpPr>
        <p:spPr>
          <a:xfrm>
            <a:off x="1352898" y="3028605"/>
            <a:ext cx="1243889" cy="0"/>
          </a:xfrm>
          <a:prstGeom prst="straightConnector1">
            <a:avLst/>
          </a:prstGeom>
          <a:ln w="19050">
            <a:solidFill>
              <a:srgbClr val="4DCB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Process 5">
            <a:extLst>
              <a:ext uri="{FF2B5EF4-FFF2-40B4-BE49-F238E27FC236}">
                <a16:creationId xmlns:a16="http://schemas.microsoft.com/office/drawing/2014/main" id="{63A7E1E0-C098-2F07-58DF-1E3199EA303E}"/>
              </a:ext>
            </a:extLst>
          </p:cNvPr>
          <p:cNvSpPr/>
          <p:nvPr/>
        </p:nvSpPr>
        <p:spPr bwMode="auto">
          <a:xfrm>
            <a:off x="2596788" y="2620175"/>
            <a:ext cx="2159041" cy="816860"/>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”Text Madison ‘what’s up?’”</a:t>
            </a:r>
          </a:p>
        </p:txBody>
      </p:sp>
      <p:cxnSp>
        <p:nvCxnSpPr>
          <p:cNvPr id="11" name="Straight Arrow Connector 10">
            <a:extLst>
              <a:ext uri="{FF2B5EF4-FFF2-40B4-BE49-F238E27FC236}">
                <a16:creationId xmlns:a16="http://schemas.microsoft.com/office/drawing/2014/main" id="{40FF016B-871C-F722-879E-E7C9E2150D31}"/>
              </a:ext>
            </a:extLst>
          </p:cNvPr>
          <p:cNvCxnSpPr>
            <a:cxnSpLocks/>
            <a:stCxn id="6" idx="3"/>
            <a:endCxn id="8" idx="1"/>
          </p:cNvCxnSpPr>
          <p:nvPr/>
        </p:nvCxnSpPr>
        <p:spPr>
          <a:xfrm>
            <a:off x="4755829" y="3028605"/>
            <a:ext cx="1243889" cy="0"/>
          </a:xfrm>
          <a:prstGeom prst="straightConnector1">
            <a:avLst/>
          </a:prstGeom>
          <a:ln w="19050">
            <a:solidFill>
              <a:srgbClr val="4DCBEE"/>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CDDEF3D6-B6A2-CCB1-05CB-FE51004F2CD2}"/>
              </a:ext>
            </a:extLst>
          </p:cNvPr>
          <p:cNvSpPr/>
          <p:nvPr/>
        </p:nvSpPr>
        <p:spPr bwMode="auto">
          <a:xfrm>
            <a:off x="5999717" y="2637479"/>
            <a:ext cx="2458484" cy="782252"/>
          </a:xfrm>
          <a:prstGeom prst="roundRect">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Send text message to Madison</a:t>
            </a:r>
          </a:p>
        </p:txBody>
      </p:sp>
      <p:cxnSp>
        <p:nvCxnSpPr>
          <p:cNvPr id="10" name="Straight Arrow Connector 9">
            <a:extLst>
              <a:ext uri="{FF2B5EF4-FFF2-40B4-BE49-F238E27FC236}">
                <a16:creationId xmlns:a16="http://schemas.microsoft.com/office/drawing/2014/main" id="{A80BC12D-97E8-A55C-AD9E-1A3F01CB073E}"/>
              </a:ext>
            </a:extLst>
          </p:cNvPr>
          <p:cNvCxnSpPr>
            <a:cxnSpLocks/>
            <a:stCxn id="8" idx="3"/>
            <a:endCxn id="9" idx="3"/>
          </p:cNvCxnSpPr>
          <p:nvPr/>
        </p:nvCxnSpPr>
        <p:spPr>
          <a:xfrm>
            <a:off x="8458201" y="3028605"/>
            <a:ext cx="1243889" cy="0"/>
          </a:xfrm>
          <a:prstGeom prst="straightConnector1">
            <a:avLst/>
          </a:prstGeom>
          <a:ln w="19050">
            <a:solidFill>
              <a:srgbClr val="4DCB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id="{984BEBA2-4B4C-8707-3FB7-4BD4275FC1E9}"/>
              </a:ext>
            </a:extLst>
          </p:cNvPr>
          <p:cNvSpPr/>
          <p:nvPr/>
        </p:nvSpPr>
        <p:spPr bwMode="auto">
          <a:xfrm>
            <a:off x="9702089" y="2705657"/>
            <a:ext cx="1614299" cy="645897"/>
          </a:xfrm>
          <a:prstGeom prst="hexagon">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Success!</a:t>
            </a:r>
          </a:p>
        </p:txBody>
      </p:sp>
    </p:spTree>
    <p:extLst>
      <p:ext uri="{BB962C8B-B14F-4D97-AF65-F5344CB8AC3E}">
        <p14:creationId xmlns:p14="http://schemas.microsoft.com/office/powerpoint/2010/main" val="4128555809"/>
      </p:ext>
    </p:extLst>
  </p:cSld>
  <p:clrMapOvr>
    <a:masterClrMapping/>
  </p:clrMapOvr>
  <mc:AlternateContent xmlns:mc="http://schemas.openxmlformats.org/markup-compatibility/2006">
    <mc:Choice xmlns:p14="http://schemas.microsoft.com/office/powerpoint/2010/main" Requires="p14">
      <p:transition spd="slow" p14:dur="2000" advTm="18166"/>
    </mc:Choice>
    <mc:Fallback>
      <p:transition spd="slow" advTm="18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20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200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6"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85E4945-1000-5BB7-8177-42315C437A33}"/>
              </a:ext>
            </a:extLst>
          </p:cNvPr>
          <p:cNvSpPr txBox="1"/>
          <p:nvPr/>
        </p:nvSpPr>
        <p:spPr>
          <a:xfrm>
            <a:off x="752155" y="872885"/>
            <a:ext cx="688137" cy="307777"/>
          </a:xfrm>
          <a:prstGeom prst="rect">
            <a:avLst/>
          </a:prstGeom>
          <a:noFill/>
          <a:ln>
            <a:noFill/>
          </a:ln>
        </p:spPr>
        <p:txBody>
          <a:bodyPr wrap="non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000000"/>
                </a:solidFill>
                <a:effectLst/>
                <a:uLnTx/>
                <a:uFillTx/>
                <a:latin typeface="Segoe UI"/>
                <a:ea typeface="ＭＳ Ｐゴシック" pitchFamily="-72" charset="-128"/>
                <a:cs typeface="+mn-cs"/>
              </a:rPr>
              <a:t>START</a:t>
            </a:r>
          </a:p>
        </p:txBody>
      </p:sp>
      <p:sp>
        <p:nvSpPr>
          <p:cNvPr id="9" name="Oval 8">
            <a:extLst>
              <a:ext uri="{FF2B5EF4-FFF2-40B4-BE49-F238E27FC236}">
                <a16:creationId xmlns:a16="http://schemas.microsoft.com/office/drawing/2014/main" id="{7070849F-2C83-E415-9F6A-E66417870997}"/>
              </a:ext>
              <a:ext uri="{C183D7F6-B498-43B3-948B-1728B52AA6E4}">
                <adec:decorative xmlns:adec="http://schemas.microsoft.com/office/drawing/2017/decorative" val="1"/>
              </a:ext>
            </a:extLst>
          </p:cNvPr>
          <p:cNvSpPr/>
          <p:nvPr/>
        </p:nvSpPr>
        <p:spPr bwMode="auto">
          <a:xfrm>
            <a:off x="839550" y="1180227"/>
            <a:ext cx="513348" cy="473243"/>
          </a:xfrm>
          <a:prstGeom prst="ellipse">
            <a:avLst/>
          </a:prstGeom>
          <a:solidFill>
            <a:srgbClr val="4DCBEE"/>
          </a:solidFill>
          <a:ln w="12700">
            <a:solidFill>
              <a:srgbClr val="4DCB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81D4AF44-322F-F44B-AC30-4C9A0B8BB80C}"/>
              </a:ext>
              <a:ext uri="{C183D7F6-B498-43B3-948B-1728B52AA6E4}">
                <adec:decorative xmlns:adec="http://schemas.microsoft.com/office/drawing/2017/decorative" val="1"/>
              </a:ext>
            </a:extLst>
          </p:cNvPr>
          <p:cNvCxnSpPr>
            <a:stCxn id="9" idx="6"/>
            <a:endCxn id="22" idx="1"/>
          </p:cNvCxnSpPr>
          <p:nvPr/>
        </p:nvCxnSpPr>
        <p:spPr>
          <a:xfrm flipV="1">
            <a:off x="1352898" y="1407488"/>
            <a:ext cx="690865" cy="9360"/>
          </a:xfrm>
          <a:prstGeom prst="straightConnector1">
            <a:avLst/>
          </a:prstGeom>
          <a:ln w="19050">
            <a:solidFill>
              <a:srgbClr val="4DCB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Process 21">
            <a:extLst>
              <a:ext uri="{FF2B5EF4-FFF2-40B4-BE49-F238E27FC236}">
                <a16:creationId xmlns:a16="http://schemas.microsoft.com/office/drawing/2014/main" id="{F49D5712-DE80-03C2-0E82-72AD3CBE3704}"/>
              </a:ext>
            </a:extLst>
          </p:cNvPr>
          <p:cNvSpPr/>
          <p:nvPr/>
        </p:nvSpPr>
        <p:spPr bwMode="auto">
          <a:xfrm>
            <a:off x="2043764" y="999059"/>
            <a:ext cx="2159041" cy="816860"/>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”Text Madison ‘what’s up?’”</a:t>
            </a:r>
          </a:p>
        </p:txBody>
      </p:sp>
      <p:cxnSp>
        <p:nvCxnSpPr>
          <p:cNvPr id="30" name="Straight Arrow Connector 29">
            <a:extLst>
              <a:ext uri="{FF2B5EF4-FFF2-40B4-BE49-F238E27FC236}">
                <a16:creationId xmlns:a16="http://schemas.microsoft.com/office/drawing/2014/main" id="{62C16FD6-9D62-6501-13D8-47209525B5B4}"/>
              </a:ext>
              <a:ext uri="{C183D7F6-B498-43B3-948B-1728B52AA6E4}">
                <adec:decorative xmlns:adec="http://schemas.microsoft.com/office/drawing/2017/decorative" val="1"/>
              </a:ext>
            </a:extLst>
          </p:cNvPr>
          <p:cNvCxnSpPr>
            <a:stCxn id="22" idx="3"/>
            <a:endCxn id="4" idx="1"/>
          </p:cNvCxnSpPr>
          <p:nvPr/>
        </p:nvCxnSpPr>
        <p:spPr>
          <a:xfrm flipV="1">
            <a:off x="4202804" y="1317117"/>
            <a:ext cx="2122517" cy="90371"/>
          </a:xfrm>
          <a:prstGeom prst="straightConnector1">
            <a:avLst/>
          </a:prstGeom>
          <a:ln w="19050">
            <a:solidFill>
              <a:srgbClr val="4DCBEE"/>
            </a:solidFill>
            <a:headEnd type="none" w="lg" len="med"/>
            <a:tailEnd type="triangle"/>
          </a:ln>
        </p:spPr>
        <p:style>
          <a:lnRef idx="1">
            <a:schemeClr val="accent6"/>
          </a:lnRef>
          <a:fillRef idx="0">
            <a:schemeClr val="accent6"/>
          </a:fillRef>
          <a:effectRef idx="0">
            <a:schemeClr val="accent6"/>
          </a:effectRef>
          <a:fontRef idx="minor">
            <a:schemeClr val="tx1"/>
          </a:fontRef>
        </p:style>
      </p:cxnSp>
      <p:sp>
        <p:nvSpPr>
          <p:cNvPr id="4" name="Rounded Rectangle 3">
            <a:extLst>
              <a:ext uri="{FF2B5EF4-FFF2-40B4-BE49-F238E27FC236}">
                <a16:creationId xmlns:a16="http://schemas.microsoft.com/office/drawing/2014/main" id="{FA074AA4-B923-BBB8-2F7E-F3E65922ED89}"/>
              </a:ext>
            </a:extLst>
          </p:cNvPr>
          <p:cNvSpPr/>
          <p:nvPr/>
        </p:nvSpPr>
        <p:spPr bwMode="auto">
          <a:xfrm>
            <a:off x="6325320" y="925993"/>
            <a:ext cx="1981200" cy="782252"/>
          </a:xfrm>
          <a:prstGeom prst="roundRect">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Is ”Madison” recognized?</a:t>
            </a:r>
          </a:p>
        </p:txBody>
      </p:sp>
      <p:cxnSp>
        <p:nvCxnSpPr>
          <p:cNvPr id="34" name="Straight Arrow Connector 33">
            <a:extLst>
              <a:ext uri="{FF2B5EF4-FFF2-40B4-BE49-F238E27FC236}">
                <a16:creationId xmlns:a16="http://schemas.microsoft.com/office/drawing/2014/main" id="{7AA6D095-D68F-CF12-2A83-5C33236F1159}"/>
              </a:ext>
              <a:ext uri="{C183D7F6-B498-43B3-948B-1728B52AA6E4}">
                <adec:decorative xmlns:adec="http://schemas.microsoft.com/office/drawing/2017/decorative" val="1"/>
              </a:ext>
            </a:extLst>
          </p:cNvPr>
          <p:cNvCxnSpPr>
            <a:stCxn id="4" idx="2"/>
            <a:endCxn id="18" idx="0"/>
          </p:cNvCxnSpPr>
          <p:nvPr/>
        </p:nvCxnSpPr>
        <p:spPr>
          <a:xfrm flipH="1">
            <a:off x="1860853" y="1708245"/>
            <a:ext cx="5455067" cy="375516"/>
          </a:xfrm>
          <a:prstGeom prst="straightConnector1">
            <a:avLst/>
          </a:prstGeom>
          <a:ln w="19050">
            <a:solidFill>
              <a:srgbClr val="4DCB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929B7AC-FB22-AD23-FA4A-428F5FACD740}"/>
              </a:ext>
              <a:ext uri="{C183D7F6-B498-43B3-948B-1728B52AA6E4}">
                <adec:decorative xmlns:adec="http://schemas.microsoft.com/office/drawing/2017/decorative" val="1"/>
              </a:ext>
            </a:extLst>
          </p:cNvPr>
          <p:cNvCxnSpPr>
            <a:stCxn id="4" idx="2"/>
            <a:endCxn id="14" idx="0"/>
          </p:cNvCxnSpPr>
          <p:nvPr/>
        </p:nvCxnSpPr>
        <p:spPr>
          <a:xfrm flipH="1">
            <a:off x="5000468" y="1708245"/>
            <a:ext cx="2315453" cy="368323"/>
          </a:xfrm>
          <a:prstGeom prst="straightConnector1">
            <a:avLst/>
          </a:prstGeom>
          <a:ln w="19050">
            <a:solidFill>
              <a:srgbClr val="4DCB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9EDE9AE-3ACF-C1DC-2612-A7A763E93763}"/>
              </a:ext>
              <a:ext uri="{C183D7F6-B498-43B3-948B-1728B52AA6E4}">
                <adec:decorative xmlns:adec="http://schemas.microsoft.com/office/drawing/2017/decorative" val="1"/>
              </a:ext>
            </a:extLst>
          </p:cNvPr>
          <p:cNvCxnSpPr>
            <a:cxnSpLocks/>
            <a:stCxn id="4" idx="2"/>
            <a:endCxn id="16" idx="0"/>
          </p:cNvCxnSpPr>
          <p:nvPr/>
        </p:nvCxnSpPr>
        <p:spPr>
          <a:xfrm>
            <a:off x="7315921" y="1708245"/>
            <a:ext cx="3249475" cy="304739"/>
          </a:xfrm>
          <a:prstGeom prst="straightConnector1">
            <a:avLst/>
          </a:prstGeom>
          <a:ln w="19050">
            <a:solidFill>
              <a:srgbClr val="4DCB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C8140B8D-173A-28FD-2109-4B6F8A850C18}"/>
              </a:ext>
            </a:extLst>
          </p:cNvPr>
          <p:cNvSpPr/>
          <p:nvPr/>
        </p:nvSpPr>
        <p:spPr bwMode="auto">
          <a:xfrm>
            <a:off x="733895" y="2083761"/>
            <a:ext cx="2253916" cy="782252"/>
          </a:xfrm>
          <a:prstGeom prst="roundRect">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No, no contacts named “Madison”</a:t>
            </a:r>
          </a:p>
        </p:txBody>
      </p:sp>
      <p:sp>
        <p:nvSpPr>
          <p:cNvPr id="14" name="Rounded Rectangle 13">
            <a:extLst>
              <a:ext uri="{FF2B5EF4-FFF2-40B4-BE49-F238E27FC236}">
                <a16:creationId xmlns:a16="http://schemas.microsoft.com/office/drawing/2014/main" id="{183DFCA3-C2C3-673A-EB72-0853BA72496C}"/>
              </a:ext>
            </a:extLst>
          </p:cNvPr>
          <p:cNvSpPr/>
          <p:nvPr/>
        </p:nvSpPr>
        <p:spPr bwMode="auto">
          <a:xfrm>
            <a:off x="3873510" y="2076567"/>
            <a:ext cx="2253916" cy="782252"/>
          </a:xfrm>
          <a:prstGeom prst="roundRect">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Yes, 1 contact named “Madison”</a:t>
            </a:r>
          </a:p>
        </p:txBody>
      </p:sp>
      <p:sp>
        <p:nvSpPr>
          <p:cNvPr id="16" name="Rounded Rectangle 15">
            <a:extLst>
              <a:ext uri="{FF2B5EF4-FFF2-40B4-BE49-F238E27FC236}">
                <a16:creationId xmlns:a16="http://schemas.microsoft.com/office/drawing/2014/main" id="{5E91B3A6-904D-639A-BD3C-533C41098581}"/>
              </a:ext>
            </a:extLst>
          </p:cNvPr>
          <p:cNvSpPr/>
          <p:nvPr/>
        </p:nvSpPr>
        <p:spPr bwMode="auto">
          <a:xfrm>
            <a:off x="9438438" y="2012983"/>
            <a:ext cx="2253916" cy="782252"/>
          </a:xfrm>
          <a:prstGeom prst="roundRect">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Yes, &gt;1 contact named “Madison”</a:t>
            </a:r>
          </a:p>
        </p:txBody>
      </p:sp>
      <p:cxnSp>
        <p:nvCxnSpPr>
          <p:cNvPr id="44" name="Straight Arrow Connector 43">
            <a:extLst>
              <a:ext uri="{FF2B5EF4-FFF2-40B4-BE49-F238E27FC236}">
                <a16:creationId xmlns:a16="http://schemas.microsoft.com/office/drawing/2014/main" id="{CE938DD0-42DF-D6C5-3437-D79C9CB57A73}"/>
              </a:ext>
              <a:ext uri="{C183D7F6-B498-43B3-948B-1728B52AA6E4}">
                <adec:decorative xmlns:adec="http://schemas.microsoft.com/office/drawing/2017/decorative" val="1"/>
              </a:ext>
            </a:extLst>
          </p:cNvPr>
          <p:cNvCxnSpPr>
            <a:stCxn id="16" idx="2"/>
            <a:endCxn id="20" idx="0"/>
          </p:cNvCxnSpPr>
          <p:nvPr/>
        </p:nvCxnSpPr>
        <p:spPr>
          <a:xfrm>
            <a:off x="10565397" y="2795235"/>
            <a:ext cx="1" cy="156960"/>
          </a:xfrm>
          <a:prstGeom prst="straightConnector1">
            <a:avLst/>
          </a:prstGeom>
          <a:ln w="19050">
            <a:solidFill>
              <a:srgbClr val="4DCB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99FFFB2-4B6F-F22F-F45C-0566E7FA6C31}"/>
              </a:ext>
              <a:ext uri="{C183D7F6-B498-43B3-948B-1728B52AA6E4}">
                <adec:decorative xmlns:adec="http://schemas.microsoft.com/office/drawing/2017/decorative" val="1"/>
              </a:ext>
            </a:extLst>
          </p:cNvPr>
          <p:cNvCxnSpPr>
            <a:cxnSpLocks/>
            <a:stCxn id="14" idx="2"/>
            <a:endCxn id="54" idx="1"/>
          </p:cNvCxnSpPr>
          <p:nvPr/>
        </p:nvCxnSpPr>
        <p:spPr>
          <a:xfrm>
            <a:off x="5000467" y="2858821"/>
            <a:ext cx="623947" cy="501441"/>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40" name="Straight Arrow Connector 39">
            <a:extLst>
              <a:ext uri="{FF2B5EF4-FFF2-40B4-BE49-F238E27FC236}">
                <a16:creationId xmlns:a16="http://schemas.microsoft.com/office/drawing/2014/main" id="{D5735E4E-41B5-9462-850E-4DD756AD12F9}"/>
              </a:ext>
              <a:ext uri="{C183D7F6-B498-43B3-948B-1728B52AA6E4}">
                <adec:decorative xmlns:adec="http://schemas.microsoft.com/office/drawing/2017/decorative" val="1"/>
              </a:ext>
            </a:extLst>
          </p:cNvPr>
          <p:cNvCxnSpPr>
            <a:cxnSpLocks/>
            <a:stCxn id="18" idx="2"/>
            <a:endCxn id="24" idx="0"/>
          </p:cNvCxnSpPr>
          <p:nvPr/>
        </p:nvCxnSpPr>
        <p:spPr>
          <a:xfrm flipH="1">
            <a:off x="1858573" y="2866013"/>
            <a:ext cx="2280" cy="645903"/>
          </a:xfrm>
          <a:prstGeom prst="straightConnector1">
            <a:avLst/>
          </a:prstGeom>
          <a:ln w="19050">
            <a:solidFill>
              <a:srgbClr val="4DCB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589D02DE-C5CD-0E7D-523E-0E99CDF3FB32}"/>
              </a:ext>
            </a:extLst>
          </p:cNvPr>
          <p:cNvSpPr/>
          <p:nvPr/>
        </p:nvSpPr>
        <p:spPr bwMode="auto">
          <a:xfrm>
            <a:off x="9438439" y="2952195"/>
            <a:ext cx="2253915" cy="518991"/>
          </a:xfrm>
          <a:prstGeom prst="roundRect">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Which Madison?</a:t>
            </a:r>
          </a:p>
        </p:txBody>
      </p:sp>
      <p:sp>
        <p:nvSpPr>
          <p:cNvPr id="54" name="Rounded Rectangle 53">
            <a:extLst>
              <a:ext uri="{FF2B5EF4-FFF2-40B4-BE49-F238E27FC236}">
                <a16:creationId xmlns:a16="http://schemas.microsoft.com/office/drawing/2014/main" id="{B6994720-30F6-8B87-2C85-4F82AEB58C8F}"/>
              </a:ext>
            </a:extLst>
          </p:cNvPr>
          <p:cNvSpPr/>
          <p:nvPr/>
        </p:nvSpPr>
        <p:spPr bwMode="auto">
          <a:xfrm>
            <a:off x="5624414" y="2969135"/>
            <a:ext cx="2719765" cy="782252"/>
          </a:xfrm>
          <a:prstGeom prst="roundRect">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Does this contact have a mobile number?</a:t>
            </a:r>
          </a:p>
        </p:txBody>
      </p:sp>
      <p:sp>
        <p:nvSpPr>
          <p:cNvPr id="24" name="Process 23">
            <a:extLst>
              <a:ext uri="{FF2B5EF4-FFF2-40B4-BE49-F238E27FC236}">
                <a16:creationId xmlns:a16="http://schemas.microsoft.com/office/drawing/2014/main" id="{E0032058-A606-43A3-3DA4-B6EC976E95E1}"/>
              </a:ext>
            </a:extLst>
          </p:cNvPr>
          <p:cNvSpPr/>
          <p:nvPr/>
        </p:nvSpPr>
        <p:spPr bwMode="auto">
          <a:xfrm>
            <a:off x="694832" y="3511915"/>
            <a:ext cx="2327483" cy="432229"/>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User input required</a:t>
            </a:r>
          </a:p>
        </p:txBody>
      </p:sp>
      <p:sp>
        <p:nvSpPr>
          <p:cNvPr id="84" name="Oval Callout 83">
            <a:extLst>
              <a:ext uri="{FF2B5EF4-FFF2-40B4-BE49-F238E27FC236}">
                <a16:creationId xmlns:a16="http://schemas.microsoft.com/office/drawing/2014/main" id="{895AAAF6-C2B5-852A-EB7E-7F65195D25A1}"/>
              </a:ext>
            </a:extLst>
          </p:cNvPr>
          <p:cNvSpPr/>
          <p:nvPr/>
        </p:nvSpPr>
        <p:spPr bwMode="auto">
          <a:xfrm>
            <a:off x="2209511" y="3013101"/>
            <a:ext cx="2320643" cy="315955"/>
          </a:xfrm>
          <a:prstGeom prst="wedgeEllipseCallout">
            <a:avLst>
              <a:gd name="adj1" fmla="val -54775"/>
              <a:gd name="adj2" fmla="val 94579"/>
            </a:avLst>
          </a:prstGeom>
          <a:solidFill>
            <a:srgbClr val="262626"/>
          </a:solidFill>
          <a:ln w="19050">
            <a:solidFill>
              <a:schemeClr val="tx1"/>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a:ea typeface="Segoe UI" pitchFamily="34" charset="0"/>
                <a:cs typeface="Segoe UI" pitchFamily="34" charset="0"/>
              </a:rPr>
              <a:t>”Maddy”</a:t>
            </a:r>
          </a:p>
        </p:txBody>
      </p:sp>
      <p:sp>
        <p:nvSpPr>
          <p:cNvPr id="88" name="Oval Callout 87">
            <a:extLst>
              <a:ext uri="{FF2B5EF4-FFF2-40B4-BE49-F238E27FC236}">
                <a16:creationId xmlns:a16="http://schemas.microsoft.com/office/drawing/2014/main" id="{D1B5AA57-BBDB-FC28-88A2-FFE90B447A95}"/>
              </a:ext>
            </a:extLst>
          </p:cNvPr>
          <p:cNvSpPr/>
          <p:nvPr/>
        </p:nvSpPr>
        <p:spPr bwMode="auto">
          <a:xfrm>
            <a:off x="8722987" y="3542449"/>
            <a:ext cx="1817376" cy="338452"/>
          </a:xfrm>
          <a:prstGeom prst="wedgeEllipseCallout">
            <a:avLst>
              <a:gd name="adj1" fmla="val 38218"/>
              <a:gd name="adj2" fmla="val 100665"/>
            </a:avLst>
          </a:prstGeom>
          <a:solidFill>
            <a:srgbClr val="262626"/>
          </a:solidFill>
          <a:ln w="19050">
            <a:solidFill>
              <a:schemeClr val="tx1"/>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a:ea typeface="Segoe UI" pitchFamily="34" charset="0"/>
                <a:cs typeface="Segoe UI" pitchFamily="34" charset="0"/>
              </a:rPr>
              <a:t>“Butler”</a:t>
            </a:r>
          </a:p>
        </p:txBody>
      </p:sp>
      <p:cxnSp>
        <p:nvCxnSpPr>
          <p:cNvPr id="149" name="Straight Arrow Connector 148">
            <a:extLst>
              <a:ext uri="{FF2B5EF4-FFF2-40B4-BE49-F238E27FC236}">
                <a16:creationId xmlns:a16="http://schemas.microsoft.com/office/drawing/2014/main" id="{D68F06EC-6620-926B-70F4-B45A608D5AEC}"/>
              </a:ext>
              <a:ext uri="{C183D7F6-B498-43B3-948B-1728B52AA6E4}">
                <adec:decorative xmlns:adec="http://schemas.microsoft.com/office/drawing/2017/decorative" val="1"/>
              </a:ext>
            </a:extLst>
          </p:cNvPr>
          <p:cNvCxnSpPr>
            <a:cxnSpLocks/>
            <a:stCxn id="24" idx="3"/>
            <a:endCxn id="54" idx="1"/>
          </p:cNvCxnSpPr>
          <p:nvPr/>
        </p:nvCxnSpPr>
        <p:spPr>
          <a:xfrm flipV="1">
            <a:off x="3022315" y="3360261"/>
            <a:ext cx="2602099" cy="367769"/>
          </a:xfrm>
          <a:prstGeom prst="straightConnector1">
            <a:avLst/>
          </a:prstGeom>
          <a:ln w="19050">
            <a:solidFill>
              <a:srgbClr val="4DCBEE"/>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Callout 81">
            <a:extLst>
              <a:ext uri="{FF2B5EF4-FFF2-40B4-BE49-F238E27FC236}">
                <a16:creationId xmlns:a16="http://schemas.microsoft.com/office/drawing/2014/main" id="{6415CD02-097E-9E1E-8168-8A5152DE4AA6}"/>
              </a:ext>
            </a:extLst>
          </p:cNvPr>
          <p:cNvSpPr/>
          <p:nvPr/>
        </p:nvSpPr>
        <p:spPr bwMode="auto">
          <a:xfrm>
            <a:off x="511356" y="4066331"/>
            <a:ext cx="2973248" cy="334976"/>
          </a:xfrm>
          <a:prstGeom prst="wedgeEllipseCallout">
            <a:avLst>
              <a:gd name="adj1" fmla="val -45152"/>
              <a:gd name="adj2" fmla="val -75902"/>
            </a:avLst>
          </a:prstGeom>
          <a:solidFill>
            <a:srgbClr val="262626"/>
          </a:solidFill>
          <a:ln w="19050">
            <a:solidFill>
              <a:schemeClr val="tx1"/>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a:ea typeface="Segoe UI" pitchFamily="34" charset="0"/>
                <a:cs typeface="Segoe UI" pitchFamily="34" charset="0"/>
              </a:rPr>
              <a:t>“555-555-5555”</a:t>
            </a:r>
          </a:p>
        </p:txBody>
      </p:sp>
      <p:cxnSp>
        <p:nvCxnSpPr>
          <p:cNvPr id="71" name="Straight Arrow Connector 70">
            <a:extLst>
              <a:ext uri="{FF2B5EF4-FFF2-40B4-BE49-F238E27FC236}">
                <a16:creationId xmlns:a16="http://schemas.microsoft.com/office/drawing/2014/main" id="{BAFD7685-3FF8-84EC-E90C-3F6FC2A31CB7}"/>
              </a:ext>
              <a:ext uri="{C183D7F6-B498-43B3-948B-1728B52AA6E4}">
                <adec:decorative xmlns:adec="http://schemas.microsoft.com/office/drawing/2017/decorative" val="1"/>
              </a:ext>
            </a:extLst>
          </p:cNvPr>
          <p:cNvCxnSpPr>
            <a:stCxn id="54" idx="2"/>
            <a:endCxn id="58" idx="0"/>
          </p:cNvCxnSpPr>
          <p:nvPr/>
        </p:nvCxnSpPr>
        <p:spPr>
          <a:xfrm flipH="1">
            <a:off x="5037817" y="3751387"/>
            <a:ext cx="1946481" cy="334472"/>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73" name="Straight Arrow Connector 72">
            <a:extLst>
              <a:ext uri="{FF2B5EF4-FFF2-40B4-BE49-F238E27FC236}">
                <a16:creationId xmlns:a16="http://schemas.microsoft.com/office/drawing/2014/main" id="{0ECC771F-EA86-0D6F-B850-27A9BFF6486F}"/>
              </a:ext>
              <a:ext uri="{C183D7F6-B498-43B3-948B-1728B52AA6E4}">
                <adec:decorative xmlns:adec="http://schemas.microsoft.com/office/drawing/2017/decorative" val="1"/>
              </a:ext>
            </a:extLst>
          </p:cNvPr>
          <p:cNvCxnSpPr>
            <a:stCxn id="54" idx="2"/>
            <a:endCxn id="66" idx="0"/>
          </p:cNvCxnSpPr>
          <p:nvPr/>
        </p:nvCxnSpPr>
        <p:spPr>
          <a:xfrm flipH="1">
            <a:off x="6741337" y="3751387"/>
            <a:ext cx="242961" cy="334472"/>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80" name="Straight Arrow Connector 79">
            <a:extLst>
              <a:ext uri="{FF2B5EF4-FFF2-40B4-BE49-F238E27FC236}">
                <a16:creationId xmlns:a16="http://schemas.microsoft.com/office/drawing/2014/main" id="{36289696-72B5-F771-CDC7-A7D1FC79EDBC}"/>
              </a:ext>
              <a:ext uri="{C183D7F6-B498-43B3-948B-1728B52AA6E4}">
                <adec:decorative xmlns:adec="http://schemas.microsoft.com/office/drawing/2017/decorative" val="1"/>
              </a:ext>
            </a:extLst>
          </p:cNvPr>
          <p:cNvCxnSpPr>
            <a:stCxn id="54" idx="2"/>
            <a:endCxn id="68" idx="0"/>
          </p:cNvCxnSpPr>
          <p:nvPr/>
        </p:nvCxnSpPr>
        <p:spPr>
          <a:xfrm>
            <a:off x="6984296" y="3751385"/>
            <a:ext cx="1367285" cy="312707"/>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DC9B63EF-6829-B390-CF40-DB9CFBE4330D}"/>
              </a:ext>
              <a:ext uri="{C183D7F6-B498-43B3-948B-1728B52AA6E4}">
                <adec:decorative xmlns:adec="http://schemas.microsoft.com/office/drawing/2017/decorative" val="1"/>
              </a:ext>
            </a:extLst>
          </p:cNvPr>
          <p:cNvCxnSpPr>
            <a:stCxn id="20" idx="2"/>
            <a:endCxn id="12" idx="0"/>
          </p:cNvCxnSpPr>
          <p:nvPr/>
        </p:nvCxnSpPr>
        <p:spPr>
          <a:xfrm flipH="1">
            <a:off x="10560932" y="3471186"/>
            <a:ext cx="4464" cy="648751"/>
          </a:xfrm>
          <a:prstGeom prst="straightConnector1">
            <a:avLst/>
          </a:prstGeom>
          <a:ln w="12700">
            <a:solidFill>
              <a:srgbClr val="4DCB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A54F022-B636-750B-E96A-ED67D8D74E0A}"/>
              </a:ext>
              <a:ext uri="{C183D7F6-B498-43B3-948B-1728B52AA6E4}">
                <adec:decorative xmlns:adec="http://schemas.microsoft.com/office/drawing/2017/decorative" val="1"/>
              </a:ext>
            </a:extLst>
          </p:cNvPr>
          <p:cNvCxnSpPr>
            <a:cxnSpLocks/>
            <a:stCxn id="12" idx="1"/>
            <a:endCxn id="54" idx="3"/>
          </p:cNvCxnSpPr>
          <p:nvPr/>
        </p:nvCxnSpPr>
        <p:spPr>
          <a:xfrm flipH="1" flipV="1">
            <a:off x="8344179" y="3360261"/>
            <a:ext cx="1049691" cy="975791"/>
          </a:xfrm>
          <a:prstGeom prst="straightConnector1">
            <a:avLst/>
          </a:prstGeom>
          <a:ln w="19050">
            <a:solidFill>
              <a:srgbClr val="4DCBEE"/>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Process 11">
            <a:extLst>
              <a:ext uri="{FF2B5EF4-FFF2-40B4-BE49-F238E27FC236}">
                <a16:creationId xmlns:a16="http://schemas.microsoft.com/office/drawing/2014/main" id="{1C95C003-296A-7424-22AE-53BC0035C450}"/>
              </a:ext>
            </a:extLst>
          </p:cNvPr>
          <p:cNvSpPr/>
          <p:nvPr/>
        </p:nvSpPr>
        <p:spPr bwMode="auto">
          <a:xfrm>
            <a:off x="9393870" y="4119936"/>
            <a:ext cx="2334127" cy="432229"/>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User input required</a:t>
            </a:r>
          </a:p>
        </p:txBody>
      </p:sp>
      <p:sp>
        <p:nvSpPr>
          <p:cNvPr id="68" name="Rounded Rectangle 67">
            <a:extLst>
              <a:ext uri="{FF2B5EF4-FFF2-40B4-BE49-F238E27FC236}">
                <a16:creationId xmlns:a16="http://schemas.microsoft.com/office/drawing/2014/main" id="{7AB2F28A-4239-766E-25F3-44AA5160A280}"/>
              </a:ext>
            </a:extLst>
          </p:cNvPr>
          <p:cNvSpPr/>
          <p:nvPr/>
        </p:nvSpPr>
        <p:spPr bwMode="auto">
          <a:xfrm>
            <a:off x="7658077" y="4064093"/>
            <a:ext cx="1387008" cy="782252"/>
          </a:xfrm>
          <a:prstGeom prst="roundRect">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Yes, &gt;1 number</a:t>
            </a:r>
          </a:p>
        </p:txBody>
      </p:sp>
      <p:sp>
        <p:nvSpPr>
          <p:cNvPr id="66" name="Rounded Rectangle 65">
            <a:extLst>
              <a:ext uri="{FF2B5EF4-FFF2-40B4-BE49-F238E27FC236}">
                <a16:creationId xmlns:a16="http://schemas.microsoft.com/office/drawing/2014/main" id="{550C7689-FBD7-6C3F-D047-718171D3C275}"/>
              </a:ext>
            </a:extLst>
          </p:cNvPr>
          <p:cNvSpPr/>
          <p:nvPr/>
        </p:nvSpPr>
        <p:spPr bwMode="auto">
          <a:xfrm>
            <a:off x="6047831" y="4085859"/>
            <a:ext cx="1387008" cy="782252"/>
          </a:xfrm>
          <a:prstGeom prst="roundRect">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Yes, 1 number </a:t>
            </a:r>
          </a:p>
        </p:txBody>
      </p:sp>
      <p:sp>
        <p:nvSpPr>
          <p:cNvPr id="58" name="Rounded Rectangle 57">
            <a:extLst>
              <a:ext uri="{FF2B5EF4-FFF2-40B4-BE49-F238E27FC236}">
                <a16:creationId xmlns:a16="http://schemas.microsoft.com/office/drawing/2014/main" id="{FB82613A-65BB-45EF-8405-9F528AF38BE1}"/>
              </a:ext>
            </a:extLst>
          </p:cNvPr>
          <p:cNvSpPr/>
          <p:nvPr/>
        </p:nvSpPr>
        <p:spPr bwMode="auto">
          <a:xfrm>
            <a:off x="4344311" y="4085859"/>
            <a:ext cx="1387008" cy="782252"/>
          </a:xfrm>
          <a:prstGeom prst="roundRect">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No number</a:t>
            </a:r>
          </a:p>
        </p:txBody>
      </p:sp>
      <p:sp>
        <p:nvSpPr>
          <p:cNvPr id="156" name="Oval Callout 155">
            <a:extLst>
              <a:ext uri="{FF2B5EF4-FFF2-40B4-BE49-F238E27FC236}">
                <a16:creationId xmlns:a16="http://schemas.microsoft.com/office/drawing/2014/main" id="{1AC1EFD4-4558-4F5F-A6D0-5AE45DC9A5CD}"/>
              </a:ext>
            </a:extLst>
          </p:cNvPr>
          <p:cNvSpPr/>
          <p:nvPr/>
        </p:nvSpPr>
        <p:spPr bwMode="auto">
          <a:xfrm>
            <a:off x="1181379" y="4548815"/>
            <a:ext cx="2973248" cy="334976"/>
          </a:xfrm>
          <a:prstGeom prst="wedgeEllipseCallout">
            <a:avLst>
              <a:gd name="adj1" fmla="val 54664"/>
              <a:gd name="adj2" fmla="val 96503"/>
            </a:avLst>
          </a:prstGeom>
          <a:solidFill>
            <a:srgbClr val="262626"/>
          </a:solidFill>
          <a:ln w="19050">
            <a:solidFill>
              <a:schemeClr val="tx1"/>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a:ea typeface="Segoe UI" pitchFamily="34" charset="0"/>
                <a:cs typeface="Segoe UI" pitchFamily="34" charset="0"/>
              </a:rPr>
              <a:t>“555-555-5555”</a:t>
            </a:r>
          </a:p>
        </p:txBody>
      </p:sp>
      <p:cxnSp>
        <p:nvCxnSpPr>
          <p:cNvPr id="101" name="Straight Arrow Connector 100">
            <a:extLst>
              <a:ext uri="{FF2B5EF4-FFF2-40B4-BE49-F238E27FC236}">
                <a16:creationId xmlns:a16="http://schemas.microsoft.com/office/drawing/2014/main" id="{223F24FB-37A1-936F-C31A-2956FC53AEED}"/>
              </a:ext>
              <a:ext uri="{C183D7F6-B498-43B3-948B-1728B52AA6E4}">
                <adec:decorative xmlns:adec="http://schemas.microsoft.com/office/drawing/2017/decorative" val="1"/>
              </a:ext>
            </a:extLst>
          </p:cNvPr>
          <p:cNvCxnSpPr>
            <a:cxnSpLocks/>
            <a:stCxn id="58" idx="2"/>
            <a:endCxn id="94" idx="0"/>
          </p:cNvCxnSpPr>
          <p:nvPr/>
        </p:nvCxnSpPr>
        <p:spPr>
          <a:xfrm flipH="1">
            <a:off x="5037251" y="4868112"/>
            <a:ext cx="564" cy="293369"/>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9B0DEFFE-197F-FC52-C7E7-F0B00AB46A6E}"/>
              </a:ext>
              <a:ext uri="{C183D7F6-B498-43B3-948B-1728B52AA6E4}">
                <adec:decorative xmlns:adec="http://schemas.microsoft.com/office/drawing/2017/decorative" val="1"/>
              </a:ext>
            </a:extLst>
          </p:cNvPr>
          <p:cNvCxnSpPr>
            <a:cxnSpLocks/>
            <a:stCxn id="66" idx="2"/>
            <a:endCxn id="26" idx="0"/>
          </p:cNvCxnSpPr>
          <p:nvPr/>
        </p:nvCxnSpPr>
        <p:spPr>
          <a:xfrm>
            <a:off x="6741336" y="4868111"/>
            <a:ext cx="13051" cy="934836"/>
          </a:xfrm>
          <a:prstGeom prst="straightConnector1">
            <a:avLst/>
          </a:prstGeom>
          <a:ln w="19050">
            <a:solidFill>
              <a:srgbClr val="4DCB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48A8C69-6A8C-4ECE-E1BD-F3747255257F}"/>
              </a:ext>
              <a:ext uri="{C183D7F6-B498-43B3-948B-1728B52AA6E4}">
                <adec:decorative xmlns:adec="http://schemas.microsoft.com/office/drawing/2017/decorative" val="1"/>
              </a:ext>
            </a:extLst>
          </p:cNvPr>
          <p:cNvCxnSpPr>
            <a:cxnSpLocks/>
            <a:stCxn id="68" idx="2"/>
            <a:endCxn id="96" idx="0"/>
          </p:cNvCxnSpPr>
          <p:nvPr/>
        </p:nvCxnSpPr>
        <p:spPr>
          <a:xfrm>
            <a:off x="8351581" y="4846345"/>
            <a:ext cx="8675" cy="303412"/>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sp>
        <p:nvSpPr>
          <p:cNvPr id="86" name="Oval Callout 85">
            <a:extLst>
              <a:ext uri="{FF2B5EF4-FFF2-40B4-BE49-F238E27FC236}">
                <a16:creationId xmlns:a16="http://schemas.microsoft.com/office/drawing/2014/main" id="{83ACE5BF-8B14-957C-3345-7F7F2E492707}"/>
              </a:ext>
            </a:extLst>
          </p:cNvPr>
          <p:cNvSpPr/>
          <p:nvPr/>
        </p:nvSpPr>
        <p:spPr bwMode="auto">
          <a:xfrm>
            <a:off x="9393870" y="4778787"/>
            <a:ext cx="2682967" cy="334976"/>
          </a:xfrm>
          <a:prstGeom prst="wedgeEllipseCallout">
            <a:avLst>
              <a:gd name="adj1" fmla="val 31731"/>
              <a:gd name="adj2" fmla="val -104636"/>
            </a:avLst>
          </a:prstGeom>
          <a:solidFill>
            <a:srgbClr val="262626"/>
          </a:solidFill>
          <a:ln w="19050">
            <a:solidFill>
              <a:schemeClr val="tx1"/>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a:ea typeface="Segoe UI" pitchFamily="34" charset="0"/>
                <a:cs typeface="Segoe UI" pitchFamily="34" charset="0"/>
              </a:rPr>
              <a:t>“From Indiana”</a:t>
            </a:r>
          </a:p>
        </p:txBody>
      </p:sp>
      <p:sp>
        <p:nvSpPr>
          <p:cNvPr id="96" name="Process 95">
            <a:extLst>
              <a:ext uri="{FF2B5EF4-FFF2-40B4-BE49-F238E27FC236}">
                <a16:creationId xmlns:a16="http://schemas.microsoft.com/office/drawing/2014/main" id="{5DABAE29-32EE-4036-3BDF-98609096A6D1}"/>
              </a:ext>
            </a:extLst>
          </p:cNvPr>
          <p:cNvSpPr/>
          <p:nvPr/>
        </p:nvSpPr>
        <p:spPr bwMode="auto">
          <a:xfrm>
            <a:off x="7196513" y="5149756"/>
            <a:ext cx="2327483" cy="432229"/>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User input required</a:t>
            </a:r>
          </a:p>
        </p:txBody>
      </p:sp>
      <p:sp>
        <p:nvSpPr>
          <p:cNvPr id="144" name="Oval Callout 143">
            <a:extLst>
              <a:ext uri="{FF2B5EF4-FFF2-40B4-BE49-F238E27FC236}">
                <a16:creationId xmlns:a16="http://schemas.microsoft.com/office/drawing/2014/main" id="{5150B0E8-B1D8-9C80-86D0-1CD4B44187CF}"/>
              </a:ext>
            </a:extLst>
          </p:cNvPr>
          <p:cNvSpPr/>
          <p:nvPr/>
        </p:nvSpPr>
        <p:spPr bwMode="auto">
          <a:xfrm>
            <a:off x="9469890" y="5335528"/>
            <a:ext cx="2682967" cy="774291"/>
          </a:xfrm>
          <a:prstGeom prst="wedgeEllipseCallout">
            <a:avLst>
              <a:gd name="adj1" fmla="val -46168"/>
              <a:gd name="adj2" fmla="val -56586"/>
            </a:avLst>
          </a:prstGeom>
          <a:solidFill>
            <a:srgbClr val="262626"/>
          </a:solidFill>
          <a:ln w="19050">
            <a:solidFill>
              <a:schemeClr val="tx1"/>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a:ea typeface="Segoe UI" pitchFamily="34" charset="0"/>
                <a:cs typeface="Segoe UI" pitchFamily="34" charset="0"/>
              </a:rPr>
              <a:t>“Ugh, I don’t know, cancel”</a:t>
            </a:r>
          </a:p>
        </p:txBody>
      </p:sp>
      <p:sp>
        <p:nvSpPr>
          <p:cNvPr id="100" name="Oval Callout 99">
            <a:extLst>
              <a:ext uri="{FF2B5EF4-FFF2-40B4-BE49-F238E27FC236}">
                <a16:creationId xmlns:a16="http://schemas.microsoft.com/office/drawing/2014/main" id="{C6385DCB-9314-C7C9-0CE9-6CE815734040}"/>
              </a:ext>
            </a:extLst>
          </p:cNvPr>
          <p:cNvSpPr/>
          <p:nvPr/>
        </p:nvSpPr>
        <p:spPr bwMode="auto">
          <a:xfrm>
            <a:off x="8198552" y="6129615"/>
            <a:ext cx="2253917" cy="542372"/>
          </a:xfrm>
          <a:prstGeom prst="wedgeEllipseCallout">
            <a:avLst>
              <a:gd name="adj1" fmla="val -30498"/>
              <a:gd name="adj2" fmla="val -142521"/>
            </a:avLst>
          </a:prstGeom>
          <a:solidFill>
            <a:srgbClr val="262626"/>
          </a:solidFill>
          <a:ln w="19050">
            <a:solidFill>
              <a:schemeClr val="tx1"/>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a:ea typeface="Segoe UI" pitchFamily="34" charset="0"/>
                <a:cs typeface="Segoe UI" pitchFamily="34" charset="0"/>
              </a:rPr>
              <a:t>“Um the first one”</a:t>
            </a:r>
          </a:p>
        </p:txBody>
      </p:sp>
      <p:cxnSp>
        <p:nvCxnSpPr>
          <p:cNvPr id="157" name="Straight Arrow Connector 156">
            <a:extLst>
              <a:ext uri="{FF2B5EF4-FFF2-40B4-BE49-F238E27FC236}">
                <a16:creationId xmlns:a16="http://schemas.microsoft.com/office/drawing/2014/main" id="{0818B4A9-62BB-3B3A-4111-C5AE7B92C75E}"/>
              </a:ext>
              <a:ext uri="{C183D7F6-B498-43B3-948B-1728B52AA6E4}">
                <adec:decorative xmlns:adec="http://schemas.microsoft.com/office/drawing/2017/decorative" val="1"/>
              </a:ext>
            </a:extLst>
          </p:cNvPr>
          <p:cNvCxnSpPr>
            <a:cxnSpLocks/>
            <a:stCxn id="94" idx="2"/>
            <a:endCxn id="26" idx="0"/>
          </p:cNvCxnSpPr>
          <p:nvPr/>
        </p:nvCxnSpPr>
        <p:spPr>
          <a:xfrm>
            <a:off x="5037253" y="5593709"/>
            <a:ext cx="1717135" cy="209239"/>
          </a:xfrm>
          <a:prstGeom prst="straightConnector1">
            <a:avLst/>
          </a:prstGeom>
          <a:ln w="19050">
            <a:solidFill>
              <a:srgbClr val="4DCBEE"/>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12C93E9-C94A-AAE8-A83C-B058E36B28C3}"/>
              </a:ext>
              <a:ext uri="{C183D7F6-B498-43B3-948B-1728B52AA6E4}">
                <adec:decorative xmlns:adec="http://schemas.microsoft.com/office/drawing/2017/decorative" val="1"/>
              </a:ext>
            </a:extLst>
          </p:cNvPr>
          <p:cNvCxnSpPr>
            <a:cxnSpLocks/>
            <a:stCxn id="96" idx="2"/>
            <a:endCxn id="26" idx="3"/>
          </p:cNvCxnSpPr>
          <p:nvPr/>
        </p:nvCxnSpPr>
        <p:spPr>
          <a:xfrm flipH="1">
            <a:off x="7744987" y="5581986"/>
            <a:ext cx="615269" cy="612087"/>
          </a:xfrm>
          <a:prstGeom prst="straightConnector1">
            <a:avLst/>
          </a:prstGeom>
          <a:ln w="19050">
            <a:solidFill>
              <a:srgbClr val="4DCBEE"/>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955C989E-8CB9-B8D5-6C6B-3010769A20F4}"/>
              </a:ext>
            </a:extLst>
          </p:cNvPr>
          <p:cNvSpPr/>
          <p:nvPr/>
        </p:nvSpPr>
        <p:spPr bwMode="auto">
          <a:xfrm>
            <a:off x="5763787" y="5802947"/>
            <a:ext cx="1981200" cy="782252"/>
          </a:xfrm>
          <a:prstGeom prst="roundRect">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Send text message to Madison</a:t>
            </a:r>
          </a:p>
        </p:txBody>
      </p:sp>
      <p:cxnSp>
        <p:nvCxnSpPr>
          <p:cNvPr id="48" name="Straight Arrow Connector 47">
            <a:extLst>
              <a:ext uri="{FF2B5EF4-FFF2-40B4-BE49-F238E27FC236}">
                <a16:creationId xmlns:a16="http://schemas.microsoft.com/office/drawing/2014/main" id="{B4B5C474-5C6A-1C8E-EC6B-F2829A1B3BB8}"/>
              </a:ext>
              <a:ext uri="{C183D7F6-B498-43B3-948B-1728B52AA6E4}">
                <adec:decorative xmlns:adec="http://schemas.microsoft.com/office/drawing/2017/decorative" val="1"/>
              </a:ext>
            </a:extLst>
          </p:cNvPr>
          <p:cNvCxnSpPr>
            <a:cxnSpLocks/>
            <a:stCxn id="26" idx="1"/>
            <a:endCxn id="28" idx="0"/>
          </p:cNvCxnSpPr>
          <p:nvPr/>
        </p:nvCxnSpPr>
        <p:spPr>
          <a:xfrm flipH="1">
            <a:off x="2668005" y="6194072"/>
            <a:ext cx="3095783" cy="0"/>
          </a:xfrm>
          <a:prstGeom prst="straightConnector1">
            <a:avLst/>
          </a:prstGeom>
          <a:ln w="19050">
            <a:solidFill>
              <a:srgbClr val="4DCB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Hexagon 27">
            <a:extLst>
              <a:ext uri="{FF2B5EF4-FFF2-40B4-BE49-F238E27FC236}">
                <a16:creationId xmlns:a16="http://schemas.microsoft.com/office/drawing/2014/main" id="{A5334C43-7949-F272-8124-95DF5A0E34B3}"/>
              </a:ext>
            </a:extLst>
          </p:cNvPr>
          <p:cNvSpPr/>
          <p:nvPr/>
        </p:nvSpPr>
        <p:spPr bwMode="auto">
          <a:xfrm>
            <a:off x="1053705" y="5871125"/>
            <a:ext cx="1614299" cy="645897"/>
          </a:xfrm>
          <a:prstGeom prst="hexagon">
            <a:avLst/>
          </a:prstGeom>
          <a:noFill/>
          <a:ln w="19050">
            <a:solidFill>
              <a:srgbClr val="4DCBEE"/>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Success!</a:t>
            </a:r>
          </a:p>
        </p:txBody>
      </p:sp>
      <p:sp>
        <p:nvSpPr>
          <p:cNvPr id="94" name="Process 93">
            <a:extLst>
              <a:ext uri="{FF2B5EF4-FFF2-40B4-BE49-F238E27FC236}">
                <a16:creationId xmlns:a16="http://schemas.microsoft.com/office/drawing/2014/main" id="{5B71AC13-5E9F-AC2B-0B8A-8083F50CCDE6}"/>
              </a:ext>
            </a:extLst>
          </p:cNvPr>
          <p:cNvSpPr/>
          <p:nvPr/>
        </p:nvSpPr>
        <p:spPr bwMode="auto">
          <a:xfrm>
            <a:off x="3873509" y="5161480"/>
            <a:ext cx="2327483" cy="432229"/>
          </a:xfrm>
          <a:prstGeom prst="flowChartProcess">
            <a:avLst/>
          </a:prstGeom>
          <a:noFill/>
          <a:ln w="19050">
            <a:solidFill>
              <a:srgbClr val="0078D4"/>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User input required</a:t>
            </a:r>
          </a:p>
        </p:txBody>
      </p:sp>
      <p:sp>
        <p:nvSpPr>
          <p:cNvPr id="98" name="Oval Callout 97">
            <a:extLst>
              <a:ext uri="{FF2B5EF4-FFF2-40B4-BE49-F238E27FC236}">
                <a16:creationId xmlns:a16="http://schemas.microsoft.com/office/drawing/2014/main" id="{9BE9C512-6098-4701-D723-0C6EB76D9EFD}"/>
              </a:ext>
            </a:extLst>
          </p:cNvPr>
          <p:cNvSpPr/>
          <p:nvPr/>
        </p:nvSpPr>
        <p:spPr bwMode="auto">
          <a:xfrm>
            <a:off x="314840" y="4981731"/>
            <a:ext cx="2253917" cy="542372"/>
          </a:xfrm>
          <a:prstGeom prst="wedgeEllipseCallout">
            <a:avLst>
              <a:gd name="adj1" fmla="val 104225"/>
              <a:gd name="adj2" fmla="val 16987"/>
            </a:avLst>
          </a:prstGeom>
          <a:solidFill>
            <a:srgbClr val="262626"/>
          </a:solidFill>
          <a:ln w="19050">
            <a:solidFill>
              <a:schemeClr val="tx1"/>
            </a:soli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a:ea typeface="Segoe UI" pitchFamily="34" charset="0"/>
                <a:cs typeface="Segoe UI" pitchFamily="34" charset="0"/>
              </a:rPr>
              <a:t>“Email them instead”</a:t>
            </a:r>
          </a:p>
        </p:txBody>
      </p:sp>
      <p:sp>
        <p:nvSpPr>
          <p:cNvPr id="11" name="TextBox 10">
            <a:extLst>
              <a:ext uri="{FF2B5EF4-FFF2-40B4-BE49-F238E27FC236}">
                <a16:creationId xmlns:a16="http://schemas.microsoft.com/office/drawing/2014/main" id="{7A71F141-D945-694B-617F-8D7725D3DC0E}"/>
              </a:ext>
            </a:extLst>
          </p:cNvPr>
          <p:cNvSpPr txBox="1"/>
          <p:nvPr/>
        </p:nvSpPr>
        <p:spPr>
          <a:xfrm>
            <a:off x="590185" y="124752"/>
            <a:ext cx="677227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1" normalizeH="0" baseline="0" noProof="0" dirty="0">
                <a:ln w="3175">
                  <a:noFill/>
                </a:ln>
                <a:gradFill flip="none" rotWithShape="1">
                  <a:gsLst>
                    <a:gs pos="82000">
                      <a:srgbClr val="0078D4"/>
                    </a:gs>
                    <a:gs pos="0">
                      <a:srgbClr val="0078D4"/>
                    </a:gs>
                  </a:gsLst>
                  <a:lin ang="2700000" scaled="1"/>
                  <a:tileRect/>
                </a:gradFill>
                <a:effectLst/>
                <a:uLnTx/>
                <a:uFillTx/>
                <a:latin typeface="Segoe UI Semibold"/>
                <a:ea typeface="+mn-ea"/>
                <a:cs typeface="Segoe UI" pitchFamily="34" charset="0"/>
              </a:rPr>
              <a:t>The middle is the hard part…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88354913"/>
      </p:ext>
    </p:extLst>
  </p:cSld>
  <p:clrMapOvr>
    <a:masterClrMapping/>
  </p:clrMapOvr>
  <p:transition advTm="3451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150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150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150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150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200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200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200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200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200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200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2500"/>
                                  </p:stCondLst>
                                  <p:childTnLst>
                                    <p:set>
                                      <p:cBhvr>
                                        <p:cTn id="38" dur="1" fill="hold">
                                          <p:stCondLst>
                                            <p:cond delay="0"/>
                                          </p:stCondLst>
                                        </p:cTn>
                                        <p:tgtEl>
                                          <p:spTgt spid="149"/>
                                        </p:tgtEl>
                                        <p:attrNameLst>
                                          <p:attrName>style.visibility</p:attrName>
                                        </p:attrNameLst>
                                      </p:cBhvr>
                                      <p:to>
                                        <p:strVal val="visible"/>
                                      </p:to>
                                    </p:set>
                                  </p:childTnLst>
                                </p:cTn>
                              </p:par>
                              <p:par>
                                <p:cTn id="39" presetID="1" presetClass="entr" presetSubtype="0" fill="hold" grpId="1" nodeType="withEffect">
                                  <p:stCondLst>
                                    <p:cond delay="250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250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250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300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300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nodeType="withEffect">
                                  <p:stCondLst>
                                    <p:cond delay="300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nodeType="withEffect">
                                  <p:stCondLst>
                                    <p:cond delay="300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grpId="0" nodeType="withEffect">
                                  <p:stCondLst>
                                    <p:cond delay="300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grpId="0" nodeType="withEffect">
                                  <p:stCondLst>
                                    <p:cond delay="300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nodeType="withEffect">
                                  <p:stCondLst>
                                    <p:cond delay="3500"/>
                                  </p:stCondLst>
                                  <p:childTnLst>
                                    <p:set>
                                      <p:cBhvr>
                                        <p:cTn id="58" dur="1" fill="hold">
                                          <p:stCondLst>
                                            <p:cond delay="0"/>
                                          </p:stCondLst>
                                        </p:cTn>
                                        <p:tgtEl>
                                          <p:spTgt spid="101"/>
                                        </p:tgtEl>
                                        <p:attrNameLst>
                                          <p:attrName>style.visibility</p:attrName>
                                        </p:attrNameLst>
                                      </p:cBhvr>
                                      <p:to>
                                        <p:strVal val="visible"/>
                                      </p:to>
                                    </p:set>
                                  </p:childTnLst>
                                </p:cTn>
                              </p:par>
                              <p:par>
                                <p:cTn id="59" presetID="1" presetClass="entr" presetSubtype="0" fill="hold" grpId="0" nodeType="withEffect">
                                  <p:stCondLst>
                                    <p:cond delay="350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nodeType="withEffect">
                                  <p:stCondLst>
                                    <p:cond delay="350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3500"/>
                                  </p:stCondLst>
                                  <p:childTnLst>
                                    <p:set>
                                      <p:cBhvr>
                                        <p:cTn id="64" dur="1" fill="hold">
                                          <p:stCondLst>
                                            <p:cond delay="0"/>
                                          </p:stCondLst>
                                        </p:cTn>
                                        <p:tgtEl>
                                          <p:spTgt spid="104"/>
                                        </p:tgtEl>
                                        <p:attrNameLst>
                                          <p:attrName>style.visibility</p:attrName>
                                        </p:attrNameLst>
                                      </p:cBhvr>
                                      <p:to>
                                        <p:strVal val="visible"/>
                                      </p:to>
                                    </p:set>
                                  </p:childTnLst>
                                </p:cTn>
                              </p:par>
                              <p:par>
                                <p:cTn id="65" presetID="1" presetClass="entr" presetSubtype="0" fill="hold" grpId="0" nodeType="withEffect">
                                  <p:stCondLst>
                                    <p:cond delay="3500"/>
                                  </p:stCondLst>
                                  <p:childTnLst>
                                    <p:set>
                                      <p:cBhvr>
                                        <p:cTn id="66" dur="1" fill="hold">
                                          <p:stCondLst>
                                            <p:cond delay="0"/>
                                          </p:stCondLst>
                                        </p:cTn>
                                        <p:tgtEl>
                                          <p:spTgt spid="96"/>
                                        </p:tgtEl>
                                        <p:attrNameLst>
                                          <p:attrName>style.visibility</p:attrName>
                                        </p:attrNameLst>
                                      </p:cBhvr>
                                      <p:to>
                                        <p:strVal val="visible"/>
                                      </p:to>
                                    </p:set>
                                  </p:childTnLst>
                                </p:cTn>
                              </p:par>
                              <p:par>
                                <p:cTn id="67" presetID="1" presetClass="entr" presetSubtype="0" fill="hold" grpId="0" nodeType="withEffect">
                                  <p:stCondLst>
                                    <p:cond delay="350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nodeType="withEffect">
                                  <p:stCondLst>
                                    <p:cond delay="4000"/>
                                  </p:stCondLst>
                                  <p:childTnLst>
                                    <p:set>
                                      <p:cBhvr>
                                        <p:cTn id="70" dur="1" fill="hold">
                                          <p:stCondLst>
                                            <p:cond delay="0"/>
                                          </p:stCondLst>
                                        </p:cTn>
                                        <p:tgtEl>
                                          <p:spTgt spid="157"/>
                                        </p:tgtEl>
                                        <p:attrNameLst>
                                          <p:attrName>style.visibility</p:attrName>
                                        </p:attrNameLst>
                                      </p:cBhvr>
                                      <p:to>
                                        <p:strVal val="visible"/>
                                      </p:to>
                                    </p:set>
                                  </p:childTnLst>
                                </p:cTn>
                              </p:par>
                              <p:par>
                                <p:cTn id="71" presetID="1" presetClass="entr" presetSubtype="0" fill="hold" nodeType="withEffect">
                                  <p:stCondLst>
                                    <p:cond delay="4000"/>
                                  </p:stCondLst>
                                  <p:childTnLst>
                                    <p:set>
                                      <p:cBhvr>
                                        <p:cTn id="72" dur="1" fill="hold">
                                          <p:stCondLst>
                                            <p:cond delay="0"/>
                                          </p:stCondLst>
                                        </p:cTn>
                                        <p:tgtEl>
                                          <p:spTgt spid="146"/>
                                        </p:tgtEl>
                                        <p:attrNameLst>
                                          <p:attrName>style.visibility</p:attrName>
                                        </p:attrNameLst>
                                      </p:cBhvr>
                                      <p:to>
                                        <p:strVal val="visible"/>
                                      </p:to>
                                    </p:set>
                                  </p:childTnLst>
                                </p:cTn>
                              </p:par>
                              <p:par>
                                <p:cTn id="73" presetID="1" presetClass="entr" presetSubtype="0" fill="hold" nodeType="withEffect">
                                  <p:stCondLst>
                                    <p:cond delay="400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4000"/>
                                  </p:stCondLst>
                                  <p:childTnLst>
                                    <p:set>
                                      <p:cBhvr>
                                        <p:cTn id="76" dur="1" fill="hold">
                                          <p:stCondLst>
                                            <p:cond delay="0"/>
                                          </p:stCondLst>
                                        </p:cTn>
                                        <p:tgtEl>
                                          <p:spTgt spid="28"/>
                                        </p:tgtEl>
                                        <p:attrNameLst>
                                          <p:attrName>style.visibility</p:attrName>
                                        </p:attrNameLst>
                                      </p:cBhvr>
                                      <p:to>
                                        <p:strVal val="visible"/>
                                      </p:to>
                                    </p:set>
                                  </p:childTnLst>
                                </p:cTn>
                              </p:par>
                              <p:par>
                                <p:cTn id="77" presetID="9" presetClass="entr" presetSubtype="0" fill="hold" grpId="0" nodeType="withEffect">
                                  <p:stCondLst>
                                    <p:cond delay="2000"/>
                                  </p:stCondLst>
                                  <p:childTnLst>
                                    <p:set>
                                      <p:cBhvr>
                                        <p:cTn id="78" dur="1" fill="hold">
                                          <p:stCondLst>
                                            <p:cond delay="0"/>
                                          </p:stCondLst>
                                        </p:cTn>
                                        <p:tgtEl>
                                          <p:spTgt spid="88"/>
                                        </p:tgtEl>
                                        <p:attrNameLst>
                                          <p:attrName>style.visibility</p:attrName>
                                        </p:attrNameLst>
                                      </p:cBhvr>
                                      <p:to>
                                        <p:strVal val="visible"/>
                                      </p:to>
                                    </p:set>
                                    <p:animEffect transition="in" filter="dissolve">
                                      <p:cBhvr>
                                        <p:cTn id="79" dur="1000"/>
                                        <p:tgtEl>
                                          <p:spTgt spid="88"/>
                                        </p:tgtEl>
                                      </p:cBhvr>
                                    </p:animEffect>
                                  </p:childTnLst>
                                </p:cTn>
                              </p:par>
                              <p:par>
                                <p:cTn id="80" presetID="9" presetClass="entr" presetSubtype="0" fill="hold" grpId="0" nodeType="withEffect">
                                  <p:stCondLst>
                                    <p:cond delay="2000"/>
                                  </p:stCondLst>
                                  <p:childTnLst>
                                    <p:set>
                                      <p:cBhvr>
                                        <p:cTn id="81" dur="1" fill="hold">
                                          <p:stCondLst>
                                            <p:cond delay="0"/>
                                          </p:stCondLst>
                                        </p:cTn>
                                        <p:tgtEl>
                                          <p:spTgt spid="86"/>
                                        </p:tgtEl>
                                        <p:attrNameLst>
                                          <p:attrName>style.visibility</p:attrName>
                                        </p:attrNameLst>
                                      </p:cBhvr>
                                      <p:to>
                                        <p:strVal val="visible"/>
                                      </p:to>
                                    </p:set>
                                    <p:animEffect transition="in" filter="dissolve">
                                      <p:cBhvr>
                                        <p:cTn id="82" dur="1000"/>
                                        <p:tgtEl>
                                          <p:spTgt spid="86"/>
                                        </p:tgtEl>
                                      </p:cBhvr>
                                    </p:animEffect>
                                  </p:childTnLst>
                                </p:cTn>
                              </p:par>
                              <p:par>
                                <p:cTn id="83" presetID="9" presetClass="entr" presetSubtype="0" fill="hold" grpId="0" nodeType="withEffect">
                                  <p:stCondLst>
                                    <p:cond delay="2500"/>
                                  </p:stCondLst>
                                  <p:childTnLst>
                                    <p:set>
                                      <p:cBhvr>
                                        <p:cTn id="84" dur="1" fill="hold">
                                          <p:stCondLst>
                                            <p:cond delay="0"/>
                                          </p:stCondLst>
                                        </p:cTn>
                                        <p:tgtEl>
                                          <p:spTgt spid="84"/>
                                        </p:tgtEl>
                                        <p:attrNameLst>
                                          <p:attrName>style.visibility</p:attrName>
                                        </p:attrNameLst>
                                      </p:cBhvr>
                                      <p:to>
                                        <p:strVal val="visible"/>
                                      </p:to>
                                    </p:set>
                                    <p:animEffect transition="in" filter="dissolve">
                                      <p:cBhvr>
                                        <p:cTn id="85" dur="1000"/>
                                        <p:tgtEl>
                                          <p:spTgt spid="84"/>
                                        </p:tgtEl>
                                      </p:cBhvr>
                                    </p:animEffect>
                                  </p:childTnLst>
                                </p:cTn>
                              </p:par>
                              <p:par>
                                <p:cTn id="86" presetID="9" presetClass="entr" presetSubtype="0" fill="hold" grpId="0" nodeType="withEffect">
                                  <p:stCondLst>
                                    <p:cond delay="2500"/>
                                  </p:stCondLst>
                                  <p:childTnLst>
                                    <p:set>
                                      <p:cBhvr>
                                        <p:cTn id="87" dur="1" fill="hold">
                                          <p:stCondLst>
                                            <p:cond delay="0"/>
                                          </p:stCondLst>
                                        </p:cTn>
                                        <p:tgtEl>
                                          <p:spTgt spid="82"/>
                                        </p:tgtEl>
                                        <p:attrNameLst>
                                          <p:attrName>style.visibility</p:attrName>
                                        </p:attrNameLst>
                                      </p:cBhvr>
                                      <p:to>
                                        <p:strVal val="visible"/>
                                      </p:to>
                                    </p:set>
                                    <p:animEffect transition="in" filter="dissolve">
                                      <p:cBhvr>
                                        <p:cTn id="88" dur="1000"/>
                                        <p:tgtEl>
                                          <p:spTgt spid="82"/>
                                        </p:tgtEl>
                                      </p:cBhvr>
                                    </p:animEffect>
                                  </p:childTnLst>
                                </p:cTn>
                              </p:par>
                              <p:par>
                                <p:cTn id="89" presetID="9" presetClass="entr" presetSubtype="0" fill="hold" grpId="0" nodeType="withEffect">
                                  <p:stCondLst>
                                    <p:cond delay="4000"/>
                                  </p:stCondLst>
                                  <p:childTnLst>
                                    <p:set>
                                      <p:cBhvr>
                                        <p:cTn id="90" dur="1" fill="hold">
                                          <p:stCondLst>
                                            <p:cond delay="0"/>
                                          </p:stCondLst>
                                        </p:cTn>
                                        <p:tgtEl>
                                          <p:spTgt spid="156"/>
                                        </p:tgtEl>
                                        <p:attrNameLst>
                                          <p:attrName>style.visibility</p:attrName>
                                        </p:attrNameLst>
                                      </p:cBhvr>
                                      <p:to>
                                        <p:strVal val="visible"/>
                                      </p:to>
                                    </p:set>
                                    <p:animEffect transition="in" filter="dissolve">
                                      <p:cBhvr>
                                        <p:cTn id="91" dur="1000"/>
                                        <p:tgtEl>
                                          <p:spTgt spid="156"/>
                                        </p:tgtEl>
                                      </p:cBhvr>
                                    </p:animEffect>
                                  </p:childTnLst>
                                </p:cTn>
                              </p:par>
                              <p:par>
                                <p:cTn id="92" presetID="9" presetClass="entr" presetSubtype="0" fill="hold" grpId="0" nodeType="withEffect">
                                  <p:stCondLst>
                                    <p:cond delay="4000"/>
                                  </p:stCondLst>
                                  <p:childTnLst>
                                    <p:set>
                                      <p:cBhvr>
                                        <p:cTn id="93" dur="1" fill="hold">
                                          <p:stCondLst>
                                            <p:cond delay="0"/>
                                          </p:stCondLst>
                                        </p:cTn>
                                        <p:tgtEl>
                                          <p:spTgt spid="98"/>
                                        </p:tgtEl>
                                        <p:attrNameLst>
                                          <p:attrName>style.visibility</p:attrName>
                                        </p:attrNameLst>
                                      </p:cBhvr>
                                      <p:to>
                                        <p:strVal val="visible"/>
                                      </p:to>
                                    </p:set>
                                    <p:animEffect transition="in" filter="dissolve">
                                      <p:cBhvr>
                                        <p:cTn id="94" dur="1000"/>
                                        <p:tgtEl>
                                          <p:spTgt spid="98"/>
                                        </p:tgtEl>
                                      </p:cBhvr>
                                    </p:animEffect>
                                  </p:childTnLst>
                                </p:cTn>
                              </p:par>
                              <p:par>
                                <p:cTn id="95" presetID="9" presetClass="entr" presetSubtype="0" fill="hold" grpId="0" nodeType="withEffect">
                                  <p:stCondLst>
                                    <p:cond delay="4000"/>
                                  </p:stCondLst>
                                  <p:childTnLst>
                                    <p:set>
                                      <p:cBhvr>
                                        <p:cTn id="96" dur="1" fill="hold">
                                          <p:stCondLst>
                                            <p:cond delay="0"/>
                                          </p:stCondLst>
                                        </p:cTn>
                                        <p:tgtEl>
                                          <p:spTgt spid="144"/>
                                        </p:tgtEl>
                                        <p:attrNameLst>
                                          <p:attrName>style.visibility</p:attrName>
                                        </p:attrNameLst>
                                      </p:cBhvr>
                                      <p:to>
                                        <p:strVal val="visible"/>
                                      </p:to>
                                    </p:set>
                                    <p:animEffect transition="in" filter="dissolve">
                                      <p:cBhvr>
                                        <p:cTn id="97" dur="1000"/>
                                        <p:tgtEl>
                                          <p:spTgt spid="144"/>
                                        </p:tgtEl>
                                      </p:cBhvr>
                                    </p:animEffect>
                                  </p:childTnLst>
                                </p:cTn>
                              </p:par>
                              <p:par>
                                <p:cTn id="98" presetID="9" presetClass="entr" presetSubtype="0" fill="hold" grpId="0" nodeType="withEffect">
                                  <p:stCondLst>
                                    <p:cond delay="4000"/>
                                  </p:stCondLst>
                                  <p:childTnLst>
                                    <p:set>
                                      <p:cBhvr>
                                        <p:cTn id="99" dur="1" fill="hold">
                                          <p:stCondLst>
                                            <p:cond delay="0"/>
                                          </p:stCondLst>
                                        </p:cTn>
                                        <p:tgtEl>
                                          <p:spTgt spid="100"/>
                                        </p:tgtEl>
                                        <p:attrNameLst>
                                          <p:attrName>style.visibility</p:attrName>
                                        </p:attrNameLst>
                                      </p:cBhvr>
                                      <p:to>
                                        <p:strVal val="visible"/>
                                      </p:to>
                                    </p:set>
                                    <p:animEffect transition="in" filter="dissolve">
                                      <p:cBhvr>
                                        <p:cTn id="100" dur="1000"/>
                                        <p:tgtEl>
                                          <p:spTgt spid="100"/>
                                        </p:tgtEl>
                                      </p:cBhvr>
                                    </p:animEffect>
                                  </p:childTnLst>
                                </p:cTn>
                              </p:par>
                              <p:par>
                                <p:cTn id="101" presetID="1" presetClass="entr" presetSubtype="0" fill="hold" nodeType="withEffect">
                                  <p:stCondLst>
                                    <p:cond delay="3000"/>
                                  </p:stCondLst>
                                  <p:childTnLst>
                                    <p:set>
                                      <p:cBhvr>
                                        <p:cTn id="102"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animBg="1"/>
      <p:bldP spid="18" grpId="0" animBg="1"/>
      <p:bldP spid="14" grpId="0" animBg="1"/>
      <p:bldP spid="16" grpId="0" animBg="1"/>
      <p:bldP spid="20" grpId="0" animBg="1"/>
      <p:bldP spid="54" grpId="0" animBg="1"/>
      <p:bldP spid="54" grpId="1" animBg="1"/>
      <p:bldP spid="24" grpId="0" animBg="1"/>
      <p:bldP spid="84" grpId="0" animBg="1"/>
      <p:bldP spid="88" grpId="0" animBg="1"/>
      <p:bldP spid="82" grpId="0" animBg="1"/>
      <p:bldP spid="12" grpId="0" animBg="1"/>
      <p:bldP spid="68" grpId="0" animBg="1"/>
      <p:bldP spid="66" grpId="0" animBg="1"/>
      <p:bldP spid="58" grpId="0" animBg="1"/>
      <p:bldP spid="156" grpId="0" animBg="1"/>
      <p:bldP spid="86" grpId="0" animBg="1"/>
      <p:bldP spid="96" grpId="0" animBg="1"/>
      <p:bldP spid="144" grpId="0" animBg="1"/>
      <p:bldP spid="100" grpId="0" animBg="1"/>
      <p:bldP spid="26" grpId="0" animBg="1"/>
      <p:bldP spid="28" grpId="0" animBg="1"/>
      <p:bldP spid="94" grpId="0" animBg="1"/>
      <p:bldP spid="9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7D5671D-4636-C175-6DF1-364D36C2B273}"/>
              </a:ext>
            </a:extLst>
          </p:cNvPr>
          <p:cNvSpPr>
            <a:spLocks noGrp="1"/>
          </p:cNvSpPr>
          <p:nvPr>
            <p:ph type="title"/>
          </p:nvPr>
        </p:nvSpPr>
        <p:spPr>
          <a:xfrm>
            <a:off x="296594" y="2831081"/>
            <a:ext cx="11018520" cy="553999"/>
          </a:xfrm>
        </p:spPr>
        <p:txBody>
          <a:bodyPr>
            <a:normAutofit fontScale="90000"/>
          </a:bodyPr>
          <a:lstStyle/>
          <a:p>
            <a:pPr algn="ctr"/>
            <a:r>
              <a:rPr lang="en-US" dirty="0"/>
              <a:t>Adding Generative AI</a:t>
            </a:r>
          </a:p>
        </p:txBody>
      </p:sp>
    </p:spTree>
    <p:extLst>
      <p:ext uri="{BB962C8B-B14F-4D97-AF65-F5344CB8AC3E}">
        <p14:creationId xmlns:p14="http://schemas.microsoft.com/office/powerpoint/2010/main" val="4025133718"/>
      </p:ext>
    </p:extLst>
  </p:cSld>
  <p:clrMapOvr>
    <a:masterClrMapping/>
  </p:clrMapOvr>
  <mc:AlternateContent xmlns:mc="http://schemas.openxmlformats.org/markup-compatibility/2006">
    <mc:Choice xmlns:p14="http://schemas.microsoft.com/office/powerpoint/2010/main" Requires="p14">
      <p:transition spd="slow" p14:dur="2000" advTm="18166"/>
    </mc:Choice>
    <mc:Fallback>
      <p:transition spd="slow" advTm="1816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B49EBB31-BFF3-1650-7F0C-60DC3CFAE72F}"/>
              </a:ext>
            </a:extLst>
          </p:cNvPr>
          <p:cNvSpPr/>
          <p:nvPr/>
        </p:nvSpPr>
        <p:spPr bwMode="auto">
          <a:xfrm>
            <a:off x="0" y="0"/>
            <a:ext cx="12192000" cy="2805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9" name="Rectangle: Top Corners Rounded 1028">
            <a:extLst>
              <a:ext uri="{FF2B5EF4-FFF2-40B4-BE49-F238E27FC236}">
                <a16:creationId xmlns:a16="http://schemas.microsoft.com/office/drawing/2014/main" id="{E7D6B360-3C48-10A0-F5FD-9993C8496D99}"/>
              </a:ext>
            </a:extLst>
          </p:cNvPr>
          <p:cNvSpPr/>
          <p:nvPr/>
        </p:nvSpPr>
        <p:spPr bwMode="auto">
          <a:xfrm rot="16200000">
            <a:off x="3756837" y="-2034366"/>
            <a:ext cx="5082366" cy="11787965"/>
          </a:xfrm>
          <a:prstGeom prst="round2SameRect">
            <a:avLst>
              <a:gd name="adj1" fmla="val 3299"/>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7" name="Graphic 106">
            <a:extLst>
              <a:ext uri="{FF2B5EF4-FFF2-40B4-BE49-F238E27FC236}">
                <a16:creationId xmlns:a16="http://schemas.microsoft.com/office/drawing/2014/main" id="{3819EED4-C776-CD14-57AF-06909A997D2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988230" y="1883720"/>
            <a:ext cx="1801586" cy="4097530"/>
          </a:xfrm>
          <a:prstGeom prst="rect">
            <a:avLst/>
          </a:prstGeom>
        </p:spPr>
      </p:pic>
      <p:pic>
        <p:nvPicPr>
          <p:cNvPr id="108" name="Graphic 107">
            <a:extLst>
              <a:ext uri="{FF2B5EF4-FFF2-40B4-BE49-F238E27FC236}">
                <a16:creationId xmlns:a16="http://schemas.microsoft.com/office/drawing/2014/main" id="{2D51F499-9B88-4055-CED1-3C5F513222E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2789246" y="1884868"/>
            <a:ext cx="6724665" cy="4112815"/>
          </a:xfrm>
          <a:prstGeom prst="rect">
            <a:avLst/>
          </a:prstGeom>
        </p:spPr>
      </p:pic>
      <p:sp>
        <p:nvSpPr>
          <p:cNvPr id="104" name="Graphic 4">
            <a:extLst>
              <a:ext uri="{FF2B5EF4-FFF2-40B4-BE49-F238E27FC236}">
                <a16:creationId xmlns:a16="http://schemas.microsoft.com/office/drawing/2014/main" id="{60D3D2F3-EE9D-6262-E4AC-F4972679A3D6}"/>
              </a:ext>
            </a:extLst>
          </p:cNvPr>
          <p:cNvSpPr/>
          <p:nvPr/>
        </p:nvSpPr>
        <p:spPr>
          <a:xfrm>
            <a:off x="988230" y="1888779"/>
            <a:ext cx="8518626" cy="4107194"/>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DD2A51"/>
          </a:solidFill>
          <a:ln w="212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0" name="Picture 9" descr="A blue and black background&#10;&#10;Description automatically generated">
            <a:extLst>
              <a:ext uri="{FF2B5EF4-FFF2-40B4-BE49-F238E27FC236}">
                <a16:creationId xmlns:a16="http://schemas.microsoft.com/office/drawing/2014/main" id="{BEAE4D46-0949-1887-0DFF-19473919E50F}"/>
              </a:ext>
            </a:extLst>
          </p:cNvPr>
          <p:cNvPicPr>
            <a:picLocks noChangeAspect="1"/>
          </p:cNvPicPr>
          <p:nvPr/>
        </p:nvPicPr>
        <p:blipFill rotWithShape="1">
          <a:blip r:embed="rId7"/>
          <a:srcRect r="78858"/>
          <a:stretch/>
        </p:blipFill>
        <p:spPr>
          <a:xfrm>
            <a:off x="996055" y="1875702"/>
            <a:ext cx="1800815" cy="4109298"/>
          </a:xfrm>
          <a:prstGeom prst="rect">
            <a:avLst/>
          </a:prstGeom>
        </p:spPr>
      </p:pic>
      <p:sp>
        <p:nvSpPr>
          <p:cNvPr id="1033" name="Rectangle: Top Corners Rounded 1032">
            <a:extLst>
              <a:ext uri="{FF2B5EF4-FFF2-40B4-BE49-F238E27FC236}">
                <a16:creationId xmlns:a16="http://schemas.microsoft.com/office/drawing/2014/main" id="{D2D41686-8B71-C0E8-1631-30675237F77C}"/>
              </a:ext>
            </a:extLst>
          </p:cNvPr>
          <p:cNvSpPr/>
          <p:nvPr/>
        </p:nvSpPr>
        <p:spPr bwMode="auto">
          <a:xfrm rot="16200000">
            <a:off x="8089894" y="886457"/>
            <a:ext cx="4718107" cy="3476166"/>
          </a:xfrm>
          <a:prstGeom prst="round2SameRect">
            <a:avLst>
              <a:gd name="adj1" fmla="val 11031"/>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76A57F11-9C91-72B4-E4DB-9186D4B096E0}"/>
              </a:ext>
            </a:extLst>
          </p:cNvPr>
          <p:cNvSpPr>
            <a:spLocks noGrp="1"/>
          </p:cNvSpPr>
          <p:nvPr>
            <p:ph type="title"/>
          </p:nvPr>
        </p:nvSpPr>
        <p:spPr>
          <a:xfrm>
            <a:off x="588263" y="457200"/>
            <a:ext cx="11018520" cy="553998"/>
          </a:xfrm>
        </p:spPr>
        <p:txBody>
          <a:bodyPr>
            <a:normAutofit fontScale="90000"/>
          </a:bodyPr>
          <a:lstStyle/>
          <a:p>
            <a:r>
              <a:rPr kumimoji="0" lang="en-US" sz="3600" b="0" i="0" u="none" strike="noStrike" kern="1200" cap="none" spc="-50" normalizeH="0" baseline="0" noProof="0">
                <a:ln w="3175">
                  <a:noFill/>
                </a:ln>
                <a:effectLst/>
                <a:uLnTx/>
                <a:uFillTx/>
                <a:latin typeface="Segoe UI Semibold"/>
                <a:ea typeface="+mn-ea"/>
                <a:cs typeface="Segoe UI"/>
              </a:rPr>
              <a:t>Generative AI is changing building</a:t>
            </a:r>
            <a:endParaRPr lang="en-US"/>
          </a:p>
        </p:txBody>
      </p:sp>
      <p:sp>
        <p:nvSpPr>
          <p:cNvPr id="109" name="正方形/長方形 43">
            <a:extLst>
              <a:ext uri="{FF2B5EF4-FFF2-40B4-BE49-F238E27FC236}">
                <a16:creationId xmlns:a16="http://schemas.microsoft.com/office/drawing/2014/main" id="{2BD3AAFD-F25D-84AC-CE57-78820D506513}"/>
              </a:ext>
            </a:extLst>
          </p:cNvPr>
          <p:cNvSpPr/>
          <p:nvPr/>
        </p:nvSpPr>
        <p:spPr>
          <a:xfrm>
            <a:off x="4287231" y="6060201"/>
            <a:ext cx="1128514" cy="24746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TOPICS BUILT</a:t>
            </a:r>
            <a:endParaRPr kumimoji="0" lang="ja-JP" altLang="en-US"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endParaRPr>
          </a:p>
        </p:txBody>
      </p:sp>
      <p:sp>
        <p:nvSpPr>
          <p:cNvPr id="110" name="正方形/長方形 43">
            <a:extLst>
              <a:ext uri="{FF2B5EF4-FFF2-40B4-BE49-F238E27FC236}">
                <a16:creationId xmlns:a16="http://schemas.microsoft.com/office/drawing/2014/main" id="{310C1D22-CF18-2D9E-563C-F108709FD283}"/>
              </a:ext>
            </a:extLst>
          </p:cNvPr>
          <p:cNvSpPr/>
          <p:nvPr/>
        </p:nvSpPr>
        <p:spPr>
          <a:xfrm rot="16200000">
            <a:off x="-154572" y="4097710"/>
            <a:ext cx="1816914" cy="25410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BUSINESS CRITICALITY</a:t>
            </a:r>
          </a:p>
        </p:txBody>
      </p:sp>
      <p:sp>
        <p:nvSpPr>
          <p:cNvPr id="111" name="テキスト ボックス 33">
            <a:extLst>
              <a:ext uri="{FF2B5EF4-FFF2-40B4-BE49-F238E27FC236}">
                <a16:creationId xmlns:a16="http://schemas.microsoft.com/office/drawing/2014/main" id="{064B25CD-C23D-C70D-8164-6E46AE800DA0}"/>
              </a:ext>
            </a:extLst>
          </p:cNvPr>
          <p:cNvSpPr txBox="1"/>
          <p:nvPr/>
        </p:nvSpPr>
        <p:spPr>
          <a:xfrm>
            <a:off x="1110300" y="5566005"/>
            <a:ext cx="1206809" cy="29644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游ゴシック" panose="020B0400000000000000" pitchFamily="34" charset="-128"/>
                <a:cs typeface="Segoe UI" pitchFamily="34" charset="0"/>
              </a:rPr>
              <a:t>Time spent hand-building topics</a:t>
            </a:r>
          </a:p>
        </p:txBody>
      </p:sp>
      <p:sp>
        <p:nvSpPr>
          <p:cNvPr id="112" name="テキスト ボックス 33">
            <a:extLst>
              <a:ext uri="{FF2B5EF4-FFF2-40B4-BE49-F238E27FC236}">
                <a16:creationId xmlns:a16="http://schemas.microsoft.com/office/drawing/2014/main" id="{B9F71D6A-5179-1059-6276-2AF883737A87}"/>
              </a:ext>
            </a:extLst>
          </p:cNvPr>
          <p:cNvSpPr txBox="1"/>
          <p:nvPr/>
        </p:nvSpPr>
        <p:spPr>
          <a:xfrm>
            <a:off x="2942942" y="5566005"/>
            <a:ext cx="1344288" cy="3299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游ゴシック" panose="020B0400000000000000" pitchFamily="34" charset="-128"/>
                <a:cs typeface="Segoe UI" pitchFamily="34" charset="0"/>
              </a:rPr>
              <a:t>Conversations missed or escalated</a:t>
            </a:r>
          </a:p>
        </p:txBody>
      </p:sp>
      <p:sp>
        <p:nvSpPr>
          <p:cNvPr id="113" name="Rectangle: Rounded Corners 112">
            <a:extLst>
              <a:ext uri="{FF2B5EF4-FFF2-40B4-BE49-F238E27FC236}">
                <a16:creationId xmlns:a16="http://schemas.microsoft.com/office/drawing/2014/main" id="{572A2A16-A7C4-452B-8046-A7AABD424BD1}"/>
              </a:ext>
            </a:extLst>
          </p:cNvPr>
          <p:cNvSpPr/>
          <p:nvPr/>
        </p:nvSpPr>
        <p:spPr bwMode="auto">
          <a:xfrm>
            <a:off x="4655421" y="4402390"/>
            <a:ext cx="212283" cy="285198"/>
          </a:xfrm>
          <a:prstGeom prst="roundRect">
            <a:avLst/>
          </a:prstGeom>
          <a:solidFill>
            <a:srgbClr val="DD2A5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テキスト ボックス 33">
            <a:extLst>
              <a:ext uri="{FF2B5EF4-FFF2-40B4-BE49-F238E27FC236}">
                <a16:creationId xmlns:a16="http://schemas.microsoft.com/office/drawing/2014/main" id="{1BFF2EFA-97F8-DBE3-2606-FEDC987D5706}"/>
              </a:ext>
            </a:extLst>
          </p:cNvPr>
          <p:cNvSpPr txBox="1"/>
          <p:nvPr/>
        </p:nvSpPr>
        <p:spPr>
          <a:xfrm>
            <a:off x="4969696" y="4351523"/>
            <a:ext cx="3017063" cy="21559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游ゴシック" panose="020B0400000000000000" pitchFamily="34" charset="-128"/>
                <a:cs typeface="Segoe UI" pitchFamily="34" charset="0"/>
              </a:rPr>
              <a:t>Missed opportunity</a:t>
            </a:r>
          </a:p>
        </p:txBody>
      </p:sp>
      <p:sp>
        <p:nvSpPr>
          <p:cNvPr id="115" name="Rectangle: Rounded Corners 114">
            <a:extLst>
              <a:ext uri="{FF2B5EF4-FFF2-40B4-BE49-F238E27FC236}">
                <a16:creationId xmlns:a16="http://schemas.microsoft.com/office/drawing/2014/main" id="{D2A61A58-4EDC-6578-9B1F-B60F80C60296}"/>
              </a:ext>
            </a:extLst>
          </p:cNvPr>
          <p:cNvSpPr/>
          <p:nvPr/>
        </p:nvSpPr>
        <p:spPr bwMode="auto">
          <a:xfrm>
            <a:off x="2086714" y="2925340"/>
            <a:ext cx="212283" cy="285198"/>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テキスト ボックス 33">
            <a:extLst>
              <a:ext uri="{FF2B5EF4-FFF2-40B4-BE49-F238E27FC236}">
                <a16:creationId xmlns:a16="http://schemas.microsoft.com/office/drawing/2014/main" id="{27A5B6E0-F25E-A87A-BA2B-AD031C8F3CC8}"/>
              </a:ext>
            </a:extLst>
          </p:cNvPr>
          <p:cNvSpPr txBox="1"/>
          <p:nvPr/>
        </p:nvSpPr>
        <p:spPr>
          <a:xfrm>
            <a:off x="2398681" y="2870242"/>
            <a:ext cx="2363038" cy="21559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游ゴシック" panose="020B0400000000000000" pitchFamily="34" charset="-128"/>
                <a:cs typeface="Segoe UI" pitchFamily="34" charset="0"/>
              </a:rPr>
              <a:t>Manually authored topics</a:t>
            </a:r>
          </a:p>
        </p:txBody>
      </p:sp>
      <p:sp>
        <p:nvSpPr>
          <p:cNvPr id="117" name="テキスト ボックス 33">
            <a:extLst>
              <a:ext uri="{FF2B5EF4-FFF2-40B4-BE49-F238E27FC236}">
                <a16:creationId xmlns:a16="http://schemas.microsoft.com/office/drawing/2014/main" id="{F170F597-841E-EAFD-E38F-1D0FEF8C31DC}"/>
              </a:ext>
            </a:extLst>
          </p:cNvPr>
          <p:cNvSpPr txBox="1"/>
          <p:nvPr/>
        </p:nvSpPr>
        <p:spPr>
          <a:xfrm>
            <a:off x="2398681" y="3116611"/>
            <a:ext cx="3017063"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solidFill>
                  <a:srgbClr val="000000"/>
                </a:solidFill>
                <a:effectLst/>
                <a:uLnTx/>
                <a:uFillTx/>
                <a:latin typeface="Segoe UI"/>
                <a:ea typeface="游ゴシック" panose="020B0400000000000000" pitchFamily="34" charset="-128"/>
                <a:cs typeface="Segoe UI" pitchFamily="34" charset="0"/>
              </a:rPr>
              <a:t>Anticipate and build a manual topic for </a:t>
            </a:r>
            <a:r>
              <a:rPr kumimoji="0" lang="en-US" altLang="ja-JP" sz="1200" b="0" i="1" u="none" strike="noStrike" kern="1200" cap="none" spc="0" normalizeH="0" baseline="0" noProof="0">
                <a:ln w="3175">
                  <a:noFill/>
                </a:ln>
                <a:solidFill>
                  <a:srgbClr val="000000"/>
                </a:solidFill>
                <a:effectLst/>
                <a:uLnTx/>
                <a:uFillTx/>
                <a:latin typeface="Segoe UI"/>
                <a:ea typeface="游ゴシック" panose="020B0400000000000000" pitchFamily="34" charset="-128"/>
                <a:cs typeface="Segoe UI" pitchFamily="34" charset="0"/>
              </a:rPr>
              <a:t>each</a:t>
            </a:r>
            <a:r>
              <a:rPr kumimoji="0" lang="en-US" altLang="ja-JP" sz="1200" b="0" i="0" u="none" strike="noStrike" kern="1200" cap="none" spc="0" normalizeH="0" baseline="0" noProof="0">
                <a:ln w="3175">
                  <a:noFill/>
                </a:ln>
                <a:solidFill>
                  <a:srgbClr val="000000"/>
                </a:solidFill>
                <a:effectLst/>
                <a:uLnTx/>
                <a:uFillTx/>
                <a:latin typeface="Segoe UI"/>
                <a:ea typeface="游ゴシック" panose="020B0400000000000000" pitchFamily="34" charset="-128"/>
                <a:cs typeface="Segoe UI" pitchFamily="34" charset="0"/>
              </a:rPr>
              <a:t> possible user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solidFill>
                  <a:srgbClr val="000000"/>
                </a:solidFill>
                <a:effectLst/>
                <a:uLnTx/>
                <a:uFillTx/>
                <a:latin typeface="Segoe UI"/>
                <a:ea typeface="游ゴシック" panose="020B0400000000000000" pitchFamily="34" charset="-128"/>
                <a:cs typeface="Segoe UI" pitchFamily="34" charset="0"/>
              </a:rPr>
              <a:t>Then keep these topics up to date as your content changes</a:t>
            </a:r>
          </a:p>
        </p:txBody>
      </p:sp>
      <p:cxnSp>
        <p:nvCxnSpPr>
          <p:cNvPr id="118" name="Straight Connector 117">
            <a:extLst>
              <a:ext uri="{FF2B5EF4-FFF2-40B4-BE49-F238E27FC236}">
                <a16:creationId xmlns:a16="http://schemas.microsoft.com/office/drawing/2014/main" id="{DD340F6C-FC4D-F40F-CABE-E8A07D63C40C}"/>
              </a:ext>
            </a:extLst>
          </p:cNvPr>
          <p:cNvCxnSpPr>
            <a:cxnSpLocks/>
          </p:cNvCxnSpPr>
          <p:nvPr/>
        </p:nvCxnSpPr>
        <p:spPr>
          <a:xfrm>
            <a:off x="2191726" y="3210538"/>
            <a:ext cx="0" cy="634408"/>
          </a:xfrm>
          <a:prstGeom prst="line">
            <a:avLst/>
          </a:prstGeom>
          <a:noFill/>
          <a:ln w="25400" cap="flat" cmpd="sng" algn="ctr">
            <a:solidFill>
              <a:srgbClr val="0B556A"/>
            </a:solidFill>
            <a:prstDash val="solid"/>
            <a:headEnd type="none" w="lg" len="med"/>
            <a:tailEnd type="none" w="lg" len="med"/>
          </a:ln>
          <a:effectLst/>
        </p:spPr>
      </p:cxnSp>
      <p:cxnSp>
        <p:nvCxnSpPr>
          <p:cNvPr id="121" name="Straight Connector 120">
            <a:extLst>
              <a:ext uri="{FF2B5EF4-FFF2-40B4-BE49-F238E27FC236}">
                <a16:creationId xmlns:a16="http://schemas.microsoft.com/office/drawing/2014/main" id="{8168FCDA-0EA9-6FDA-BB42-DAB09C47AFDC}"/>
              </a:ext>
            </a:extLst>
          </p:cNvPr>
          <p:cNvCxnSpPr>
            <a:cxnSpLocks/>
          </p:cNvCxnSpPr>
          <p:nvPr/>
        </p:nvCxnSpPr>
        <p:spPr>
          <a:xfrm>
            <a:off x="2789246" y="4277104"/>
            <a:ext cx="7624" cy="1671841"/>
          </a:xfrm>
          <a:prstGeom prst="line">
            <a:avLst/>
          </a:prstGeom>
          <a:noFill/>
          <a:ln w="25400" cap="flat" cmpd="sng" algn="ctr">
            <a:solidFill>
              <a:srgbClr val="DD2A51"/>
            </a:solidFill>
            <a:prstDash val="solid"/>
            <a:headEnd type="none" w="lg" len="med"/>
            <a:tailEnd type="none" w="lg" len="med"/>
          </a:ln>
          <a:effectLst/>
        </p:spPr>
      </p:cxnSp>
      <p:cxnSp>
        <p:nvCxnSpPr>
          <p:cNvPr id="122" name="Straight Connector 121">
            <a:extLst>
              <a:ext uri="{FF2B5EF4-FFF2-40B4-BE49-F238E27FC236}">
                <a16:creationId xmlns:a16="http://schemas.microsoft.com/office/drawing/2014/main" id="{40C1F7F9-CDF0-A1B4-A08C-BF6A36BDCE92}"/>
              </a:ext>
            </a:extLst>
          </p:cNvPr>
          <p:cNvCxnSpPr>
            <a:cxnSpLocks/>
          </p:cNvCxnSpPr>
          <p:nvPr/>
        </p:nvCxnSpPr>
        <p:spPr>
          <a:xfrm>
            <a:off x="4760410" y="4687589"/>
            <a:ext cx="0" cy="445630"/>
          </a:xfrm>
          <a:prstGeom prst="line">
            <a:avLst/>
          </a:prstGeom>
          <a:noFill/>
          <a:ln w="25400" cap="flat" cmpd="sng" algn="ctr">
            <a:solidFill>
              <a:srgbClr val="DD2A51"/>
            </a:solidFill>
            <a:prstDash val="solid"/>
            <a:headEnd type="none" w="lg" len="med"/>
            <a:tailEnd type="none" w="lg" len="med"/>
          </a:ln>
          <a:effectLst/>
        </p:spPr>
      </p:cxnSp>
      <p:sp>
        <p:nvSpPr>
          <p:cNvPr id="1024" name="Rectangle: Top Corners Rounded 1023">
            <a:extLst>
              <a:ext uri="{FF2B5EF4-FFF2-40B4-BE49-F238E27FC236}">
                <a16:creationId xmlns:a16="http://schemas.microsoft.com/office/drawing/2014/main" id="{03C34CF2-B331-AEB7-9C5E-2B9B6A141180}"/>
              </a:ext>
            </a:extLst>
          </p:cNvPr>
          <p:cNvSpPr/>
          <p:nvPr/>
        </p:nvSpPr>
        <p:spPr bwMode="auto">
          <a:xfrm rot="16200000">
            <a:off x="8262428" y="1054012"/>
            <a:ext cx="4562490" cy="3296672"/>
          </a:xfrm>
          <a:prstGeom prst="round2SameRect">
            <a:avLst>
              <a:gd name="adj1" fmla="val 8317"/>
              <a:gd name="adj2" fmla="val 0"/>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4" name="TextBox 1033">
            <a:extLst>
              <a:ext uri="{FF2B5EF4-FFF2-40B4-BE49-F238E27FC236}">
                <a16:creationId xmlns:a16="http://schemas.microsoft.com/office/drawing/2014/main" id="{05543819-D9AE-3113-83BE-1C50C3143D5F}"/>
              </a:ext>
            </a:extLst>
          </p:cNvPr>
          <p:cNvSpPr txBox="1"/>
          <p:nvPr/>
        </p:nvSpPr>
        <p:spPr>
          <a:xfrm>
            <a:off x="9003541" y="1038462"/>
            <a:ext cx="3008686" cy="378565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Azure tenant and infra</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Annotate thousands of utterances and conversations to build a custom NL model</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topics in code using Visual Studio and BF SDK</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Host Azure Bot Service and instantiate the appropriate channel</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Deploy your copilot to the service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Build your own custom analytics pipeline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Every time your knowledge content changes (e.g. different hours) go and update the copilot in code</a:t>
            </a:r>
          </a:p>
        </p:txBody>
      </p:sp>
      <p:sp>
        <p:nvSpPr>
          <p:cNvPr id="1035" name="TextBox 1034">
            <a:extLst>
              <a:ext uri="{FF2B5EF4-FFF2-40B4-BE49-F238E27FC236}">
                <a16:creationId xmlns:a16="http://schemas.microsoft.com/office/drawing/2014/main" id="{CE3224D0-4AF8-4780-BFFE-CD661D0F3A59}"/>
              </a:ext>
            </a:extLst>
          </p:cNvPr>
          <p:cNvSpPr txBox="1"/>
          <p:nvPr/>
        </p:nvSpPr>
        <p:spPr>
          <a:xfrm>
            <a:off x="9263431" y="563565"/>
            <a:ext cx="2763171" cy="338554"/>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Traditional (e.g. Azure)</a:t>
            </a:r>
          </a:p>
        </p:txBody>
      </p:sp>
      <p:sp>
        <p:nvSpPr>
          <p:cNvPr id="2" name="Rectangle: Rounded Corners 1">
            <a:extLst>
              <a:ext uri="{FF2B5EF4-FFF2-40B4-BE49-F238E27FC236}">
                <a16:creationId xmlns:a16="http://schemas.microsoft.com/office/drawing/2014/main" id="{07CF486B-9D2F-C416-230C-D55174784548}"/>
              </a:ext>
            </a:extLst>
          </p:cNvPr>
          <p:cNvSpPr/>
          <p:nvPr/>
        </p:nvSpPr>
        <p:spPr bwMode="auto">
          <a:xfrm>
            <a:off x="9046175" y="600868"/>
            <a:ext cx="212283" cy="285198"/>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768034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B49EBB31-BFF3-1650-7F0C-60DC3CFAE72F}"/>
              </a:ext>
            </a:extLst>
          </p:cNvPr>
          <p:cNvSpPr/>
          <p:nvPr/>
        </p:nvSpPr>
        <p:spPr bwMode="auto">
          <a:xfrm>
            <a:off x="0" y="0"/>
            <a:ext cx="12192000" cy="2805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9" name="Rectangle: Top Corners Rounded 1028">
            <a:extLst>
              <a:ext uri="{FF2B5EF4-FFF2-40B4-BE49-F238E27FC236}">
                <a16:creationId xmlns:a16="http://schemas.microsoft.com/office/drawing/2014/main" id="{E7D6B360-3C48-10A0-F5FD-9993C8496D99}"/>
              </a:ext>
            </a:extLst>
          </p:cNvPr>
          <p:cNvSpPr/>
          <p:nvPr/>
        </p:nvSpPr>
        <p:spPr bwMode="auto">
          <a:xfrm rot="16200000">
            <a:off x="3756837" y="-2034366"/>
            <a:ext cx="5082366" cy="11787965"/>
          </a:xfrm>
          <a:prstGeom prst="round2SameRect">
            <a:avLst>
              <a:gd name="adj1" fmla="val 3299"/>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Graphic 4">
            <a:extLst>
              <a:ext uri="{FF2B5EF4-FFF2-40B4-BE49-F238E27FC236}">
                <a16:creationId xmlns:a16="http://schemas.microsoft.com/office/drawing/2014/main" id="{60D3D2F3-EE9D-6262-E4AC-F4972679A3D6}"/>
              </a:ext>
            </a:extLst>
          </p:cNvPr>
          <p:cNvSpPr/>
          <p:nvPr/>
        </p:nvSpPr>
        <p:spPr>
          <a:xfrm>
            <a:off x="995287" y="1875203"/>
            <a:ext cx="8518627" cy="4107194"/>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00B050"/>
          </a:solidFill>
          <a:ln w="21234"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7" name="Picture 6" descr="A blue and black curve&#10;&#10;Description automatically generated">
            <a:extLst>
              <a:ext uri="{FF2B5EF4-FFF2-40B4-BE49-F238E27FC236}">
                <a16:creationId xmlns:a16="http://schemas.microsoft.com/office/drawing/2014/main" id="{94623D5D-5886-1C48-13DF-09111582231D}"/>
              </a:ext>
            </a:extLst>
          </p:cNvPr>
          <p:cNvPicPr>
            <a:picLocks noChangeAspect="1"/>
          </p:cNvPicPr>
          <p:nvPr/>
        </p:nvPicPr>
        <p:blipFill rotWithShape="1">
          <a:blip r:embed="rId3"/>
          <a:srcRect l="1" r="90575"/>
          <a:stretch/>
        </p:blipFill>
        <p:spPr>
          <a:xfrm>
            <a:off x="985928" y="1792415"/>
            <a:ext cx="812641" cy="4209052"/>
          </a:xfrm>
          <a:prstGeom prst="rect">
            <a:avLst/>
          </a:prstGeom>
        </p:spPr>
      </p:pic>
      <p:sp>
        <p:nvSpPr>
          <p:cNvPr id="1033" name="Rectangle: Top Corners Rounded 1032">
            <a:extLst>
              <a:ext uri="{FF2B5EF4-FFF2-40B4-BE49-F238E27FC236}">
                <a16:creationId xmlns:a16="http://schemas.microsoft.com/office/drawing/2014/main" id="{D2D41686-8B71-C0E8-1631-30675237F77C}"/>
              </a:ext>
            </a:extLst>
          </p:cNvPr>
          <p:cNvSpPr/>
          <p:nvPr/>
        </p:nvSpPr>
        <p:spPr bwMode="auto">
          <a:xfrm rot="16200000">
            <a:off x="8089894" y="886457"/>
            <a:ext cx="4718107" cy="3476166"/>
          </a:xfrm>
          <a:prstGeom prst="round2SameRect">
            <a:avLst>
              <a:gd name="adj1" fmla="val 11031"/>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76A57F11-9C91-72B4-E4DB-9186D4B096E0}"/>
              </a:ext>
            </a:extLst>
          </p:cNvPr>
          <p:cNvSpPr>
            <a:spLocks noGrp="1"/>
          </p:cNvSpPr>
          <p:nvPr>
            <p:ph type="title"/>
          </p:nvPr>
        </p:nvSpPr>
        <p:spPr>
          <a:xfrm>
            <a:off x="588263" y="457200"/>
            <a:ext cx="11018520" cy="553998"/>
          </a:xfrm>
        </p:spPr>
        <p:txBody>
          <a:bodyPr>
            <a:normAutofit fontScale="90000"/>
          </a:bodyPr>
          <a:lstStyle/>
          <a:p>
            <a:r>
              <a:rPr kumimoji="0" lang="en-US" sz="3600" b="0" i="0" u="none" strike="noStrike" kern="1200" cap="none" spc="-50" normalizeH="0" baseline="0" noProof="0">
                <a:ln w="3175">
                  <a:noFill/>
                </a:ln>
                <a:effectLst/>
                <a:uLnTx/>
                <a:uFillTx/>
                <a:latin typeface="Segoe UI Semibold"/>
                <a:ea typeface="+mn-ea"/>
                <a:cs typeface="Segoe UI"/>
              </a:rPr>
              <a:t>Generative AI is changing building</a:t>
            </a:r>
            <a:endParaRPr lang="en-US"/>
          </a:p>
        </p:txBody>
      </p:sp>
      <p:sp>
        <p:nvSpPr>
          <p:cNvPr id="1024" name="Rectangle: Top Corners Rounded 1023">
            <a:extLst>
              <a:ext uri="{FF2B5EF4-FFF2-40B4-BE49-F238E27FC236}">
                <a16:creationId xmlns:a16="http://schemas.microsoft.com/office/drawing/2014/main" id="{03C34CF2-B331-AEB7-9C5E-2B9B6A141180}"/>
              </a:ext>
            </a:extLst>
          </p:cNvPr>
          <p:cNvSpPr/>
          <p:nvPr/>
        </p:nvSpPr>
        <p:spPr bwMode="auto">
          <a:xfrm rot="16200000">
            <a:off x="7984442" y="1331998"/>
            <a:ext cx="5118461" cy="3296672"/>
          </a:xfrm>
          <a:prstGeom prst="round2SameRect">
            <a:avLst>
              <a:gd name="adj1" fmla="val 8317"/>
              <a:gd name="adj2" fmla="val 0"/>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4" name="TextBox 1033">
            <a:extLst>
              <a:ext uri="{FF2B5EF4-FFF2-40B4-BE49-F238E27FC236}">
                <a16:creationId xmlns:a16="http://schemas.microsoft.com/office/drawing/2014/main" id="{05543819-D9AE-3113-83BE-1C50C3143D5F}"/>
              </a:ext>
            </a:extLst>
          </p:cNvPr>
          <p:cNvSpPr txBox="1"/>
          <p:nvPr/>
        </p:nvSpPr>
        <p:spPr>
          <a:xfrm>
            <a:off x="9003541" y="1038462"/>
            <a:ext cx="3008686" cy="433965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 E2E SaaS – no infra to host or manage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No explicit NL training or custom model required, comes with powerful large language model</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Point to a knowledge sources and have a useful bot in minutes with Generative AI</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Customize your copilot with business-critical topics using easy to use graphical interface and 1000s of pre-built connectors, or call custom APIs</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Developers, low-code users can collaborate inside the same canvas with graphical multi-authoring and code side-by-side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Publish to the channel of your choice in minutes with a few clicks</a:t>
            </a:r>
          </a:p>
        </p:txBody>
      </p:sp>
      <p:sp>
        <p:nvSpPr>
          <p:cNvPr id="1035" name="TextBox 1034">
            <a:extLst>
              <a:ext uri="{FF2B5EF4-FFF2-40B4-BE49-F238E27FC236}">
                <a16:creationId xmlns:a16="http://schemas.microsoft.com/office/drawing/2014/main" id="{CE3224D0-4AF8-4780-BFFE-CD661D0F3A59}"/>
              </a:ext>
            </a:extLst>
          </p:cNvPr>
          <p:cNvSpPr txBox="1"/>
          <p:nvPr/>
        </p:nvSpPr>
        <p:spPr>
          <a:xfrm>
            <a:off x="9263431" y="563565"/>
            <a:ext cx="2763171" cy="523220"/>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Copilot Studio with Generative AI</a:t>
            </a:r>
          </a:p>
        </p:txBody>
      </p:sp>
      <p:sp>
        <p:nvSpPr>
          <p:cNvPr id="2" name="Rectangle: Rounded Corners 1">
            <a:extLst>
              <a:ext uri="{FF2B5EF4-FFF2-40B4-BE49-F238E27FC236}">
                <a16:creationId xmlns:a16="http://schemas.microsoft.com/office/drawing/2014/main" id="{07CF486B-9D2F-C416-230C-D55174784548}"/>
              </a:ext>
            </a:extLst>
          </p:cNvPr>
          <p:cNvSpPr/>
          <p:nvPr/>
        </p:nvSpPr>
        <p:spPr bwMode="auto">
          <a:xfrm>
            <a:off x="9046175" y="600868"/>
            <a:ext cx="212283" cy="285198"/>
          </a:xfrm>
          <a:prstGeom prst="round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7" name="Graphic 106">
            <a:extLst>
              <a:ext uri="{FF2B5EF4-FFF2-40B4-BE49-F238E27FC236}">
                <a16:creationId xmlns:a16="http://schemas.microsoft.com/office/drawing/2014/main" id="{3819EED4-C776-CD14-57AF-06909A997D2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 r="90506" b="371"/>
          <a:stretch/>
        </p:blipFill>
        <p:spPr>
          <a:xfrm>
            <a:off x="986659" y="1882147"/>
            <a:ext cx="808762" cy="4097530"/>
          </a:xfrm>
          <a:prstGeom prst="rect">
            <a:avLst/>
          </a:prstGeom>
        </p:spPr>
      </p:pic>
      <p:sp>
        <p:nvSpPr>
          <p:cNvPr id="109" name="正方形/長方形 43">
            <a:extLst>
              <a:ext uri="{FF2B5EF4-FFF2-40B4-BE49-F238E27FC236}">
                <a16:creationId xmlns:a16="http://schemas.microsoft.com/office/drawing/2014/main" id="{2BD3AAFD-F25D-84AC-CE57-78820D506513}"/>
              </a:ext>
            </a:extLst>
          </p:cNvPr>
          <p:cNvSpPr/>
          <p:nvPr/>
        </p:nvSpPr>
        <p:spPr>
          <a:xfrm>
            <a:off x="4287234" y="6060201"/>
            <a:ext cx="1128514" cy="24746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TOPICS BUILT</a:t>
            </a:r>
            <a:endParaRPr kumimoji="0" lang="ja-JP" altLang="en-US"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endParaRPr>
          </a:p>
        </p:txBody>
      </p:sp>
      <p:sp>
        <p:nvSpPr>
          <p:cNvPr id="110" name="正方形/長方形 43">
            <a:extLst>
              <a:ext uri="{FF2B5EF4-FFF2-40B4-BE49-F238E27FC236}">
                <a16:creationId xmlns:a16="http://schemas.microsoft.com/office/drawing/2014/main" id="{310C1D22-CF18-2D9E-563C-F108709FD283}"/>
              </a:ext>
            </a:extLst>
          </p:cNvPr>
          <p:cNvSpPr/>
          <p:nvPr/>
        </p:nvSpPr>
        <p:spPr>
          <a:xfrm rot="16200000">
            <a:off x="-154569" y="4097710"/>
            <a:ext cx="1816914" cy="25410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BUSINESS CRITICALITY</a:t>
            </a:r>
          </a:p>
        </p:txBody>
      </p:sp>
      <p:sp>
        <p:nvSpPr>
          <p:cNvPr id="111" name="テキスト ボックス 33">
            <a:extLst>
              <a:ext uri="{FF2B5EF4-FFF2-40B4-BE49-F238E27FC236}">
                <a16:creationId xmlns:a16="http://schemas.microsoft.com/office/drawing/2014/main" id="{064B25CD-C23D-C70D-8164-6E46AE800DA0}"/>
              </a:ext>
            </a:extLst>
          </p:cNvPr>
          <p:cNvSpPr txBox="1"/>
          <p:nvPr/>
        </p:nvSpPr>
        <p:spPr>
          <a:xfrm>
            <a:off x="1103738" y="4818011"/>
            <a:ext cx="543568" cy="101566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游ゴシック" panose="020B0400000000000000" pitchFamily="34" charset="-128"/>
                <a:cs typeface="Segoe UI" pitchFamily="34" charset="0"/>
              </a:rPr>
              <a:t>Custom build</a:t>
            </a:r>
            <a:br>
              <a:rPr kumimoji="0" lang="en-US" altLang="ja-JP" sz="1100" b="0" i="0" u="none" strike="noStrike" kern="1200" cap="none" spc="0" normalizeH="0" baseline="0" noProof="0">
                <a:ln w="3175">
                  <a:noFill/>
                </a:ln>
                <a:solidFill>
                  <a:srgbClr val="FFFFFF"/>
                </a:solidFill>
                <a:effectLst/>
                <a:uLnTx/>
                <a:uFillTx/>
                <a:latin typeface="Segoe UI Semibold"/>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Segoe UI Semibold"/>
                <a:ea typeface="游ゴシック" panose="020B0400000000000000" pitchFamily="34" charset="-128"/>
                <a:cs typeface="Segoe UI" pitchFamily="34" charset="0"/>
              </a:rPr>
              <a:t>topics</a:t>
            </a:r>
            <a:br>
              <a:rPr kumimoji="0" lang="en-US" altLang="ja-JP" sz="1100" b="0" i="0" u="none" strike="noStrike" kern="1200" cap="none" spc="0" normalizeH="0" baseline="0" noProof="0">
                <a:ln w="3175">
                  <a:noFill/>
                </a:ln>
                <a:solidFill>
                  <a:srgbClr val="FFFFFF"/>
                </a:solidFill>
                <a:effectLst/>
                <a:uLnTx/>
                <a:uFillTx/>
                <a:latin typeface="Segoe UI Semibold"/>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Segoe UI Semibold"/>
                <a:ea typeface="游ゴシック" panose="020B0400000000000000" pitchFamily="34" charset="-128"/>
                <a:cs typeface="Segoe UI" pitchFamily="34" charset="0"/>
              </a:rPr>
              <a:t>+ help from Copilot</a:t>
            </a:r>
          </a:p>
        </p:txBody>
      </p:sp>
      <p:sp>
        <p:nvSpPr>
          <p:cNvPr id="112" name="テキスト ボックス 33">
            <a:extLst>
              <a:ext uri="{FF2B5EF4-FFF2-40B4-BE49-F238E27FC236}">
                <a16:creationId xmlns:a16="http://schemas.microsoft.com/office/drawing/2014/main" id="{B9F71D6A-5179-1059-6276-2AF883737A87}"/>
              </a:ext>
            </a:extLst>
          </p:cNvPr>
          <p:cNvSpPr txBox="1"/>
          <p:nvPr/>
        </p:nvSpPr>
        <p:spPr>
          <a:xfrm>
            <a:off x="1904287" y="5495120"/>
            <a:ext cx="1943807"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游ゴシック" panose="020B0400000000000000" pitchFamily="34" charset="-128"/>
                <a:cs typeface="Segoe UI" pitchFamily="34" charset="0"/>
              </a:rPr>
              <a:t>Topics handled by Generative Answers and Actions</a:t>
            </a:r>
          </a:p>
        </p:txBody>
      </p:sp>
      <p:sp>
        <p:nvSpPr>
          <p:cNvPr id="113" name="Rectangle: Rounded Corners 112">
            <a:extLst>
              <a:ext uri="{FF2B5EF4-FFF2-40B4-BE49-F238E27FC236}">
                <a16:creationId xmlns:a16="http://schemas.microsoft.com/office/drawing/2014/main" id="{572A2A16-A7C4-452B-8046-A7AABD424BD1}"/>
              </a:ext>
            </a:extLst>
          </p:cNvPr>
          <p:cNvSpPr/>
          <p:nvPr/>
        </p:nvSpPr>
        <p:spPr bwMode="auto">
          <a:xfrm>
            <a:off x="4655425" y="4170375"/>
            <a:ext cx="212283" cy="285198"/>
          </a:xfrm>
          <a:prstGeom prst="round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テキスト ボックス 33">
            <a:extLst>
              <a:ext uri="{FF2B5EF4-FFF2-40B4-BE49-F238E27FC236}">
                <a16:creationId xmlns:a16="http://schemas.microsoft.com/office/drawing/2014/main" id="{1BFF2EFA-97F8-DBE3-2606-FEDC987D5706}"/>
              </a:ext>
            </a:extLst>
          </p:cNvPr>
          <p:cNvSpPr txBox="1"/>
          <p:nvPr/>
        </p:nvSpPr>
        <p:spPr>
          <a:xfrm>
            <a:off x="5036546" y="4125834"/>
            <a:ext cx="3398186" cy="8002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游ゴシック" panose="020B0400000000000000" pitchFamily="34" charset="-128"/>
                <a:cs typeface="Segoe UI" pitchFamily="34" charset="0"/>
              </a:rPr>
              <a:t>Expose your knowledge sources and APIs and generative AI handles the rest</a:t>
            </a:r>
            <a:br>
              <a:rPr kumimoji="0" lang="en-US" altLang="ja-JP" sz="1400" b="0" i="0" u="none" strike="noStrike" kern="1200" cap="none" spc="0" normalizeH="0" baseline="0" noProof="0">
                <a:ln w="3175">
                  <a:noFill/>
                </a:ln>
                <a:solidFill>
                  <a:srgbClr val="000000"/>
                </a:solidFill>
                <a:effectLst/>
                <a:uLnTx/>
                <a:uFillTx/>
                <a:latin typeface="Segoe UI Semibold"/>
                <a:ea typeface="游ゴシック" panose="020B0400000000000000" pitchFamily="34" charset="-128"/>
                <a:cs typeface="Segoe UI" pitchFamily="34" charset="0"/>
              </a:rPr>
            </a:br>
            <a:r>
              <a:rPr kumimoji="0" lang="en-US" altLang="ja-JP" sz="1200" b="0" i="0" u="none" strike="noStrike" kern="1200" cap="none" spc="0" normalizeH="0" baseline="0" noProof="0">
                <a:ln w="3175">
                  <a:noFill/>
                </a:ln>
                <a:solidFill>
                  <a:srgbClr val="000000"/>
                </a:solidFill>
                <a:effectLst/>
                <a:uLnTx/>
                <a:uFillTx/>
                <a:latin typeface="Segoe UI" panose="020B0502040204020203" pitchFamily="34" charset="0"/>
                <a:ea typeface="游ゴシック" panose="020B0400000000000000" pitchFamily="34" charset="-128"/>
                <a:cs typeface="Segoe UI" panose="020B0502040204020203" pitchFamily="34" charset="0"/>
              </a:rPr>
              <a:t>V</a:t>
            </a:r>
            <a:r>
              <a:rPr kumimoji="0" lang="en-US" altLang="ja-JP" sz="1200" b="0" i="0" u="none" strike="noStrike" kern="1200" cap="none" spc="0" normalizeH="0" baseline="0" noProof="0" err="1">
                <a:ln w="3175">
                  <a:noFill/>
                </a:ln>
                <a:solidFill>
                  <a:srgbClr val="000000"/>
                </a:solidFill>
                <a:effectLst/>
                <a:uLnTx/>
                <a:uFillTx/>
                <a:latin typeface="Segoe UI" panose="020B0502040204020203" pitchFamily="34" charset="0"/>
                <a:ea typeface="游ゴシック" panose="020B0400000000000000" pitchFamily="34" charset="-128"/>
                <a:cs typeface="Segoe UI" panose="020B0502040204020203" pitchFamily="34" charset="0"/>
              </a:rPr>
              <a:t>ast</a:t>
            </a:r>
            <a:r>
              <a:rPr kumimoji="0" lang="en-US" altLang="ja-JP" sz="1200" b="0" i="0" u="none" strike="noStrike" kern="1200" cap="none" spc="0" normalizeH="0" baseline="0" noProof="0">
                <a:ln w="3175">
                  <a:noFill/>
                </a:ln>
                <a:solidFill>
                  <a:srgbClr val="000000"/>
                </a:solidFill>
                <a:effectLst/>
                <a:uLnTx/>
                <a:uFillTx/>
                <a:latin typeface="Segoe UI" panose="020B0502040204020203" pitchFamily="34" charset="0"/>
                <a:ea typeface="游ゴシック" panose="020B0400000000000000" pitchFamily="34" charset="-128"/>
                <a:cs typeface="Segoe UI" panose="020B0502040204020203" pitchFamily="34" charset="0"/>
              </a:rPr>
              <a:t> coverage of the long tail, and as content changes, copilot answers change as well</a:t>
            </a:r>
            <a:endParaRPr kumimoji="0" lang="en-US" altLang="ja-JP" sz="1400" b="0" i="0" u="none" strike="noStrike" kern="1200" cap="none" spc="0" normalizeH="0" baseline="0" noProof="0">
              <a:ln w="3175">
                <a:noFill/>
              </a:ln>
              <a:solidFill>
                <a:srgbClr val="000000"/>
              </a:solidFill>
              <a:effectLst/>
              <a:uLnTx/>
              <a:uFillTx/>
              <a:latin typeface="Segoe UI" panose="020B0502040204020203" pitchFamily="34" charset="0"/>
              <a:ea typeface="游ゴシック" panose="020B0400000000000000" pitchFamily="34" charset="-128"/>
              <a:cs typeface="Segoe UI" panose="020B0502040204020203" pitchFamily="34" charset="0"/>
            </a:endParaRPr>
          </a:p>
        </p:txBody>
      </p:sp>
      <p:sp>
        <p:nvSpPr>
          <p:cNvPr id="115" name="Rectangle: Rounded Corners 114">
            <a:extLst>
              <a:ext uri="{FF2B5EF4-FFF2-40B4-BE49-F238E27FC236}">
                <a16:creationId xmlns:a16="http://schemas.microsoft.com/office/drawing/2014/main" id="{D2A61A58-4EDC-6578-9B1F-B60F80C60296}"/>
              </a:ext>
            </a:extLst>
          </p:cNvPr>
          <p:cNvSpPr/>
          <p:nvPr/>
        </p:nvSpPr>
        <p:spPr bwMode="auto">
          <a:xfrm>
            <a:off x="1512195" y="2298708"/>
            <a:ext cx="212283" cy="285198"/>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テキスト ボックス 33">
            <a:extLst>
              <a:ext uri="{FF2B5EF4-FFF2-40B4-BE49-F238E27FC236}">
                <a16:creationId xmlns:a16="http://schemas.microsoft.com/office/drawing/2014/main" id="{27A5B6E0-F25E-A87A-BA2B-AD031C8F3CC8}"/>
              </a:ext>
            </a:extLst>
          </p:cNvPr>
          <p:cNvSpPr txBox="1"/>
          <p:nvPr/>
        </p:nvSpPr>
        <p:spPr>
          <a:xfrm>
            <a:off x="1824162" y="2243610"/>
            <a:ext cx="2747838" cy="58477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游ゴシック" panose="020B0400000000000000" pitchFamily="34" charset="-128"/>
                <a:cs typeface="Segoe UI" pitchFamily="34" charset="0"/>
              </a:rPr>
              <a:t>Manually authored topics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solidFill>
                  <a:srgbClr val="000000"/>
                </a:solidFill>
                <a:effectLst/>
                <a:uLnTx/>
                <a:uFillTx/>
                <a:latin typeface="Segoe UI" panose="020B0502040204020203" pitchFamily="34" charset="0"/>
                <a:ea typeface="游ゴシック" panose="020B0400000000000000" pitchFamily="34" charset="-128"/>
                <a:cs typeface="Segoe UI" panose="020B0502040204020203" pitchFamily="34" charset="0"/>
              </a:rPr>
              <a:t>Manually author business-critical topics quickly with Copilot Studio</a:t>
            </a:r>
          </a:p>
        </p:txBody>
      </p:sp>
      <p:cxnSp>
        <p:nvCxnSpPr>
          <p:cNvPr id="118" name="Straight Connector 117">
            <a:extLst>
              <a:ext uri="{FF2B5EF4-FFF2-40B4-BE49-F238E27FC236}">
                <a16:creationId xmlns:a16="http://schemas.microsoft.com/office/drawing/2014/main" id="{DD340F6C-FC4D-F40F-CABE-E8A07D63C40C}"/>
              </a:ext>
            </a:extLst>
          </p:cNvPr>
          <p:cNvCxnSpPr>
            <a:cxnSpLocks/>
          </p:cNvCxnSpPr>
          <p:nvPr/>
        </p:nvCxnSpPr>
        <p:spPr>
          <a:xfrm>
            <a:off x="1617207" y="2583906"/>
            <a:ext cx="0" cy="676129"/>
          </a:xfrm>
          <a:prstGeom prst="line">
            <a:avLst/>
          </a:prstGeom>
          <a:noFill/>
          <a:ln w="25400" cap="flat" cmpd="sng" algn="ctr">
            <a:solidFill>
              <a:srgbClr val="0B556A"/>
            </a:solidFill>
            <a:prstDash val="solid"/>
            <a:headEnd type="none" w="lg" len="med"/>
            <a:tailEnd type="none" w="lg" len="med"/>
          </a:ln>
          <a:effectLst/>
        </p:spPr>
      </p:cxnSp>
      <p:cxnSp>
        <p:nvCxnSpPr>
          <p:cNvPr id="121" name="Straight Connector 120">
            <a:extLst>
              <a:ext uri="{FF2B5EF4-FFF2-40B4-BE49-F238E27FC236}">
                <a16:creationId xmlns:a16="http://schemas.microsoft.com/office/drawing/2014/main" id="{8168FCDA-0EA9-6FDA-BB42-DAB09C47AFDC}"/>
              </a:ext>
            </a:extLst>
          </p:cNvPr>
          <p:cNvCxnSpPr>
            <a:cxnSpLocks/>
          </p:cNvCxnSpPr>
          <p:nvPr/>
        </p:nvCxnSpPr>
        <p:spPr>
          <a:xfrm flipH="1">
            <a:off x="1795421" y="3460750"/>
            <a:ext cx="1574" cy="2470150"/>
          </a:xfrm>
          <a:prstGeom prst="line">
            <a:avLst/>
          </a:prstGeom>
          <a:noFill/>
          <a:ln w="25400" cap="flat" cmpd="sng" algn="ctr">
            <a:solidFill>
              <a:srgbClr val="00B050"/>
            </a:solidFill>
            <a:prstDash val="solid"/>
            <a:headEnd type="none" w="lg" len="med"/>
            <a:tailEnd type="none" w="lg" len="med"/>
          </a:ln>
          <a:effectLst/>
        </p:spPr>
      </p:cxnSp>
      <p:cxnSp>
        <p:nvCxnSpPr>
          <p:cNvPr id="122" name="Straight Connector 121">
            <a:extLst>
              <a:ext uri="{FF2B5EF4-FFF2-40B4-BE49-F238E27FC236}">
                <a16:creationId xmlns:a16="http://schemas.microsoft.com/office/drawing/2014/main" id="{40C1F7F9-CDF0-A1B4-A08C-BF6A36BDCE92}"/>
              </a:ext>
            </a:extLst>
          </p:cNvPr>
          <p:cNvCxnSpPr>
            <a:cxnSpLocks/>
            <a:stCxn id="113" idx="2"/>
          </p:cNvCxnSpPr>
          <p:nvPr/>
        </p:nvCxnSpPr>
        <p:spPr>
          <a:xfrm flipH="1">
            <a:off x="4760413" y="4455573"/>
            <a:ext cx="1154" cy="677646"/>
          </a:xfrm>
          <a:prstGeom prst="line">
            <a:avLst/>
          </a:prstGeom>
          <a:noFill/>
          <a:ln w="25400" cap="flat" cmpd="sng" algn="ctr">
            <a:solidFill>
              <a:srgbClr val="00B050"/>
            </a:solidFill>
            <a:prstDash val="solid"/>
            <a:headEnd type="none" w="lg" len="med"/>
            <a:tailEnd type="none" w="lg" len="med"/>
          </a:ln>
          <a:effectLst/>
        </p:spPr>
      </p:cxnSp>
    </p:spTree>
    <p:extLst>
      <p:ext uri="{BB962C8B-B14F-4D97-AF65-F5344CB8AC3E}">
        <p14:creationId xmlns:p14="http://schemas.microsoft.com/office/powerpoint/2010/main" val="39407520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0DF8E4D-6A06-4B2D-7BE7-35FAF1041999}"/>
              </a:ext>
            </a:extLst>
          </p:cNvPr>
          <p:cNvSpPr/>
          <p:nvPr/>
        </p:nvSpPr>
        <p:spPr>
          <a:xfrm>
            <a:off x="588263" y="1540265"/>
            <a:ext cx="3478770" cy="416961"/>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TO ANSWER</a:t>
            </a:r>
          </a:p>
        </p:txBody>
      </p:sp>
      <p:sp>
        <p:nvSpPr>
          <p:cNvPr id="47" name="Title 46">
            <a:extLst>
              <a:ext uri="{FF2B5EF4-FFF2-40B4-BE49-F238E27FC236}">
                <a16:creationId xmlns:a16="http://schemas.microsoft.com/office/drawing/2014/main" id="{D34A0B19-2A70-EE38-9074-35D7CC90E10B}"/>
              </a:ext>
            </a:extLst>
          </p:cNvPr>
          <p:cNvSpPr>
            <a:spLocks noGrp="1"/>
          </p:cNvSpPr>
          <p:nvPr>
            <p:ph type="title"/>
          </p:nvPr>
        </p:nvSpPr>
        <p:spPr>
          <a:xfrm>
            <a:off x="588263" y="457200"/>
            <a:ext cx="11018520" cy="861774"/>
          </a:xfrm>
        </p:spPr>
        <p:txBody>
          <a:bodyPr>
            <a:normAutofit fontScale="90000"/>
          </a:bodyPr>
          <a:lstStyle/>
          <a:p>
            <a:r>
              <a:rPr lang="en-US" noProof="0"/>
              <a:t>Generative AI in Copilot Studio</a:t>
            </a:r>
            <a:br>
              <a:rPr lang="en-US" noProof="0"/>
            </a:br>
            <a:r>
              <a:rPr lang="en-US" sz="2000" noProof="0"/>
              <a:t>Powered by Azure OpenAI Service</a:t>
            </a:r>
            <a:endParaRPr lang="en-IN"/>
          </a:p>
        </p:txBody>
      </p:sp>
      <p:sp>
        <p:nvSpPr>
          <p:cNvPr id="79" name="Rectangle: Rounded Corners 78">
            <a:extLst>
              <a:ext uri="{FF2B5EF4-FFF2-40B4-BE49-F238E27FC236}">
                <a16:creationId xmlns:a16="http://schemas.microsoft.com/office/drawing/2014/main" id="{54DD1E6D-3929-C9B5-D8CD-2D83721AFFC5}"/>
              </a:ext>
              <a:ext uri="{C183D7F6-B498-43B3-948B-1728B52AA6E4}">
                <adec:decorative xmlns:adec="http://schemas.microsoft.com/office/drawing/2017/decorative" val="1"/>
              </a:ext>
            </a:extLst>
          </p:cNvPr>
          <p:cNvSpPr/>
          <p:nvPr/>
        </p:nvSpPr>
        <p:spPr bwMode="auto">
          <a:xfrm>
            <a:off x="614783" y="2103325"/>
            <a:ext cx="3452250" cy="2052302"/>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DC0A6FD-08DB-49AE-299A-4D4DB2DCF322}"/>
              </a:ext>
              <a:ext uri="{C183D7F6-B498-43B3-948B-1728B52AA6E4}">
                <adec:decorative xmlns:adec="http://schemas.microsoft.com/office/drawing/2017/decorative" val="1"/>
              </a:ext>
            </a:extLst>
          </p:cNvPr>
          <p:cNvSpPr/>
          <p:nvPr/>
        </p:nvSpPr>
        <p:spPr bwMode="auto">
          <a:xfrm>
            <a:off x="4387144" y="2103325"/>
            <a:ext cx="3452250" cy="2052302"/>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60A04209-8FBB-F126-58F2-EFF407B10CD5}"/>
              </a:ext>
              <a:ext uri="{C183D7F6-B498-43B3-948B-1728B52AA6E4}">
                <adec:decorative xmlns:adec="http://schemas.microsoft.com/office/drawing/2017/decorative" val="1"/>
              </a:ext>
            </a:extLst>
          </p:cNvPr>
          <p:cNvSpPr/>
          <p:nvPr/>
        </p:nvSpPr>
        <p:spPr bwMode="auto">
          <a:xfrm>
            <a:off x="8145479" y="2103325"/>
            <a:ext cx="3468657" cy="2052302"/>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D347F66-2836-BA63-F63C-23D6AF1586C9}"/>
              </a:ext>
            </a:extLst>
          </p:cNvPr>
          <p:cNvSpPr/>
          <p:nvPr/>
        </p:nvSpPr>
        <p:spPr>
          <a:xfrm>
            <a:off x="8124969" y="1540265"/>
            <a:ext cx="3478770" cy="416961"/>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TO BUILD</a:t>
            </a:r>
          </a:p>
        </p:txBody>
      </p:sp>
      <p:sp>
        <p:nvSpPr>
          <p:cNvPr id="11" name="Rectangle 10">
            <a:extLst>
              <a:ext uri="{FF2B5EF4-FFF2-40B4-BE49-F238E27FC236}">
                <a16:creationId xmlns:a16="http://schemas.microsoft.com/office/drawing/2014/main" id="{6F63E040-4511-6FBE-D7B6-DC0D8F6590F4}"/>
              </a:ext>
            </a:extLst>
          </p:cNvPr>
          <p:cNvSpPr/>
          <p:nvPr/>
        </p:nvSpPr>
        <p:spPr>
          <a:xfrm>
            <a:off x="4367390" y="1540265"/>
            <a:ext cx="3478770" cy="416961"/>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TO ACT</a:t>
            </a:r>
          </a:p>
        </p:txBody>
      </p:sp>
      <p:sp>
        <p:nvSpPr>
          <p:cNvPr id="12" name="Rectangle 11">
            <a:extLst>
              <a:ext uri="{FF2B5EF4-FFF2-40B4-BE49-F238E27FC236}">
                <a16:creationId xmlns:a16="http://schemas.microsoft.com/office/drawing/2014/main" id="{729C42D2-2EBD-C1F9-AD8C-F2E3D50DC4B2}"/>
              </a:ext>
            </a:extLst>
          </p:cNvPr>
          <p:cNvSpPr/>
          <p:nvPr/>
        </p:nvSpPr>
        <p:spPr>
          <a:xfrm>
            <a:off x="588263" y="4395301"/>
            <a:ext cx="3478770" cy="1761961"/>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Generative Answers</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Dynamically generate multi-turn answers based off an organization's content in real-time.</a:t>
            </a:r>
          </a:p>
        </p:txBody>
      </p:sp>
      <p:sp>
        <p:nvSpPr>
          <p:cNvPr id="13" name="Rectangle 12">
            <a:extLst>
              <a:ext uri="{FF2B5EF4-FFF2-40B4-BE49-F238E27FC236}">
                <a16:creationId xmlns:a16="http://schemas.microsoft.com/office/drawing/2014/main" id="{0B5954B4-BB22-A577-2B79-A3021D6B4072}"/>
              </a:ext>
            </a:extLst>
          </p:cNvPr>
          <p:cNvSpPr/>
          <p:nvPr/>
        </p:nvSpPr>
        <p:spPr>
          <a:xfrm>
            <a:off x="4367389" y="4395300"/>
            <a:ext cx="3478769" cy="1761959"/>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Generative Actions</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Generate dialog and take action through dynamically chaining existing building blocks and plugins.</a:t>
            </a:r>
          </a:p>
        </p:txBody>
      </p:sp>
      <p:sp>
        <p:nvSpPr>
          <p:cNvPr id="15" name="Rectangle 14">
            <a:extLst>
              <a:ext uri="{FF2B5EF4-FFF2-40B4-BE49-F238E27FC236}">
                <a16:creationId xmlns:a16="http://schemas.microsoft.com/office/drawing/2014/main" id="{00C9534D-B77E-B23F-B399-E87B4BE72912}"/>
              </a:ext>
            </a:extLst>
          </p:cNvPr>
          <p:cNvSpPr/>
          <p:nvPr/>
        </p:nvSpPr>
        <p:spPr>
          <a:xfrm>
            <a:off x="8145479" y="4406616"/>
            <a:ext cx="3458258" cy="1761961"/>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Generative Building</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 Copilot assistant helps build, design and modify copilot topics through natural language.</a:t>
            </a:r>
          </a:p>
        </p:txBody>
      </p:sp>
      <p:cxnSp>
        <p:nvCxnSpPr>
          <p:cNvPr id="16" name="Straight Connector 15">
            <a:extLst>
              <a:ext uri="{FF2B5EF4-FFF2-40B4-BE49-F238E27FC236}">
                <a16:creationId xmlns:a16="http://schemas.microsoft.com/office/drawing/2014/main" id="{24B584D9-8CA9-723A-444F-184C98C29EB9}"/>
              </a:ext>
            </a:extLst>
          </p:cNvPr>
          <p:cNvCxnSpPr>
            <a:cxnSpLocks/>
          </p:cNvCxnSpPr>
          <p:nvPr/>
        </p:nvCxnSpPr>
        <p:spPr>
          <a:xfrm>
            <a:off x="4356615" y="6396937"/>
            <a:ext cx="348954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CC81CCF-7F00-3920-7D2F-06DAB788A0D5}"/>
              </a:ext>
            </a:extLst>
          </p:cNvPr>
          <p:cNvCxnSpPr>
            <a:cxnSpLocks/>
          </p:cNvCxnSpPr>
          <p:nvPr/>
        </p:nvCxnSpPr>
        <p:spPr>
          <a:xfrm>
            <a:off x="588263" y="6396937"/>
            <a:ext cx="347877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835350D9-81FC-2FDE-633B-78DD361B61C3}"/>
              </a:ext>
            </a:extLst>
          </p:cNvPr>
          <p:cNvSpPr/>
          <p:nvPr/>
        </p:nvSpPr>
        <p:spPr bwMode="auto">
          <a:xfrm>
            <a:off x="5529269" y="6287172"/>
            <a:ext cx="1133460" cy="219529"/>
          </a:xfrm>
          <a:prstGeom prst="round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Pro Semibold" panose="020B0702040504020203" pitchFamily="34" charset="0"/>
                <a:ea typeface="+mn-ea"/>
                <a:cs typeface="Segoe UI" pitchFamily="34" charset="0"/>
              </a:rPr>
              <a:t>Public Preview</a:t>
            </a:r>
          </a:p>
        </p:txBody>
      </p:sp>
      <p:sp>
        <p:nvSpPr>
          <p:cNvPr id="19" name="Rectangle: Rounded Corners 18">
            <a:extLst>
              <a:ext uri="{FF2B5EF4-FFF2-40B4-BE49-F238E27FC236}">
                <a16:creationId xmlns:a16="http://schemas.microsoft.com/office/drawing/2014/main" id="{B3C40451-348D-99F6-5E96-CC007A3CFA19}"/>
              </a:ext>
            </a:extLst>
          </p:cNvPr>
          <p:cNvSpPr/>
          <p:nvPr/>
        </p:nvSpPr>
        <p:spPr bwMode="auto">
          <a:xfrm>
            <a:off x="1724500" y="6271663"/>
            <a:ext cx="1090616" cy="250548"/>
          </a:xfrm>
          <a:prstGeom prst="round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pitchFamily="34" charset="0"/>
              </a:rPr>
              <a:t>Public Preview</a:t>
            </a:r>
          </a:p>
        </p:txBody>
      </p:sp>
      <p:cxnSp>
        <p:nvCxnSpPr>
          <p:cNvPr id="22" name="Straight Connector 21">
            <a:extLst>
              <a:ext uri="{FF2B5EF4-FFF2-40B4-BE49-F238E27FC236}">
                <a16:creationId xmlns:a16="http://schemas.microsoft.com/office/drawing/2014/main" id="{F1063E9D-37C5-C177-D25F-DB05F73BEBC1}"/>
              </a:ext>
            </a:extLst>
          </p:cNvPr>
          <p:cNvCxnSpPr>
            <a:cxnSpLocks/>
          </p:cNvCxnSpPr>
          <p:nvPr/>
        </p:nvCxnSpPr>
        <p:spPr>
          <a:xfrm>
            <a:off x="8145479" y="6396937"/>
            <a:ext cx="345825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4C6F288-F56F-7B56-A7F9-B6F0F8B11DEA}"/>
              </a:ext>
            </a:extLst>
          </p:cNvPr>
          <p:cNvSpPr/>
          <p:nvPr/>
        </p:nvSpPr>
        <p:spPr bwMode="auto">
          <a:xfrm>
            <a:off x="9209508" y="6271663"/>
            <a:ext cx="1309692" cy="250548"/>
          </a:xfrm>
          <a:prstGeom prst="round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pitchFamily="34" charset="0"/>
              </a:rPr>
              <a:t>Generally Available</a:t>
            </a:r>
          </a:p>
        </p:txBody>
      </p:sp>
      <p:pic>
        <p:nvPicPr>
          <p:cNvPr id="7" name="Picture 6" descr="A screenshot of a computer&#10;&#10;Description automatically generated">
            <a:extLst>
              <a:ext uri="{FF2B5EF4-FFF2-40B4-BE49-F238E27FC236}">
                <a16:creationId xmlns:a16="http://schemas.microsoft.com/office/drawing/2014/main" id="{0E162322-B365-5968-1CBF-717B2E05A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586" y="2208215"/>
            <a:ext cx="3256795" cy="183194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2186973-3217-ED93-BFE5-DD1D1D5DB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8242" y="2195512"/>
            <a:ext cx="3270053" cy="1839405"/>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BD2F623D-8D36-6B93-08CD-AF5A26B219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805" y="2217927"/>
            <a:ext cx="3230205" cy="1816990"/>
          </a:xfrm>
          <a:prstGeom prst="rect">
            <a:avLst/>
          </a:prstGeom>
        </p:spPr>
      </p:pic>
    </p:spTree>
    <p:extLst>
      <p:ext uri="{BB962C8B-B14F-4D97-AF65-F5344CB8AC3E}">
        <p14:creationId xmlns:p14="http://schemas.microsoft.com/office/powerpoint/2010/main" val="948993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730E7-2ED6-4ED5-9BAD-E4C7CBB19AF6}"/>
              </a:ext>
            </a:extLst>
          </p:cNvPr>
          <p:cNvSpPr>
            <a:spLocks noGrp="1"/>
          </p:cNvSpPr>
          <p:nvPr>
            <p:ph type="title"/>
          </p:nvPr>
        </p:nvSpPr>
        <p:spPr>
          <a:xfrm>
            <a:off x="449368" y="138927"/>
            <a:ext cx="6029130" cy="694207"/>
          </a:xfrm>
        </p:spPr>
        <p:txBody>
          <a:bodyPr/>
          <a:lstStyle/>
          <a:p>
            <a:r>
              <a:rPr lang="en-US">
                <a:solidFill>
                  <a:schemeClr val="bg1"/>
                </a:solidFill>
              </a:rPr>
              <a:t>Jenkins NS</a:t>
            </a:r>
            <a:endParaRPr lang="en-US" dirty="0">
              <a:solidFill>
                <a:schemeClr val="bg1"/>
              </a:solidFill>
            </a:endParaRPr>
          </a:p>
        </p:txBody>
      </p:sp>
      <p:sp>
        <p:nvSpPr>
          <p:cNvPr id="7" name="Text Placeholder 6">
            <a:extLst>
              <a:ext uri="{FF2B5EF4-FFF2-40B4-BE49-F238E27FC236}">
                <a16:creationId xmlns:a16="http://schemas.microsoft.com/office/drawing/2014/main" id="{647C95DD-C1BC-480D-BE63-174CA24A767E}"/>
              </a:ext>
            </a:extLst>
          </p:cNvPr>
          <p:cNvSpPr>
            <a:spLocks noGrp="1"/>
          </p:cNvSpPr>
          <p:nvPr>
            <p:ph type="body" sz="quarter" idx="16"/>
          </p:nvPr>
        </p:nvSpPr>
        <p:spPr>
          <a:xfrm>
            <a:off x="449367" y="1067586"/>
            <a:ext cx="7338496" cy="332399"/>
          </a:xfrm>
        </p:spPr>
        <p:txBody>
          <a:bodyPr/>
          <a:lstStyle/>
          <a:p>
            <a:r>
              <a:rPr lang="en-US" sz="2400" dirty="0">
                <a:solidFill>
                  <a:schemeClr val="tx1">
                    <a:lumMod val="85000"/>
                    <a:lumOff val="15000"/>
                  </a:schemeClr>
                </a:solidFill>
              </a:rPr>
              <a:t>Modern Workplace Solution Architect | Consultant </a:t>
            </a:r>
          </a:p>
        </p:txBody>
      </p:sp>
      <p:pic>
        <p:nvPicPr>
          <p:cNvPr id="13" name="Picture Placeholder 12" descr="A person in a blue shirt&#10;&#10;Description automatically generated with medium confidence">
            <a:extLst>
              <a:ext uri="{FF2B5EF4-FFF2-40B4-BE49-F238E27FC236}">
                <a16:creationId xmlns:a16="http://schemas.microsoft.com/office/drawing/2014/main" id="{6C069756-F83D-BD20-9AA2-E619D04EC97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9325332" y="530261"/>
            <a:ext cx="2139315" cy="2139315"/>
          </a:xfrm>
        </p:spPr>
      </p:pic>
      <p:pic>
        <p:nvPicPr>
          <p:cNvPr id="22" name="Picture 21" descr="A close up of a sign&#10;&#10;Description automatically generated">
            <a:extLst>
              <a:ext uri="{FF2B5EF4-FFF2-40B4-BE49-F238E27FC236}">
                <a16:creationId xmlns:a16="http://schemas.microsoft.com/office/drawing/2014/main" id="{6AC8544B-45DF-A5F3-BBFD-2855810FA51C}"/>
              </a:ext>
            </a:extLst>
          </p:cNvPr>
          <p:cNvPicPr>
            <a:picLocks noChangeAspect="1"/>
          </p:cNvPicPr>
          <p:nvPr/>
        </p:nvPicPr>
        <p:blipFill>
          <a:blip r:embed="rId4"/>
          <a:stretch>
            <a:fillRect/>
          </a:stretch>
        </p:blipFill>
        <p:spPr>
          <a:xfrm>
            <a:off x="449367" y="1895976"/>
            <a:ext cx="1638923" cy="667915"/>
          </a:xfrm>
          <a:prstGeom prst="rect">
            <a:avLst/>
          </a:prstGeom>
        </p:spPr>
      </p:pic>
      <p:pic>
        <p:nvPicPr>
          <p:cNvPr id="23" name="Picture 22" descr="A close up of a sign&#10;&#10;Description automatically generated">
            <a:extLst>
              <a:ext uri="{FF2B5EF4-FFF2-40B4-BE49-F238E27FC236}">
                <a16:creationId xmlns:a16="http://schemas.microsoft.com/office/drawing/2014/main" id="{B3A8E0FB-0190-4ABD-8FD9-E2538AE800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7393" y="1910253"/>
            <a:ext cx="914400" cy="914400"/>
          </a:xfrm>
          <a:prstGeom prst="rect">
            <a:avLst/>
          </a:prstGeom>
        </p:spPr>
      </p:pic>
      <p:pic>
        <p:nvPicPr>
          <p:cNvPr id="24" name="Picture 23" descr="Icon&#10;&#10;Description automatically generated with medium confidence">
            <a:extLst>
              <a:ext uri="{FF2B5EF4-FFF2-40B4-BE49-F238E27FC236}">
                <a16:creationId xmlns:a16="http://schemas.microsoft.com/office/drawing/2014/main" id="{74618279-0151-FA92-C1B9-60BFEFE3EB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254" y="5221396"/>
            <a:ext cx="685715" cy="685715"/>
          </a:xfrm>
          <a:prstGeom prst="rect">
            <a:avLst/>
          </a:prstGeom>
        </p:spPr>
      </p:pic>
      <p:pic>
        <p:nvPicPr>
          <p:cNvPr id="25" name="Picture 24" descr="A picture containing text, case&#10;&#10;Description automatically generated">
            <a:extLst>
              <a:ext uri="{FF2B5EF4-FFF2-40B4-BE49-F238E27FC236}">
                <a16:creationId xmlns:a16="http://schemas.microsoft.com/office/drawing/2014/main" id="{A0C0D236-0332-BAE2-9BCE-589BB92BBF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132" y="5221396"/>
            <a:ext cx="685715" cy="685715"/>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0282D8E2-E4D6-746F-F717-E468E57282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009" y="5221396"/>
            <a:ext cx="685715" cy="685715"/>
          </a:xfrm>
          <a:prstGeom prst="rect">
            <a:avLst/>
          </a:prstGeom>
        </p:spPr>
      </p:pic>
      <p:pic>
        <p:nvPicPr>
          <p:cNvPr id="27" name="Picture 26">
            <a:extLst>
              <a:ext uri="{FF2B5EF4-FFF2-40B4-BE49-F238E27FC236}">
                <a16:creationId xmlns:a16="http://schemas.microsoft.com/office/drawing/2014/main" id="{ABC086E1-A044-FF0D-6209-AC2808089D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2885" y="5221396"/>
            <a:ext cx="685715" cy="685715"/>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D67BFD5F-5A87-F4E1-5A4C-09DC74B87C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865" y="3891722"/>
            <a:ext cx="1135216" cy="1135216"/>
          </a:xfrm>
          <a:prstGeom prst="rect">
            <a:avLst/>
          </a:prstGeom>
        </p:spPr>
      </p:pic>
      <p:pic>
        <p:nvPicPr>
          <p:cNvPr id="29" name="Picture 28" descr="Graphical user interface, application&#10;&#10;Description automatically generated">
            <a:extLst>
              <a:ext uri="{FF2B5EF4-FFF2-40B4-BE49-F238E27FC236}">
                <a16:creationId xmlns:a16="http://schemas.microsoft.com/office/drawing/2014/main" id="{B200F718-5487-54FA-BB4F-E42F418E4E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4688" y="3944497"/>
            <a:ext cx="1029666" cy="1029666"/>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E8DC3625-167D-9C8F-6979-00793500D1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50729" y="3944896"/>
            <a:ext cx="1079218" cy="1079218"/>
          </a:xfrm>
          <a:prstGeom prst="rect">
            <a:avLst/>
          </a:prstGeom>
        </p:spPr>
      </p:pic>
      <p:sp>
        <p:nvSpPr>
          <p:cNvPr id="31" name="Text Placeholder 7">
            <a:extLst>
              <a:ext uri="{FF2B5EF4-FFF2-40B4-BE49-F238E27FC236}">
                <a16:creationId xmlns:a16="http://schemas.microsoft.com/office/drawing/2014/main" id="{5A9D2F37-075C-4871-1CA1-CEA5C29DB241}"/>
              </a:ext>
            </a:extLst>
          </p:cNvPr>
          <p:cNvSpPr txBox="1">
            <a:spLocks/>
          </p:cNvSpPr>
          <p:nvPr/>
        </p:nvSpPr>
        <p:spPr>
          <a:xfrm>
            <a:off x="4963435" y="1927687"/>
            <a:ext cx="4419600" cy="4434340"/>
          </a:xfrm>
          <a:prstGeom prst="rect">
            <a:avLst/>
          </a:prstGeom>
          <a:solidFill>
            <a:sysClr val="window" lastClr="FFFFFF">
              <a:alpha val="0"/>
            </a:sysClr>
          </a:solidFill>
        </p:spPr>
        <p:txBody>
          <a:bodyPr anchor="ctr" anchorCtr="0"/>
          <a:lstStyle>
            <a:lvl1pPr marL="285750" marR="0" indent="-285750" algn="l" defTabSz="685955"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sz="1600" b="0" kern="1200" spc="-53" baseline="0">
                <a:solidFill>
                  <a:schemeClr val="tx1"/>
                </a:solidFill>
                <a:latin typeface="Segoe UI Semibold" panose="020B0702040204020203" pitchFamily="34" charset="0"/>
                <a:ea typeface="+mn-ea"/>
                <a:cs typeface="Segoe UI Semibold" panose="020B07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Chennai, India</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MVP | MCT | International Speaker | Author | Trainer</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Microsoft Teams, Power Platform and SPFx Specialist</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pt-BR"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M365 Bangalore Organizer </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pt-BR"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aMS Ambassador</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SharePoint-er Since 2005!</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@jenkinsns</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hlinkClick r:id="rId13"/>
              </a:rPr>
              <a:t>https://www.linkedin.com/in/jenkinsns/</a:t>
            </a: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 </a:t>
            </a:r>
          </a:p>
          <a:p>
            <a:pPr marL="285737" marR="0" lvl="0" indent="-285737" algn="l" defTabSz="685922"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GB"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hlinkClick r:id="rId14"/>
              </a:rPr>
              <a:t>https://www.youtube.com/user/jenkinsnss</a:t>
            </a:r>
            <a:r>
              <a:rPr kumimoji="0" lang="en-GB"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rPr>
              <a:t> </a:t>
            </a:r>
            <a:endPar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sym typeface="Arial"/>
            </a:endParaRPr>
          </a:p>
        </p:txBody>
      </p:sp>
      <p:pic>
        <p:nvPicPr>
          <p:cNvPr id="32" name="Picture 31" descr="A picture containing text&#10;&#10;Description automatically generated">
            <a:extLst>
              <a:ext uri="{FF2B5EF4-FFF2-40B4-BE49-F238E27FC236}">
                <a16:creationId xmlns:a16="http://schemas.microsoft.com/office/drawing/2014/main" id="{A72A149A-4AD2-9735-365A-C8DC862AE677}"/>
              </a:ext>
            </a:extLst>
          </p:cNvPr>
          <p:cNvPicPr>
            <a:picLocks noChangeAspect="1"/>
          </p:cNvPicPr>
          <p:nvPr/>
        </p:nvPicPr>
        <p:blipFill>
          <a:blip r:embed="rId15"/>
          <a:stretch>
            <a:fillRect/>
          </a:stretch>
        </p:blipFill>
        <p:spPr>
          <a:xfrm>
            <a:off x="9450888" y="3035783"/>
            <a:ext cx="2139315" cy="2983527"/>
          </a:xfrm>
          <a:prstGeom prst="rect">
            <a:avLst/>
          </a:prstGeom>
        </p:spPr>
      </p:pic>
      <p:pic>
        <p:nvPicPr>
          <p:cNvPr id="4" name="Graphic 3">
            <a:extLst>
              <a:ext uri="{FF2B5EF4-FFF2-40B4-BE49-F238E27FC236}">
                <a16:creationId xmlns:a16="http://schemas.microsoft.com/office/drawing/2014/main" id="{2753AECE-27A9-665B-5353-3F174C57F9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22885" y="4116473"/>
            <a:ext cx="685715" cy="685715"/>
          </a:xfrm>
          <a:prstGeom prst="rect">
            <a:avLst/>
          </a:prstGeom>
        </p:spPr>
      </p:pic>
      <p:pic>
        <p:nvPicPr>
          <p:cNvPr id="5" name="Picture 4" descr="A black and white logo&#10;&#10;Description automatically generated">
            <a:extLst>
              <a:ext uri="{FF2B5EF4-FFF2-40B4-BE49-F238E27FC236}">
                <a16:creationId xmlns:a16="http://schemas.microsoft.com/office/drawing/2014/main" id="{1C523F41-45E5-3D38-FBC3-187A71A9AC2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63435" y="1386629"/>
            <a:ext cx="3511295" cy="914400"/>
          </a:xfrm>
          <a:prstGeom prst="rect">
            <a:avLst/>
          </a:prstGeom>
        </p:spPr>
      </p:pic>
    </p:spTree>
    <p:extLst>
      <p:ext uri="{BB962C8B-B14F-4D97-AF65-F5344CB8AC3E}">
        <p14:creationId xmlns:p14="http://schemas.microsoft.com/office/powerpoint/2010/main" val="101198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omputer&#10;&#10;Description automatically generated">
            <a:extLst>
              <a:ext uri="{FF2B5EF4-FFF2-40B4-BE49-F238E27FC236}">
                <a16:creationId xmlns:a16="http://schemas.microsoft.com/office/drawing/2014/main" id="{776B5E16-B06B-81D6-5857-0C899F9CC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35" y="1921330"/>
            <a:ext cx="7539265" cy="4240836"/>
          </a:xfrm>
          <a:prstGeom prst="rect">
            <a:avLst/>
          </a:prstGeom>
        </p:spPr>
      </p:pic>
      <p:sp>
        <p:nvSpPr>
          <p:cNvPr id="3" name="Text Placeholder 52">
            <a:extLst>
              <a:ext uri="{FF2B5EF4-FFF2-40B4-BE49-F238E27FC236}">
                <a16:creationId xmlns:a16="http://schemas.microsoft.com/office/drawing/2014/main" id="{DAE9074D-535E-F40F-644C-8977BFF077B3}"/>
              </a:ext>
            </a:extLst>
          </p:cNvPr>
          <p:cNvSpPr txBox="1">
            <a:spLocks/>
          </p:cNvSpPr>
          <p:nvPr/>
        </p:nvSpPr>
        <p:spPr>
          <a:xfrm>
            <a:off x="294808" y="4628292"/>
            <a:ext cx="3871383" cy="553998"/>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Supports content on the </a:t>
            </a:r>
            <a:r>
              <a:rPr kumimoji="0" lang="en-US" sz="1200" b="1" i="0" u="none" strike="noStrike" kern="1200" cap="none" spc="0" normalizeH="0" baseline="0" noProof="0">
                <a:ln>
                  <a:noFill/>
                </a:ln>
                <a:solidFill>
                  <a:srgbClr val="000000"/>
                </a:solidFill>
                <a:effectLst/>
                <a:uLnTx/>
                <a:uFillTx/>
                <a:latin typeface="Segoe UI"/>
                <a:ea typeface="+mn-ea"/>
                <a:cs typeface="Segoe UI"/>
              </a:rPr>
              <a:t>web</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1" i="0" u="none" strike="noStrike" kern="1200" cap="none" spc="0" normalizeH="0" baseline="0" noProof="0">
                <a:ln>
                  <a:noFill/>
                </a:ln>
                <a:solidFill>
                  <a:srgbClr val="000000"/>
                </a:solidFill>
                <a:effectLst/>
                <a:uLnTx/>
                <a:uFillTx/>
                <a:latin typeface="Segoe UI"/>
                <a:ea typeface="+mn-ea"/>
                <a:cs typeface="Segoe UI"/>
              </a:rPr>
              <a:t>SharePoint</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1" i="0" u="none" strike="noStrike" kern="1200" cap="none" spc="0" normalizeH="0" baseline="0" noProof="0">
                <a:ln>
                  <a:noFill/>
                </a:ln>
                <a:solidFill>
                  <a:srgbClr val="000000"/>
                </a:solidFill>
                <a:effectLst/>
                <a:uLnTx/>
                <a:uFillTx/>
                <a:latin typeface="Segoe UI"/>
                <a:ea typeface="+mn-ea"/>
                <a:cs typeface="Segoe UI"/>
              </a:rPr>
              <a:t>Azure Open AI </a:t>
            </a:r>
            <a:r>
              <a:rPr kumimoji="0" lang="en-US" sz="1200" b="0" i="0" u="none" strike="noStrike" kern="1200" cap="none" spc="0" normalizeH="0" baseline="0" noProof="0">
                <a:ln>
                  <a:noFill/>
                </a:ln>
                <a:solidFill>
                  <a:srgbClr val="000000"/>
                </a:solidFill>
                <a:effectLst/>
                <a:uLnTx/>
                <a:uFillTx/>
                <a:latin typeface="Segoe UI"/>
                <a:ea typeface="+mn-ea"/>
                <a:cs typeface="Segoe UI"/>
              </a:rPr>
              <a:t>on your data, and </a:t>
            </a:r>
            <a:r>
              <a:rPr kumimoji="0" lang="en-US" sz="1200" b="1" i="0" u="none" strike="noStrike" kern="1200" cap="none" spc="0" normalizeH="0" baseline="0" noProof="0">
                <a:ln>
                  <a:noFill/>
                </a:ln>
                <a:solidFill>
                  <a:srgbClr val="000000"/>
                </a:solidFill>
                <a:effectLst/>
                <a:uLnTx/>
                <a:uFillTx/>
                <a:latin typeface="Segoe UI"/>
                <a:ea typeface="+mn-ea"/>
                <a:cs typeface="Segoe UI"/>
              </a:rPr>
              <a:t>direct file upload </a:t>
            </a:r>
            <a:r>
              <a:rPr kumimoji="0" lang="en-US" sz="1200" b="0" i="0" u="none" strike="noStrike" kern="1200" cap="none" spc="0" normalizeH="0" baseline="0" noProof="0">
                <a:ln>
                  <a:noFill/>
                </a:ln>
                <a:solidFill>
                  <a:srgbClr val="000000"/>
                </a:solidFill>
                <a:effectLst/>
                <a:uLnTx/>
                <a:uFillTx/>
                <a:latin typeface="Segoe UI"/>
                <a:ea typeface="+mn-ea"/>
                <a:cs typeface="Segoe UI"/>
              </a:rPr>
              <a:t>and custom calls to backends</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3" name="Text Placeholder 51">
            <a:extLst>
              <a:ext uri="{FF2B5EF4-FFF2-40B4-BE49-F238E27FC236}">
                <a16:creationId xmlns:a16="http://schemas.microsoft.com/office/drawing/2014/main" id="{C60A6D5B-96D9-EA5C-AF19-A99902B3906F}"/>
              </a:ext>
            </a:extLst>
          </p:cNvPr>
          <p:cNvSpPr txBox="1">
            <a:spLocks/>
          </p:cNvSpPr>
          <p:nvPr/>
        </p:nvSpPr>
        <p:spPr>
          <a:xfrm>
            <a:off x="315113" y="2807486"/>
            <a:ext cx="3871383" cy="553998"/>
          </a:xfrm>
          <a:prstGeom prst="rect">
            <a:avLst/>
          </a:prstGeom>
          <a:noFill/>
          <a:ln w="15875">
            <a:noFill/>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R="0" indent="0" defTabSz="932742" fontAlgn="auto">
              <a:lnSpc>
                <a:spcPct val="100000"/>
              </a:lnSpc>
              <a:spcBef>
                <a:spcPct val="20000"/>
              </a:spcBef>
              <a:spcAft>
                <a:spcPts val="0"/>
              </a:spcAft>
              <a:buClrTx/>
              <a:buSzPct val="90000"/>
              <a:buFont typeface="Arial" panose="020B0604020202020204" pitchFamily="34" charset="0"/>
              <a:buNone/>
              <a:tabLst/>
              <a:defRPr lang="en-US" sz="1600" spc="0" baseline="0" dirty="0">
                <a:cs typeface="Segoe UI"/>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solidFill>
                  <a:schemeClr val="lt1"/>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chemeClr val="lt1"/>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lt1"/>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lt1"/>
                </a:solidFill>
              </a:defRPr>
            </a:lvl5pPr>
            <a:lvl6pPr marL="2565040" indent="-233186" defTabSz="932742">
              <a:spcBef>
                <a:spcPct val="20000"/>
              </a:spcBef>
              <a:buFont typeface="Arial" pitchFamily="34" charset="0"/>
              <a:buChar char="•"/>
              <a:defRPr sz="2000">
                <a:solidFill>
                  <a:schemeClr val="lt1"/>
                </a:solidFill>
              </a:defRPr>
            </a:lvl6pPr>
            <a:lvl7pPr marL="3031412" indent="-233186" defTabSz="932742">
              <a:spcBef>
                <a:spcPct val="20000"/>
              </a:spcBef>
              <a:buFont typeface="Arial" pitchFamily="34" charset="0"/>
              <a:buChar char="•"/>
              <a:defRPr sz="2000">
                <a:solidFill>
                  <a:schemeClr val="lt1"/>
                </a:solidFill>
              </a:defRPr>
            </a:lvl7pPr>
            <a:lvl8pPr marL="3497783" indent="-233186" defTabSz="932742">
              <a:spcBef>
                <a:spcPct val="20000"/>
              </a:spcBef>
              <a:buFont typeface="Arial" pitchFamily="34" charset="0"/>
              <a:buChar char="•"/>
              <a:defRPr sz="2000">
                <a:solidFill>
                  <a:schemeClr val="lt1"/>
                </a:solidFill>
              </a:defRPr>
            </a:lvl8pPr>
            <a:lvl9pPr marL="3964155" indent="-233186" defTabSz="932742">
              <a:spcBef>
                <a:spcPct val="20000"/>
              </a:spcBef>
              <a:buFont typeface="Arial" pitchFamily="34" charset="0"/>
              <a:buChar char="•"/>
              <a:defRPr sz="2000">
                <a:solidFill>
                  <a:schemeClr val="lt1"/>
                </a:solidFill>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Always up to date, your copilot uses your latest published content for each request; no more maintaining info in two places </a:t>
            </a:r>
          </a:p>
        </p:txBody>
      </p:sp>
      <p:sp>
        <p:nvSpPr>
          <p:cNvPr id="51" name="Text Placeholder 50">
            <a:extLst>
              <a:ext uri="{FF2B5EF4-FFF2-40B4-BE49-F238E27FC236}">
                <a16:creationId xmlns:a16="http://schemas.microsoft.com/office/drawing/2014/main" id="{0B7AA49E-C630-E12F-691F-6CE9D029DAE1}"/>
              </a:ext>
            </a:extLst>
          </p:cNvPr>
          <p:cNvSpPr>
            <a:spLocks noGrp="1"/>
          </p:cNvSpPr>
          <p:nvPr>
            <p:ph type="body" sz="quarter" idx="26"/>
          </p:nvPr>
        </p:nvSpPr>
        <p:spPr>
          <a:xfrm>
            <a:off x="307508" y="3717889"/>
            <a:ext cx="3894883" cy="553998"/>
          </a:xfrm>
        </p:spPr>
        <p:txBody>
          <a:bodyPr wrap="square" anchor="ctr">
            <a:spAutoFit/>
          </a:bodyPr>
          <a:lstStyle/>
          <a:p>
            <a:r>
              <a:rPr lang="en-US" sz="1200"/>
              <a:t>Enable multi-turn chat over your own internal and external knowledge sources, files and sites with generative answers</a:t>
            </a:r>
          </a:p>
        </p:txBody>
      </p:sp>
      <p:sp>
        <p:nvSpPr>
          <p:cNvPr id="52" name="Text Placeholder 51">
            <a:extLst>
              <a:ext uri="{FF2B5EF4-FFF2-40B4-BE49-F238E27FC236}">
                <a16:creationId xmlns:a16="http://schemas.microsoft.com/office/drawing/2014/main" id="{FCF13F58-D9BF-F952-7D7D-5CB3FAE78A0F}"/>
              </a:ext>
            </a:extLst>
          </p:cNvPr>
          <p:cNvSpPr>
            <a:spLocks noGrp="1"/>
          </p:cNvSpPr>
          <p:nvPr>
            <p:ph type="body" sz="quarter" idx="27"/>
          </p:nvPr>
        </p:nvSpPr>
        <p:spPr>
          <a:xfrm>
            <a:off x="337904" y="2081749"/>
            <a:ext cx="3871383" cy="369332"/>
          </a:xfrm>
        </p:spPr>
        <p:txBody>
          <a:bodyPr wrap="square">
            <a:spAutoFit/>
          </a:bodyPr>
          <a:lstStyle/>
          <a:p>
            <a:r>
              <a:rPr lang="en-US" sz="1200">
                <a:cs typeface="Segoe UI"/>
              </a:rPr>
              <a:t>Out of the box, your copilot answers questions based on the content your organization has already invested in  </a:t>
            </a:r>
            <a:endParaRPr lang="en-US" sz="1200"/>
          </a:p>
        </p:txBody>
      </p:sp>
      <p:sp>
        <p:nvSpPr>
          <p:cNvPr id="53" name="Text Placeholder 52">
            <a:extLst>
              <a:ext uri="{FF2B5EF4-FFF2-40B4-BE49-F238E27FC236}">
                <a16:creationId xmlns:a16="http://schemas.microsoft.com/office/drawing/2014/main" id="{9983B5E5-1000-21F4-48CB-166528340A15}"/>
              </a:ext>
            </a:extLst>
          </p:cNvPr>
          <p:cNvSpPr>
            <a:spLocks noGrp="1"/>
          </p:cNvSpPr>
          <p:nvPr>
            <p:ph type="body" sz="quarter" idx="28"/>
          </p:nvPr>
        </p:nvSpPr>
        <p:spPr>
          <a:xfrm>
            <a:off x="323304" y="5538696"/>
            <a:ext cx="3804202" cy="369332"/>
          </a:xfrm>
        </p:spPr>
        <p:txBody>
          <a:bodyPr wrap="square">
            <a:spAutoFit/>
          </a:bodyPr>
          <a:lstStyle/>
          <a:p>
            <a:r>
              <a:rPr lang="en-US" sz="1200"/>
              <a:t>You can even pull data </a:t>
            </a:r>
            <a:r>
              <a:rPr lang="en-US" sz="1200" b="1"/>
              <a:t>from an API or other backend system</a:t>
            </a:r>
            <a:r>
              <a:rPr lang="en-US" sz="1200"/>
              <a:t> and enable generative chat over it</a:t>
            </a:r>
          </a:p>
        </p:txBody>
      </p:sp>
      <p:cxnSp>
        <p:nvCxnSpPr>
          <p:cNvPr id="56" name="Straight Connector 55">
            <a:extLst>
              <a:ext uri="{FF2B5EF4-FFF2-40B4-BE49-F238E27FC236}">
                <a16:creationId xmlns:a16="http://schemas.microsoft.com/office/drawing/2014/main" id="{5879D8B7-6EA2-7E6F-B0EB-E73800F01B4A}"/>
              </a:ext>
            </a:extLst>
          </p:cNvPr>
          <p:cNvCxnSpPr>
            <a:cxnSpLocks/>
          </p:cNvCxnSpPr>
          <p:nvPr/>
        </p:nvCxnSpPr>
        <p:spPr>
          <a:xfrm>
            <a:off x="336004" y="4450090"/>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189B673-39E5-AE5D-FB5D-FC59B8657119}"/>
              </a:ext>
            </a:extLst>
          </p:cNvPr>
          <p:cNvGrpSpPr/>
          <p:nvPr/>
        </p:nvGrpSpPr>
        <p:grpSpPr>
          <a:xfrm>
            <a:off x="588263" y="6159863"/>
            <a:ext cx="11603737" cy="698137"/>
            <a:chOff x="588263" y="6159863"/>
            <a:chExt cx="11603737" cy="698137"/>
          </a:xfrm>
        </p:grpSpPr>
        <p:sp>
          <p:nvSpPr>
            <p:cNvPr id="9" name="Freeform: Shape 8">
              <a:extLst>
                <a:ext uri="{FF2B5EF4-FFF2-40B4-BE49-F238E27FC236}">
                  <a16:creationId xmlns:a16="http://schemas.microsoft.com/office/drawing/2014/main" id="{E9713A41-6ABD-95F4-8929-BF1901432B0C}"/>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052999B0-7EC0-69E6-0CF6-4265B7A15BA5}"/>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7AE5051D-73E4-FF0B-84F4-675031F4A221}"/>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Generally Available</a:t>
              </a:r>
            </a:p>
          </p:txBody>
        </p:sp>
      </p:grpSp>
      <p:cxnSp>
        <p:nvCxnSpPr>
          <p:cNvPr id="2" name="Straight Connector 1">
            <a:extLst>
              <a:ext uri="{FF2B5EF4-FFF2-40B4-BE49-F238E27FC236}">
                <a16:creationId xmlns:a16="http://schemas.microsoft.com/office/drawing/2014/main" id="{8D7A56D3-9C8B-AC48-B4AA-1C04D28F4411}"/>
              </a:ext>
            </a:extLst>
          </p:cNvPr>
          <p:cNvCxnSpPr>
            <a:cxnSpLocks/>
          </p:cNvCxnSpPr>
          <p:nvPr/>
        </p:nvCxnSpPr>
        <p:spPr>
          <a:xfrm>
            <a:off x="307508" y="5360493"/>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48E1CCB-5AD6-2965-CB7B-26E417524060}"/>
              </a:ext>
            </a:extLst>
          </p:cNvPr>
          <p:cNvCxnSpPr>
            <a:cxnSpLocks/>
          </p:cNvCxnSpPr>
          <p:nvPr/>
        </p:nvCxnSpPr>
        <p:spPr>
          <a:xfrm>
            <a:off x="307508" y="2629284"/>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FDDF568B-E151-9680-1157-FB7EBDDABE1D}"/>
              </a:ext>
            </a:extLst>
          </p:cNvPr>
          <p:cNvGrpSpPr/>
          <p:nvPr/>
        </p:nvGrpSpPr>
        <p:grpSpPr>
          <a:xfrm>
            <a:off x="9582150" y="5985509"/>
            <a:ext cx="2628899" cy="487718"/>
            <a:chOff x="9582150" y="6156959"/>
            <a:chExt cx="2628899" cy="487718"/>
          </a:xfrm>
        </p:grpSpPr>
        <p:sp>
          <p:nvSpPr>
            <p:cNvPr id="60" name="Rectangle: Top Corners Rounded 59">
              <a:extLst>
                <a:ext uri="{FF2B5EF4-FFF2-40B4-BE49-F238E27FC236}">
                  <a16:creationId xmlns:a16="http://schemas.microsoft.com/office/drawing/2014/main" id="{D498C3F3-E2F8-1DC3-66EA-8E64EC671E6E}"/>
                </a:ext>
              </a:extLst>
            </p:cNvPr>
            <p:cNvSpPr/>
            <p:nvPr/>
          </p:nvSpPr>
          <p:spPr bwMode="auto">
            <a:xfrm rot="16200000">
              <a:off x="10652741" y="5086368"/>
              <a:ext cx="487718" cy="2628899"/>
            </a:xfrm>
            <a:prstGeom prst="round2SameRect">
              <a:avLst>
                <a:gd name="adj1" fmla="val 50000"/>
                <a:gd name="adj2" fmla="val 0"/>
              </a:avLst>
            </a:prstGeom>
            <a:solidFill>
              <a:schemeClr val="accent4"/>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2E304CEB-2621-0CE5-D381-B735BCD4EBED}"/>
                </a:ext>
              </a:extLst>
            </p:cNvPr>
            <p:cNvSpPr txBox="1">
              <a:spLocks/>
            </p:cNvSpPr>
            <p:nvPr/>
          </p:nvSpPr>
          <p:spPr>
            <a:xfrm>
              <a:off x="9728200" y="6320292"/>
              <a:ext cx="2052674" cy="135000"/>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Try now at </a:t>
              </a:r>
              <a:r>
                <a:rPr kumimoji="0" lang="en-GB" sz="1100" b="1" i="0" u="none" strike="noStrike" kern="1200" cap="none" spc="0" normalizeH="0" baseline="0" noProof="0">
                  <a:ln>
                    <a:noFill/>
                  </a:ln>
                  <a:solidFill>
                    <a:srgbClr val="4CCBED"/>
                  </a:solidFill>
                  <a:effectLst/>
                  <a:uLnTx/>
                  <a:uFillTx/>
                  <a:latin typeface="Segoe UI Semibold"/>
                  <a:ea typeface="+mn-ea"/>
                  <a:cs typeface="Segoe UI" panose="020B0502040204020203" pitchFamily="34" charset="0"/>
                </a:rPr>
                <a:t>aka.ms/</a:t>
              </a:r>
              <a:r>
                <a:rPr kumimoji="0" lang="en-GB" sz="1100" b="1" i="0" u="none" strike="noStrike" kern="1200" cap="none" spc="0" normalizeH="0" baseline="0" noProof="0" err="1">
                  <a:ln>
                    <a:noFill/>
                  </a:ln>
                  <a:solidFill>
                    <a:srgbClr val="4CCBED"/>
                  </a:solidFill>
                  <a:effectLst/>
                  <a:uLnTx/>
                  <a:uFillTx/>
                  <a:latin typeface="Segoe UI Semibold"/>
                  <a:ea typeface="+mn-ea"/>
                  <a:cs typeface="Segoe UI" panose="020B0502040204020203" pitchFamily="34" charset="0"/>
                </a:rPr>
                <a:t>copilotstudio</a:t>
              </a:r>
              <a:endParaRPr kumimoji="0" lang="en-GB" sz="1100" b="1" i="0" u="none" strike="noStrike" kern="1200" cap="none" spc="0" normalizeH="0" baseline="0" noProof="0">
                <a:ln>
                  <a:noFill/>
                </a:ln>
                <a:solidFill>
                  <a:srgbClr val="4CCBED"/>
                </a:solidFill>
                <a:effectLst/>
                <a:uLnTx/>
                <a:uFillTx/>
                <a:latin typeface="Segoe UI Semibold"/>
                <a:ea typeface="+mn-ea"/>
                <a:cs typeface="Segoe UI" panose="020B0502040204020203" pitchFamily="34" charset="0"/>
              </a:endParaRPr>
            </a:p>
          </p:txBody>
        </p:sp>
      </p:grpSp>
      <p:cxnSp>
        <p:nvCxnSpPr>
          <p:cNvPr id="5" name="Straight Connector 4">
            <a:extLst>
              <a:ext uri="{FF2B5EF4-FFF2-40B4-BE49-F238E27FC236}">
                <a16:creationId xmlns:a16="http://schemas.microsoft.com/office/drawing/2014/main" id="{2556C8E0-6104-E576-58A7-289E8E402880}"/>
              </a:ext>
            </a:extLst>
          </p:cNvPr>
          <p:cNvCxnSpPr>
            <a:cxnSpLocks/>
          </p:cNvCxnSpPr>
          <p:nvPr/>
        </p:nvCxnSpPr>
        <p:spPr>
          <a:xfrm>
            <a:off x="307508" y="3539687"/>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2AF8A311-B94A-08B5-935E-CCBBDA99A8D7}"/>
              </a:ext>
            </a:extLst>
          </p:cNvPr>
          <p:cNvSpPr>
            <a:spLocks noGrp="1"/>
          </p:cNvSpPr>
          <p:nvPr>
            <p:ph type="title"/>
          </p:nvPr>
        </p:nvSpPr>
        <p:spPr/>
        <p:txBody>
          <a:bodyPr>
            <a:normAutofit fontScale="90000"/>
          </a:bodyPr>
          <a:lstStyle/>
          <a:p>
            <a:r>
              <a:rPr lang="en-US" noProof="0"/>
              <a:t>Generative Answers</a:t>
            </a:r>
            <a:endParaRPr lang="en-US"/>
          </a:p>
        </p:txBody>
      </p:sp>
    </p:spTree>
    <p:extLst>
      <p:ext uri="{BB962C8B-B14F-4D97-AF65-F5344CB8AC3E}">
        <p14:creationId xmlns:p14="http://schemas.microsoft.com/office/powerpoint/2010/main" val="25498995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45C306-E202-35C8-6680-6B14D56F7890}"/>
              </a:ext>
            </a:extLst>
          </p:cNvPr>
          <p:cNvPicPr>
            <a:picLocks noChangeAspect="1"/>
          </p:cNvPicPr>
          <p:nvPr/>
        </p:nvPicPr>
        <p:blipFill>
          <a:blip r:embed="rId2"/>
          <a:stretch>
            <a:fillRect/>
          </a:stretch>
        </p:blipFill>
        <p:spPr>
          <a:xfrm>
            <a:off x="1313328" y="1110129"/>
            <a:ext cx="10121153" cy="5672955"/>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FACEC789-7692-DA45-A30E-076AF2BADC6A}"/>
              </a:ext>
            </a:extLst>
          </p:cNvPr>
          <p:cNvSpPr>
            <a:spLocks noGrp="1"/>
          </p:cNvSpPr>
          <p:nvPr>
            <p:ph type="title"/>
          </p:nvPr>
        </p:nvSpPr>
        <p:spPr>
          <a:xfrm>
            <a:off x="415961" y="317818"/>
            <a:ext cx="11018520" cy="553999"/>
          </a:xfrm>
        </p:spPr>
        <p:txBody>
          <a:bodyPr>
            <a:normAutofit fontScale="90000"/>
          </a:bodyPr>
          <a:lstStyle/>
          <a:p>
            <a:r>
              <a:rPr lang="en-US" dirty="0"/>
              <a:t>Considerations &amp; Discovery with Generative AI</a:t>
            </a:r>
          </a:p>
        </p:txBody>
      </p:sp>
      <p:sp>
        <p:nvSpPr>
          <p:cNvPr id="5" name="Rectangle 4">
            <a:extLst>
              <a:ext uri="{FF2B5EF4-FFF2-40B4-BE49-F238E27FC236}">
                <a16:creationId xmlns:a16="http://schemas.microsoft.com/office/drawing/2014/main" id="{D75D6792-5AA5-57D1-598C-5E3CB2A16413}"/>
              </a:ext>
            </a:extLst>
          </p:cNvPr>
          <p:cNvSpPr/>
          <p:nvPr/>
        </p:nvSpPr>
        <p:spPr bwMode="auto">
          <a:xfrm>
            <a:off x="2438400" y="1586753"/>
            <a:ext cx="9067800" cy="68580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95515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CC6B-A4BB-9017-69B0-9E17C97A89BF}"/>
              </a:ext>
            </a:extLst>
          </p:cNvPr>
          <p:cNvSpPr>
            <a:spLocks noGrp="1"/>
          </p:cNvSpPr>
          <p:nvPr>
            <p:ph type="title"/>
          </p:nvPr>
        </p:nvSpPr>
        <p:spPr/>
        <p:txBody>
          <a:bodyPr/>
          <a:lstStyle/>
          <a:p>
            <a:r>
              <a:rPr lang="en-US">
                <a:cs typeface="Segoe UI"/>
              </a:rPr>
              <a:t>Questions to help you get started</a:t>
            </a:r>
            <a:endParaRPr lang="en-US"/>
          </a:p>
        </p:txBody>
      </p:sp>
      <p:sp>
        <p:nvSpPr>
          <p:cNvPr id="5" name="Content Placeholder 4">
            <a:extLst>
              <a:ext uri="{FF2B5EF4-FFF2-40B4-BE49-F238E27FC236}">
                <a16:creationId xmlns:a16="http://schemas.microsoft.com/office/drawing/2014/main" id="{0E8DEFBC-440B-8539-F73B-3DC5CF9C626C}"/>
              </a:ext>
            </a:extLst>
          </p:cNvPr>
          <p:cNvSpPr>
            <a:spLocks noGrp="1"/>
          </p:cNvSpPr>
          <p:nvPr>
            <p:ph sz="quarter" idx="4294967295"/>
          </p:nvPr>
        </p:nvSpPr>
        <p:spPr>
          <a:xfrm>
            <a:off x="588263" y="1461994"/>
            <a:ext cx="10266362" cy="4310063"/>
          </a:xfrm>
        </p:spPr>
        <p:txBody>
          <a:bodyPr vert="horz" wrap="square" lIns="0" tIns="0" rIns="0" bIns="0" rtlCol="0" anchor="t">
            <a:spAutoFit/>
          </a:bodyPr>
          <a:lstStyle/>
          <a:p>
            <a:r>
              <a:rPr lang="en-US" sz="1867" dirty="0">
                <a:ea typeface="+mn-lt"/>
                <a:cs typeface="+mn-lt"/>
              </a:rPr>
              <a:t>What does it mean for your bot to truly answer their questions?</a:t>
            </a:r>
            <a:endParaRPr lang="en-US" sz="1867" dirty="0">
              <a:ea typeface="+mn-lt"/>
            </a:endParaRPr>
          </a:p>
          <a:p>
            <a:endParaRPr lang="en-US" sz="1867" dirty="0">
              <a:ea typeface="+mn-lt"/>
              <a:cs typeface="+mn-lt"/>
            </a:endParaRPr>
          </a:p>
          <a:p>
            <a:r>
              <a:rPr lang="en-US" sz="1867" dirty="0">
                <a:ea typeface="+mn-lt"/>
                <a:cs typeface="+mn-lt"/>
              </a:rPr>
              <a:t> What are some unexpected responses your bot may encounter? </a:t>
            </a:r>
            <a:endParaRPr lang="en-US" sz="1867" dirty="0">
              <a:ea typeface="+mn-lt"/>
            </a:endParaRPr>
          </a:p>
          <a:p>
            <a:endParaRPr lang="en-US" sz="1867" dirty="0">
              <a:ea typeface="+mn-lt"/>
              <a:cs typeface="+mn-lt"/>
            </a:endParaRPr>
          </a:p>
          <a:p>
            <a:r>
              <a:rPr lang="en-US" sz="1867" dirty="0">
                <a:ea typeface="+mn-lt"/>
                <a:cs typeface="+mn-lt"/>
              </a:rPr>
              <a:t>What data might you need access to and need to integrate with various systems to do so? </a:t>
            </a:r>
            <a:endParaRPr lang="en-US" sz="1867" dirty="0">
              <a:ea typeface="+mn-lt"/>
            </a:endParaRPr>
          </a:p>
          <a:p>
            <a:endParaRPr lang="en-US" sz="1867" dirty="0">
              <a:ea typeface="+mn-lt"/>
              <a:cs typeface="+mn-lt"/>
            </a:endParaRPr>
          </a:p>
          <a:p>
            <a:r>
              <a:rPr lang="en-US" sz="1867" dirty="0">
                <a:ea typeface="+mn-lt"/>
                <a:cs typeface="+mn-lt"/>
              </a:rPr>
              <a:t>What assumptions do your users have when they engage with your bot?</a:t>
            </a:r>
            <a:endParaRPr lang="en-US" sz="1867" dirty="0">
              <a:ea typeface="+mn-lt"/>
            </a:endParaRPr>
          </a:p>
          <a:p>
            <a:endParaRPr lang="en-US" sz="1867" dirty="0">
              <a:ea typeface="+mn-lt"/>
            </a:endParaRPr>
          </a:p>
          <a:p>
            <a:r>
              <a:rPr lang="en-US" sz="1867" dirty="0">
                <a:ea typeface="+mn-lt"/>
                <a:cs typeface="+mn-lt"/>
              </a:rPr>
              <a:t>What context do your users have when talking with your bot, and does this solution fit that mental model? </a:t>
            </a:r>
            <a:endParaRPr lang="en-US" sz="1867" dirty="0">
              <a:ea typeface="+mn-lt"/>
            </a:endParaRPr>
          </a:p>
          <a:p>
            <a:endParaRPr lang="en-US" sz="1867" dirty="0">
              <a:ea typeface="+mn-lt"/>
              <a:cs typeface="+mn-lt"/>
            </a:endParaRPr>
          </a:p>
          <a:p>
            <a:r>
              <a:rPr lang="en-US" sz="1867" dirty="0">
                <a:ea typeface="+mn-lt"/>
                <a:cs typeface="+mn-lt"/>
              </a:rPr>
              <a:t> How can you design a bot that is easy for your users to navigate and find the answers they are looking for?</a:t>
            </a:r>
            <a:endParaRPr lang="en-US" sz="1867" dirty="0"/>
          </a:p>
        </p:txBody>
      </p:sp>
    </p:spTree>
    <p:custDataLst>
      <p:tags r:id="rId1"/>
    </p:custDataLst>
    <p:extLst>
      <p:ext uri="{BB962C8B-B14F-4D97-AF65-F5344CB8AC3E}">
        <p14:creationId xmlns:p14="http://schemas.microsoft.com/office/powerpoint/2010/main" val="2239119425"/>
      </p:ext>
    </p:extLst>
  </p:cSld>
  <p:clrMapOvr>
    <a:masterClrMapping/>
  </p:clrMapOvr>
  <mc:AlternateContent xmlns:mc="http://schemas.openxmlformats.org/markup-compatibility/2006">
    <mc:Choice xmlns:p14="http://schemas.microsoft.com/office/powerpoint/2010/main" Requires="p14">
      <p:transition spd="slow" p14:dur="2000" advTm="159722"/>
    </mc:Choice>
    <mc:Fallback>
      <p:transition spd="slow" advTm="15972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7EE7-37B3-4C43-C682-E1E1F2245963}"/>
              </a:ext>
            </a:extLst>
          </p:cNvPr>
          <p:cNvSpPr>
            <a:spLocks noGrp="1"/>
          </p:cNvSpPr>
          <p:nvPr>
            <p:ph type="title"/>
          </p:nvPr>
        </p:nvSpPr>
        <p:spPr>
          <a:xfrm>
            <a:off x="456752" y="2820306"/>
            <a:ext cx="11018520" cy="553999"/>
          </a:xfrm>
        </p:spPr>
        <p:txBody>
          <a:bodyPr>
            <a:normAutofit fontScale="90000"/>
          </a:bodyPr>
          <a:lstStyle/>
          <a:p>
            <a:pPr algn="ctr"/>
            <a:r>
              <a:rPr lang="en-US" dirty="0"/>
              <a:t>Building Conversational Experiences</a:t>
            </a:r>
          </a:p>
        </p:txBody>
      </p:sp>
    </p:spTree>
    <p:extLst>
      <p:ext uri="{BB962C8B-B14F-4D97-AF65-F5344CB8AC3E}">
        <p14:creationId xmlns:p14="http://schemas.microsoft.com/office/powerpoint/2010/main" val="1055689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CC6B-A4BB-9017-69B0-9E17C97A89BF}"/>
              </a:ext>
            </a:extLst>
          </p:cNvPr>
          <p:cNvSpPr>
            <a:spLocks noGrp="1"/>
          </p:cNvSpPr>
          <p:nvPr>
            <p:ph type="title"/>
          </p:nvPr>
        </p:nvSpPr>
        <p:spPr/>
        <p:txBody>
          <a:bodyPr/>
          <a:lstStyle/>
          <a:p>
            <a:r>
              <a:rPr lang="en-US"/>
              <a:t>Who is a “user”?</a:t>
            </a:r>
          </a:p>
        </p:txBody>
      </p:sp>
      <p:sp>
        <p:nvSpPr>
          <p:cNvPr id="17" name="Content Placeholder 2">
            <a:extLst>
              <a:ext uri="{FF2B5EF4-FFF2-40B4-BE49-F238E27FC236}">
                <a16:creationId xmlns:a16="http://schemas.microsoft.com/office/drawing/2014/main" id="{61FA4D59-1C84-3253-AC80-2055724F2185}"/>
              </a:ext>
            </a:extLst>
          </p:cNvPr>
          <p:cNvSpPr>
            <a:spLocks noGrp="1"/>
          </p:cNvSpPr>
          <p:nvPr>
            <p:ph sz="quarter" idx="4294967295"/>
          </p:nvPr>
        </p:nvSpPr>
        <p:spPr>
          <a:xfrm>
            <a:off x="6974544" y="2206747"/>
            <a:ext cx="4565650" cy="3508375"/>
          </a:xfrm>
        </p:spPr>
        <p:txBody>
          <a:bodyPr vert="horz" wrap="square" lIns="0" tIns="0" rIns="0" bIns="0" rtlCol="0" anchor="t">
            <a:spAutoFit/>
          </a:bodyPr>
          <a:lstStyle/>
          <a:p>
            <a:r>
              <a:rPr lang="en-US" sz="2000" dirty="0">
                <a:solidFill>
                  <a:schemeClr val="tx1"/>
                </a:solidFill>
                <a:ea typeface="+mn-lt"/>
                <a:cs typeface="+mn-lt"/>
              </a:rPr>
              <a:t>Who is your user? </a:t>
            </a:r>
            <a:endParaRPr lang="en-US" dirty="0">
              <a:solidFill>
                <a:schemeClr val="tx1"/>
              </a:solidFill>
            </a:endParaRPr>
          </a:p>
          <a:p>
            <a:pPr marL="0" indent="0">
              <a:buNone/>
            </a:pPr>
            <a:endParaRPr lang="en-US" sz="2000" dirty="0">
              <a:solidFill>
                <a:schemeClr val="tx1"/>
              </a:solidFill>
            </a:endParaRPr>
          </a:p>
          <a:p>
            <a:r>
              <a:rPr lang="en-US" sz="2000" dirty="0">
                <a:solidFill>
                  <a:schemeClr val="tx1"/>
                </a:solidFill>
                <a:ea typeface="+mn-lt"/>
                <a:cs typeface="+mn-lt"/>
              </a:rPr>
              <a:t>What types of conversations will your bot be having with this audience?</a:t>
            </a:r>
            <a:endParaRPr lang="en-US" dirty="0">
              <a:solidFill>
                <a:schemeClr val="tx1"/>
              </a:solidFill>
            </a:endParaRPr>
          </a:p>
          <a:p>
            <a:endParaRPr lang="en-US" sz="2000" dirty="0">
              <a:solidFill>
                <a:schemeClr val="tx1"/>
              </a:solidFill>
            </a:endParaRPr>
          </a:p>
          <a:p>
            <a:r>
              <a:rPr lang="en-US" sz="2000" dirty="0">
                <a:solidFill>
                  <a:schemeClr val="tx1"/>
                </a:solidFill>
                <a:ea typeface="+mn-lt"/>
                <a:cs typeface="+mn-lt"/>
              </a:rPr>
              <a:t>And lastly where will these conversations take place? </a:t>
            </a:r>
          </a:p>
          <a:p>
            <a:endParaRPr lang="en-US" sz="2000" dirty="0">
              <a:solidFill>
                <a:schemeClr val="tx1"/>
              </a:solidFill>
            </a:endParaRPr>
          </a:p>
          <a:p>
            <a:r>
              <a:rPr lang="en-US" sz="2000" dirty="0">
                <a:solidFill>
                  <a:schemeClr val="tx1"/>
                </a:solidFill>
                <a:cs typeface="Segoe UI"/>
              </a:rPr>
              <a:t>Don’t forget who you’re designing for</a:t>
            </a:r>
            <a:endParaRPr lang="en-US" sz="2000" dirty="0">
              <a:solidFill>
                <a:schemeClr val="tx1"/>
              </a:solidFill>
              <a:ea typeface="+mn-lt"/>
              <a:cs typeface="Segoe UI"/>
            </a:endParaRPr>
          </a:p>
          <a:p>
            <a:endParaRPr lang="en-US" sz="2000" dirty="0">
              <a:solidFill>
                <a:schemeClr val="tx1"/>
              </a:solidFill>
            </a:endParaRPr>
          </a:p>
        </p:txBody>
      </p:sp>
      <p:grpSp>
        <p:nvGrpSpPr>
          <p:cNvPr id="25" name="Group 24" descr="Description of a user">
            <a:extLst>
              <a:ext uri="{FF2B5EF4-FFF2-40B4-BE49-F238E27FC236}">
                <a16:creationId xmlns:a16="http://schemas.microsoft.com/office/drawing/2014/main" id="{29270651-CBB9-8A7F-48C8-57D74860A7CF}"/>
              </a:ext>
            </a:extLst>
          </p:cNvPr>
          <p:cNvGrpSpPr/>
          <p:nvPr/>
        </p:nvGrpSpPr>
        <p:grpSpPr>
          <a:xfrm>
            <a:off x="336254" y="2356848"/>
            <a:ext cx="5990119" cy="2144304"/>
            <a:chOff x="336254" y="2356848"/>
            <a:chExt cx="5990118" cy="2144304"/>
          </a:xfrm>
        </p:grpSpPr>
        <p:sp>
          <p:nvSpPr>
            <p:cNvPr id="11" name="Rectangle: Rounded Corners 10">
              <a:extLst>
                <a:ext uri="{FF2B5EF4-FFF2-40B4-BE49-F238E27FC236}">
                  <a16:creationId xmlns:a16="http://schemas.microsoft.com/office/drawing/2014/main" id="{04DF21A6-F7D5-37A7-71CB-0E9D636E33B7}"/>
                </a:ext>
              </a:extLst>
            </p:cNvPr>
            <p:cNvSpPr/>
            <p:nvPr/>
          </p:nvSpPr>
          <p:spPr bwMode="auto">
            <a:xfrm>
              <a:off x="1867714" y="2725630"/>
              <a:ext cx="4458658" cy="1505100"/>
            </a:xfrm>
            <a:prstGeom prst="roundRect">
              <a:avLst>
                <a:gd name="adj" fmla="val 6070"/>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Hexagon 23">
              <a:extLst>
                <a:ext uri="{FF2B5EF4-FFF2-40B4-BE49-F238E27FC236}">
                  <a16:creationId xmlns:a16="http://schemas.microsoft.com/office/drawing/2014/main" id="{E4D5D727-C9FA-C79B-1DF8-413DEC4067CD}"/>
                </a:ext>
              </a:extLst>
            </p:cNvPr>
            <p:cNvSpPr/>
            <p:nvPr/>
          </p:nvSpPr>
          <p:spPr bwMode="auto">
            <a:xfrm>
              <a:off x="336254" y="2356848"/>
              <a:ext cx="2487392" cy="2144304"/>
            </a:xfrm>
            <a:prstGeom prst="hexagon">
              <a:avLst/>
            </a:prstGeom>
            <a:solidFill>
              <a:srgbClr val="0B556A"/>
            </a:solidFill>
            <a:ln w="19050" cap="sq">
              <a:solidFill>
                <a:schemeClr val="tx1"/>
              </a:solidFill>
              <a:miter lim="800000"/>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people_23" title="Icon of a person with a chat bubble above them">
              <a:extLst>
                <a:ext uri="{FF2B5EF4-FFF2-40B4-BE49-F238E27FC236}">
                  <a16:creationId xmlns:a16="http://schemas.microsoft.com/office/drawing/2014/main" id="{18ADFC9B-2499-83A7-1C84-492620CE8A5C}"/>
                </a:ext>
              </a:extLst>
            </p:cNvPr>
            <p:cNvSpPr>
              <a:spLocks noChangeAspect="1" noEditPoints="1"/>
            </p:cNvSpPr>
            <p:nvPr/>
          </p:nvSpPr>
          <p:spPr bwMode="auto">
            <a:xfrm>
              <a:off x="943284" y="2799071"/>
              <a:ext cx="1273331" cy="1259857"/>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38100" cap="sq">
              <a:solidFill>
                <a:srgbClr val="4CCBED"/>
              </a:solidFill>
              <a:prstDash val="solid"/>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ＭＳ Ｐゴシック" pitchFamily="-72" charset="-128"/>
                <a:cs typeface="+mn-cs"/>
              </a:endParaRPr>
            </a:p>
          </p:txBody>
        </p:sp>
        <p:sp>
          <p:nvSpPr>
            <p:cNvPr id="12" name="TextBox 11">
              <a:extLst>
                <a:ext uri="{FF2B5EF4-FFF2-40B4-BE49-F238E27FC236}">
                  <a16:creationId xmlns:a16="http://schemas.microsoft.com/office/drawing/2014/main" id="{2CE752AD-826F-3C55-DA2F-DF651CADFFF4}"/>
                </a:ext>
              </a:extLst>
            </p:cNvPr>
            <p:cNvSpPr txBox="1"/>
            <p:nvPr/>
          </p:nvSpPr>
          <p:spPr>
            <a:xfrm>
              <a:off x="3082375" y="3386467"/>
              <a:ext cx="3052614" cy="800219"/>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ＭＳ Ｐゴシック" pitchFamily="-72" charset="-128"/>
                  <a:cs typeface="+mn-cs"/>
                </a:rPr>
                <a:t>A person who uses a product or service.</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ＭＳ Ｐゴシック" pitchFamily="-72" charset="-128"/>
                <a:cs typeface="+mn-cs"/>
              </a:endParaRPr>
            </a:p>
          </p:txBody>
        </p:sp>
        <p:sp>
          <p:nvSpPr>
            <p:cNvPr id="13" name="TextBox 12">
              <a:extLst>
                <a:ext uri="{FF2B5EF4-FFF2-40B4-BE49-F238E27FC236}">
                  <a16:creationId xmlns:a16="http://schemas.microsoft.com/office/drawing/2014/main" id="{2833E818-F348-D400-1DD2-B686E8F87767}"/>
                </a:ext>
              </a:extLst>
            </p:cNvPr>
            <p:cNvSpPr txBox="1"/>
            <p:nvPr/>
          </p:nvSpPr>
          <p:spPr>
            <a:xfrm>
              <a:off x="3082375" y="3050551"/>
              <a:ext cx="2668773"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ＭＳ Ｐゴシック" pitchFamily="-72" charset="-128"/>
                  <a:cs typeface="+mn-cs"/>
                </a:rPr>
                <a:t>User</a:t>
              </a:r>
            </a:p>
          </p:txBody>
        </p:sp>
      </p:grpSp>
      <p:grpSp>
        <p:nvGrpSpPr>
          <p:cNvPr id="26" name="Group 25" descr="Things to keep in mind">
            <a:extLst>
              <a:ext uri="{FF2B5EF4-FFF2-40B4-BE49-F238E27FC236}">
                <a16:creationId xmlns:a16="http://schemas.microsoft.com/office/drawing/2014/main" id="{E6A01251-E86B-8D81-A63B-F001A7260744}"/>
              </a:ext>
            </a:extLst>
          </p:cNvPr>
          <p:cNvGrpSpPr/>
          <p:nvPr/>
        </p:nvGrpSpPr>
        <p:grpSpPr>
          <a:xfrm>
            <a:off x="6974544" y="1328080"/>
            <a:ext cx="5089440" cy="455535"/>
            <a:chOff x="7102560" y="2147952"/>
            <a:chExt cx="5089440" cy="455535"/>
          </a:xfrm>
        </p:grpSpPr>
        <p:sp>
          <p:nvSpPr>
            <p:cNvPr id="16" name="TextBox 15">
              <a:extLst>
                <a:ext uri="{FF2B5EF4-FFF2-40B4-BE49-F238E27FC236}">
                  <a16:creationId xmlns:a16="http://schemas.microsoft.com/office/drawing/2014/main" id="{98DAB93A-3E6E-6806-5DA3-7DFE509A2BDE}"/>
                </a:ext>
              </a:extLst>
            </p:cNvPr>
            <p:cNvSpPr txBox="1"/>
            <p:nvPr/>
          </p:nvSpPr>
          <p:spPr>
            <a:xfrm>
              <a:off x="7102560" y="2147952"/>
              <a:ext cx="4700660" cy="369332"/>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ＭＳ Ｐゴシック" pitchFamily="-72" charset="-128"/>
                  <a:cs typeface="+mn-cs"/>
                </a:rPr>
                <a:t>Things to keep in mind</a:t>
              </a:r>
            </a:p>
          </p:txBody>
        </p:sp>
        <p:cxnSp>
          <p:nvCxnSpPr>
            <p:cNvPr id="19" name="Straight Connector 18">
              <a:extLst>
                <a:ext uri="{FF2B5EF4-FFF2-40B4-BE49-F238E27FC236}">
                  <a16:creationId xmlns:a16="http://schemas.microsoft.com/office/drawing/2014/main" id="{C045A6B3-D425-5827-1F0E-BD81EC4BAFF5}"/>
                </a:ext>
              </a:extLst>
            </p:cNvPr>
            <p:cNvCxnSpPr>
              <a:cxnSpLocks/>
            </p:cNvCxnSpPr>
            <p:nvPr/>
          </p:nvCxnSpPr>
          <p:spPr>
            <a:xfrm flipH="1">
              <a:off x="7102560" y="2603487"/>
              <a:ext cx="5089440"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95546035"/>
      </p:ext>
    </p:extLst>
  </p:cSld>
  <p:clrMapOvr>
    <a:masterClrMapping/>
  </p:clrMapOvr>
  <mc:AlternateContent xmlns:mc="http://schemas.openxmlformats.org/markup-compatibility/2006">
    <mc:Choice xmlns:p14="http://schemas.microsoft.com/office/powerpoint/2010/main" Requires="p14">
      <p:transition spd="slow" p14:dur="2000" advTm="159722"/>
    </mc:Choice>
    <mc:Fallback>
      <p:transition spd="slow" advTm="1597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1">
            <a:extLst>
              <a:ext uri="{FF2B5EF4-FFF2-40B4-BE49-F238E27FC236}">
                <a16:creationId xmlns:a16="http://schemas.microsoft.com/office/drawing/2014/main" id="{D463EDCB-0098-4D62-BE37-1EEA3BE50DBB}"/>
              </a:ext>
            </a:extLst>
          </p:cNvPr>
          <p:cNvSpPr txBox="1">
            <a:spLocks/>
          </p:cNvSpPr>
          <p:nvPr/>
        </p:nvSpPr>
        <p:spPr>
          <a:xfrm>
            <a:off x="588263" y="1441724"/>
            <a:ext cx="4311728" cy="4827315"/>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77" rtl="0" eaLnBrk="1" fontAlgn="auto" latinLnBrk="0" hangingPunct="1">
              <a:lnSpc>
                <a:spcPts val="3600"/>
              </a:lnSpc>
              <a:spcBef>
                <a:spcPts val="0"/>
              </a:spcBef>
              <a:spcAft>
                <a:spcPts val="1800"/>
              </a:spcAft>
              <a:buClrTx/>
              <a:buSzTx/>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They know they’re not talking to a person.</a:t>
            </a:r>
          </a:p>
          <a:p>
            <a:pPr marL="0" marR="0" lvl="0" indent="0" algn="l" defTabSz="914377" rtl="0" eaLnBrk="1" fontAlgn="auto" latinLnBrk="0" hangingPunct="1">
              <a:lnSpc>
                <a:spcPts val="3600"/>
              </a:lnSpc>
              <a:spcBef>
                <a:spcPts val="0"/>
              </a:spcBef>
              <a:spcAft>
                <a:spcPts val="1800"/>
              </a:spcAft>
              <a:buClrTx/>
              <a:buSzTx/>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They know it’s not reciprocal.</a:t>
            </a:r>
          </a:p>
          <a:p>
            <a:pPr marL="0" marR="0" lvl="0" indent="0" algn="l" defTabSz="914377" rtl="0" eaLnBrk="1" fontAlgn="auto" latinLnBrk="0" hangingPunct="1">
              <a:lnSpc>
                <a:spcPts val="3600"/>
              </a:lnSpc>
              <a:spcBef>
                <a:spcPts val="0"/>
              </a:spcBef>
              <a:spcAft>
                <a:spcPts val="1800"/>
              </a:spcAft>
              <a:buClrTx/>
              <a:buSzTx/>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But their emotional response is very real.</a:t>
            </a:r>
          </a:p>
        </p:txBody>
      </p:sp>
      <p:pic>
        <p:nvPicPr>
          <p:cNvPr id="5" name="Picture 4" descr="A group of people sitting at a table&#10;&#10;Description automatically generated">
            <a:extLst>
              <a:ext uri="{FF2B5EF4-FFF2-40B4-BE49-F238E27FC236}">
                <a16:creationId xmlns:a16="http://schemas.microsoft.com/office/drawing/2014/main" id="{631CCE8D-FBAA-4EF5-A7A3-5683A9D5F1DB}"/>
              </a:ext>
            </a:extLst>
          </p:cNvPr>
          <p:cNvPicPr>
            <a:picLocks noChangeAspect="1"/>
          </p:cNvPicPr>
          <p:nvPr/>
        </p:nvPicPr>
        <p:blipFill rotWithShape="1">
          <a:blip r:embed="rId3"/>
          <a:srcRect l="23102" t="-1" r="10147" b="-1"/>
          <a:stretch/>
        </p:blipFill>
        <p:spPr>
          <a:xfrm>
            <a:off x="5334000" y="10"/>
            <a:ext cx="6858000" cy="6857991"/>
          </a:xfrm>
          <a:prstGeom prst="rect">
            <a:avLst/>
          </a:prstGeom>
          <a:noFill/>
        </p:spPr>
      </p:pic>
      <p:sp>
        <p:nvSpPr>
          <p:cNvPr id="6" name="Title 1">
            <a:extLst>
              <a:ext uri="{FF2B5EF4-FFF2-40B4-BE49-F238E27FC236}">
                <a16:creationId xmlns:a16="http://schemas.microsoft.com/office/drawing/2014/main" id="{A19BA8A6-0855-EF47-9061-46A013A4D140}"/>
              </a:ext>
            </a:extLst>
          </p:cNvPr>
          <p:cNvSpPr>
            <a:spLocks noGrp="1"/>
          </p:cNvSpPr>
          <p:nvPr>
            <p:ph type="title"/>
          </p:nvPr>
        </p:nvSpPr>
        <p:spPr/>
        <p:txBody>
          <a:bodyPr/>
          <a:lstStyle/>
          <a:p>
            <a:r>
              <a:rPr lang="en-US" sz="3600"/>
              <a:t>Users talking to bots</a:t>
            </a:r>
          </a:p>
        </p:txBody>
      </p:sp>
    </p:spTree>
    <p:extLst>
      <p:ext uri="{BB962C8B-B14F-4D97-AF65-F5344CB8AC3E}">
        <p14:creationId xmlns:p14="http://schemas.microsoft.com/office/powerpoint/2010/main" val="2872771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F8E0-5912-4253-BD88-E05BE08091B0}"/>
              </a:ext>
            </a:extLst>
          </p:cNvPr>
          <p:cNvSpPr>
            <a:spLocks noGrp="1"/>
          </p:cNvSpPr>
          <p:nvPr>
            <p:ph type="title"/>
          </p:nvPr>
        </p:nvSpPr>
        <p:spPr/>
        <p:txBody>
          <a:bodyPr/>
          <a:lstStyle/>
          <a:p>
            <a:r>
              <a:rPr lang="en-US"/>
              <a:t>Useful Conversational Experiences</a:t>
            </a:r>
          </a:p>
        </p:txBody>
      </p:sp>
      <p:sp>
        <p:nvSpPr>
          <p:cNvPr id="3" name="Content Placeholder 2">
            <a:extLst>
              <a:ext uri="{FF2B5EF4-FFF2-40B4-BE49-F238E27FC236}">
                <a16:creationId xmlns:a16="http://schemas.microsoft.com/office/drawing/2014/main" id="{939F1A3C-07A6-418F-A792-76B9B4B6D810}"/>
              </a:ext>
            </a:extLst>
          </p:cNvPr>
          <p:cNvSpPr>
            <a:spLocks noGrp="1"/>
          </p:cNvSpPr>
          <p:nvPr>
            <p:ph sz="quarter" idx="4294967295"/>
          </p:nvPr>
        </p:nvSpPr>
        <p:spPr>
          <a:xfrm>
            <a:off x="588263" y="1314076"/>
            <a:ext cx="11018838" cy="5318379"/>
          </a:xfrm>
        </p:spPr>
        <p:txBody>
          <a:bodyPr vert="horz" wrap="square" lIns="0" tIns="0" rIns="0" bIns="0" rtlCol="0" anchor="t">
            <a:spAutoFit/>
          </a:bodyPr>
          <a:lstStyle/>
          <a:p>
            <a:pPr lvl="0">
              <a:buFont typeface="Arial" panose="020B0604020202020204" pitchFamily="34" charset="0"/>
              <a:buChar char="•"/>
            </a:pPr>
            <a:r>
              <a:rPr lang="en-US" sz="2400" dirty="0">
                <a:latin typeface="Segoe UI"/>
                <a:cs typeface="Segoe UI"/>
              </a:rPr>
              <a:t>Pick a scenario that will delight and will be </a:t>
            </a:r>
            <a:r>
              <a:rPr lang="en-US" sz="2400" u="sng" dirty="0">
                <a:latin typeface="Segoe UI"/>
                <a:cs typeface="Segoe UI"/>
              </a:rPr>
              <a:t>requested repeatedly</a:t>
            </a:r>
            <a:r>
              <a:rPr lang="en-US" sz="2400" dirty="0">
                <a:latin typeface="Segoe UI"/>
                <a:cs typeface="Segoe UI"/>
              </a:rPr>
              <a:t>: is the scenario conversational?</a:t>
            </a:r>
          </a:p>
          <a:p>
            <a:pPr lvl="0">
              <a:buFont typeface="Arial" panose="020B0604020202020204" pitchFamily="34" charset="0"/>
              <a:buChar char="•"/>
            </a:pPr>
            <a:endParaRPr lang="en-US" sz="2400" dirty="0">
              <a:latin typeface="Segoe UI"/>
              <a:cs typeface="Segoe UI"/>
            </a:endParaRPr>
          </a:p>
          <a:p>
            <a:pPr lvl="0">
              <a:buFont typeface="Arial" panose="020B0604020202020204" pitchFamily="34" charset="0"/>
              <a:buChar char="•"/>
            </a:pPr>
            <a:r>
              <a:rPr lang="en-US" sz="2400" dirty="0">
                <a:latin typeface="Segoe UI"/>
                <a:cs typeface="Segoe UI"/>
              </a:rPr>
              <a:t>Does the bot easily solve the user's problem </a:t>
            </a:r>
            <a:r>
              <a:rPr lang="en-US" sz="2400" u="sng" dirty="0">
                <a:latin typeface="Segoe UI"/>
                <a:cs typeface="Segoe UI"/>
              </a:rPr>
              <a:t>with minimal back and forth turns</a:t>
            </a:r>
            <a:r>
              <a:rPr lang="en-US" sz="2400" dirty="0">
                <a:latin typeface="Segoe UI"/>
                <a:cs typeface="Segoe UI"/>
              </a:rPr>
              <a:t>?</a:t>
            </a:r>
          </a:p>
          <a:p>
            <a:pPr lvl="0">
              <a:buFont typeface="Arial" panose="020B0604020202020204" pitchFamily="34" charset="0"/>
              <a:buChar char="•"/>
            </a:pPr>
            <a:endParaRPr lang="en-US" dirty="0">
              <a:latin typeface="Segoe UI"/>
              <a:cs typeface="Segoe UI"/>
            </a:endParaRPr>
          </a:p>
          <a:p>
            <a:pPr>
              <a:buFont typeface="Arial" panose="020B0604020202020204" pitchFamily="34" charset="0"/>
              <a:buChar char="•"/>
            </a:pPr>
            <a:r>
              <a:rPr lang="en-US" sz="2400" dirty="0">
                <a:latin typeface="Segoe UI"/>
                <a:cs typeface="Segoe UI"/>
              </a:rPr>
              <a:t>Is the bot </a:t>
            </a:r>
            <a:r>
              <a:rPr lang="en-US" sz="2400" u="sng" dirty="0">
                <a:latin typeface="Segoe UI"/>
                <a:cs typeface="Segoe UI"/>
              </a:rPr>
              <a:t>discoverable</a:t>
            </a:r>
            <a:r>
              <a:rPr lang="en-US" sz="2400" dirty="0">
                <a:latin typeface="Segoe UI"/>
                <a:cs typeface="Segoe UI"/>
              </a:rPr>
              <a:t> and easy to invoke?</a:t>
            </a:r>
          </a:p>
          <a:p>
            <a:pPr>
              <a:buFont typeface="Arial" panose="020B0604020202020204" pitchFamily="34" charset="0"/>
              <a:buChar char="•"/>
            </a:pPr>
            <a:endParaRPr lang="en-US" dirty="0">
              <a:latin typeface="Segoe UI"/>
              <a:cs typeface="Segoe UI"/>
            </a:endParaRPr>
          </a:p>
          <a:p>
            <a:pPr lvl="0">
              <a:buFont typeface="Arial" panose="020B0604020202020204" pitchFamily="34" charset="0"/>
              <a:buChar char="•"/>
            </a:pPr>
            <a:r>
              <a:rPr lang="en-US" sz="2400" u="sng" dirty="0">
                <a:latin typeface="Segoe UI"/>
                <a:cs typeface="Segoe UI"/>
              </a:rPr>
              <a:t>Mimic human to human conversation</a:t>
            </a:r>
            <a:r>
              <a:rPr lang="en-US" sz="2400" dirty="0">
                <a:latin typeface="Segoe UI"/>
                <a:cs typeface="Segoe UI"/>
              </a:rPr>
              <a:t> in your design of the transcript</a:t>
            </a:r>
          </a:p>
          <a:p>
            <a:pPr lvl="0">
              <a:buFont typeface="Arial" panose="020B0604020202020204" pitchFamily="34" charset="0"/>
              <a:buChar char="•"/>
            </a:pPr>
            <a:endParaRPr lang="en-US" sz="2400" dirty="0">
              <a:latin typeface="Segoe UI"/>
              <a:cs typeface="Segoe UI"/>
            </a:endParaRPr>
          </a:p>
          <a:p>
            <a:pPr>
              <a:buFont typeface="Arial" panose="020B0604020202020204" pitchFamily="34" charset="0"/>
              <a:buChar char="•"/>
            </a:pPr>
            <a:r>
              <a:rPr lang="en-US" sz="2400" u="sng" dirty="0">
                <a:latin typeface="Segoe UI"/>
                <a:cs typeface="Segoe UI"/>
              </a:rPr>
              <a:t>Prototype</a:t>
            </a:r>
            <a:r>
              <a:rPr lang="en-US" sz="2400" dirty="0">
                <a:latin typeface="Segoe UI"/>
                <a:cs typeface="Segoe UI"/>
              </a:rPr>
              <a:t> to uncover what is working</a:t>
            </a:r>
          </a:p>
          <a:p>
            <a:pPr>
              <a:buFont typeface="Arial" panose="020B0604020202020204" pitchFamily="34" charset="0"/>
              <a:buChar char="•"/>
            </a:pPr>
            <a:endParaRPr lang="en-US" sz="2400" dirty="0">
              <a:latin typeface="Segoe UI"/>
              <a:cs typeface="Segoe UI"/>
            </a:endParaRPr>
          </a:p>
          <a:p>
            <a:pPr lvl="0">
              <a:buFont typeface="Arial" panose="020B0604020202020204" pitchFamily="34" charset="0"/>
              <a:buChar char="•"/>
            </a:pPr>
            <a:r>
              <a:rPr lang="en-US" sz="2400" dirty="0">
                <a:latin typeface="Segoe UI"/>
                <a:cs typeface="Segoe UI"/>
              </a:rPr>
              <a:t>Create a </a:t>
            </a:r>
            <a:r>
              <a:rPr lang="en-US" sz="2400" u="sng" dirty="0">
                <a:latin typeface="Segoe UI"/>
                <a:cs typeface="Segoe UI"/>
              </a:rPr>
              <a:t>test plan</a:t>
            </a:r>
            <a:endParaRPr lang="nl-NL" sz="2400" dirty="0">
              <a:latin typeface="Segoe UI"/>
              <a:ea typeface="Calibri" panose="020F0502020204030204" pitchFamily="34" charset="0"/>
              <a:cs typeface="Segoe UI"/>
            </a:endParaRPr>
          </a:p>
        </p:txBody>
      </p:sp>
    </p:spTree>
    <p:extLst>
      <p:ext uri="{BB962C8B-B14F-4D97-AF65-F5344CB8AC3E}">
        <p14:creationId xmlns:p14="http://schemas.microsoft.com/office/powerpoint/2010/main" val="3771972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D29140-B29A-4E0F-AC9C-151D1DB0013F}"/>
              </a:ext>
            </a:extLst>
          </p:cNvPr>
          <p:cNvSpPr>
            <a:spLocks noGrp="1"/>
          </p:cNvSpPr>
          <p:nvPr>
            <p:ph type="title"/>
          </p:nvPr>
        </p:nvSpPr>
        <p:spPr/>
        <p:txBody>
          <a:bodyPr/>
          <a:lstStyle/>
          <a:p>
            <a:r>
              <a:rPr lang="en-US"/>
              <a:t>Focus on user-centric language</a:t>
            </a:r>
          </a:p>
        </p:txBody>
      </p:sp>
      <p:grpSp>
        <p:nvGrpSpPr>
          <p:cNvPr id="50" name="Group 49" descr="The user as a central figure in conversational design">
            <a:extLst>
              <a:ext uri="{FF2B5EF4-FFF2-40B4-BE49-F238E27FC236}">
                <a16:creationId xmlns:a16="http://schemas.microsoft.com/office/drawing/2014/main" id="{57D85E64-3D0A-ABFB-1D03-CDD75DC758E2}"/>
              </a:ext>
            </a:extLst>
          </p:cNvPr>
          <p:cNvGrpSpPr/>
          <p:nvPr/>
        </p:nvGrpSpPr>
        <p:grpSpPr>
          <a:xfrm>
            <a:off x="3229908" y="1901985"/>
            <a:ext cx="5552868" cy="3219059"/>
            <a:chOff x="3439307" y="2175409"/>
            <a:chExt cx="5552868" cy="3219058"/>
          </a:xfrm>
        </p:grpSpPr>
        <p:cxnSp>
          <p:nvCxnSpPr>
            <p:cNvPr id="12" name="Straight Connector 11">
              <a:extLst>
                <a:ext uri="{FF2B5EF4-FFF2-40B4-BE49-F238E27FC236}">
                  <a16:creationId xmlns:a16="http://schemas.microsoft.com/office/drawing/2014/main" id="{77FFA711-D882-E1C0-3E70-248534DD9CFF}"/>
                </a:ext>
              </a:extLst>
            </p:cNvPr>
            <p:cNvCxnSpPr>
              <a:cxnSpLocks/>
            </p:cNvCxnSpPr>
            <p:nvPr/>
          </p:nvCxnSpPr>
          <p:spPr>
            <a:xfrm>
              <a:off x="3439307" y="2222061"/>
              <a:ext cx="1876967" cy="90391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B47F51-AE67-E2E4-50D2-D17B9E8C5C76}"/>
                </a:ext>
              </a:extLst>
            </p:cNvPr>
            <p:cNvCxnSpPr>
              <a:cxnSpLocks/>
            </p:cNvCxnSpPr>
            <p:nvPr/>
          </p:nvCxnSpPr>
          <p:spPr>
            <a:xfrm flipH="1">
              <a:off x="3980380" y="4158653"/>
              <a:ext cx="1239443" cy="276999"/>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7BBD854-4015-8BC6-8F19-98998D0CB8D7}"/>
                </a:ext>
              </a:extLst>
            </p:cNvPr>
            <p:cNvCxnSpPr>
              <a:cxnSpLocks/>
            </p:cNvCxnSpPr>
            <p:nvPr/>
          </p:nvCxnSpPr>
          <p:spPr>
            <a:xfrm>
              <a:off x="6215740" y="4735067"/>
              <a:ext cx="0" cy="65940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3F922EB-2A1E-0A60-2189-0B44E1CF6CED}"/>
                </a:ext>
              </a:extLst>
            </p:cNvPr>
            <p:cNvCxnSpPr>
              <a:cxnSpLocks/>
            </p:cNvCxnSpPr>
            <p:nvPr/>
          </p:nvCxnSpPr>
          <p:spPr>
            <a:xfrm>
              <a:off x="7231707" y="4158652"/>
              <a:ext cx="1239443" cy="27700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85EE8C-1801-382C-7C57-9D643F769EEF}"/>
                </a:ext>
              </a:extLst>
            </p:cNvPr>
            <p:cNvCxnSpPr>
              <a:cxnSpLocks/>
            </p:cNvCxnSpPr>
            <p:nvPr/>
          </p:nvCxnSpPr>
          <p:spPr>
            <a:xfrm flipH="1">
              <a:off x="7115208" y="2175409"/>
              <a:ext cx="1876967" cy="90391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1BFC173-ADEA-D089-A5D5-DF4E60761F38}"/>
                </a:ext>
              </a:extLst>
            </p:cNvPr>
            <p:cNvGrpSpPr/>
            <p:nvPr/>
          </p:nvGrpSpPr>
          <p:grpSpPr>
            <a:xfrm>
              <a:off x="4972045" y="2590764"/>
              <a:ext cx="2487392" cy="2144304"/>
              <a:chOff x="4972045" y="2590764"/>
              <a:chExt cx="2487392" cy="2144304"/>
            </a:xfrm>
          </p:grpSpPr>
          <p:sp>
            <p:nvSpPr>
              <p:cNvPr id="7" name="Hexagon 6">
                <a:extLst>
                  <a:ext uri="{FF2B5EF4-FFF2-40B4-BE49-F238E27FC236}">
                    <a16:creationId xmlns:a16="http://schemas.microsoft.com/office/drawing/2014/main" id="{205AA66F-6449-F9B2-B046-82601A380285}"/>
                  </a:ext>
                </a:extLst>
              </p:cNvPr>
              <p:cNvSpPr/>
              <p:nvPr/>
            </p:nvSpPr>
            <p:spPr bwMode="auto">
              <a:xfrm>
                <a:off x="4972045" y="2590764"/>
                <a:ext cx="2487392" cy="2144304"/>
              </a:xfrm>
              <a:prstGeom prst="hexagon">
                <a:avLst/>
              </a:prstGeom>
              <a:solidFill>
                <a:srgbClr val="0B556A"/>
              </a:solidFill>
              <a:ln w="19050" cap="sq">
                <a:solidFill>
                  <a:schemeClr val="tx1"/>
                </a:solidFill>
                <a:miter lim="800000"/>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people_23" title="Icon of a person with a chat bubble above them">
                <a:extLst>
                  <a:ext uri="{FF2B5EF4-FFF2-40B4-BE49-F238E27FC236}">
                    <a16:creationId xmlns:a16="http://schemas.microsoft.com/office/drawing/2014/main" id="{94A6A45D-6192-1B89-3588-33E2B5236A98}"/>
                  </a:ext>
                </a:extLst>
              </p:cNvPr>
              <p:cNvSpPr>
                <a:spLocks noChangeAspect="1" noEditPoints="1"/>
              </p:cNvSpPr>
              <p:nvPr/>
            </p:nvSpPr>
            <p:spPr bwMode="auto">
              <a:xfrm>
                <a:off x="5579075" y="3032987"/>
                <a:ext cx="1273331" cy="1259857"/>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38100" cap="sq">
                <a:solidFill>
                  <a:srgbClr val="4CCBED"/>
                </a:solidFill>
                <a:prstDash val="solid"/>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ＭＳ Ｐゴシック" pitchFamily="-72" charset="-128"/>
                  <a:cs typeface="+mn-cs"/>
                </a:endParaRPr>
              </a:p>
            </p:txBody>
          </p:sp>
        </p:grpSp>
      </p:grpSp>
      <p:grpSp>
        <p:nvGrpSpPr>
          <p:cNvPr id="51" name="Group 50" descr="The steps to take to focus on user-centric language">
            <a:extLst>
              <a:ext uri="{FF2B5EF4-FFF2-40B4-BE49-F238E27FC236}">
                <a16:creationId xmlns:a16="http://schemas.microsoft.com/office/drawing/2014/main" id="{57B8AB94-BAE4-E464-6927-472B625640AB}"/>
              </a:ext>
            </a:extLst>
          </p:cNvPr>
          <p:cNvGrpSpPr/>
          <p:nvPr/>
        </p:nvGrpSpPr>
        <p:grpSpPr>
          <a:xfrm>
            <a:off x="763380" y="1682967"/>
            <a:ext cx="10665239" cy="4358240"/>
            <a:chOff x="972778" y="1956391"/>
            <a:chExt cx="10665236" cy="4358243"/>
          </a:xfrm>
        </p:grpSpPr>
        <p:grpSp>
          <p:nvGrpSpPr>
            <p:cNvPr id="45" name="Group 44">
              <a:extLst>
                <a:ext uri="{FF2B5EF4-FFF2-40B4-BE49-F238E27FC236}">
                  <a16:creationId xmlns:a16="http://schemas.microsoft.com/office/drawing/2014/main" id="{818356B7-E8BA-4E69-9284-9A5E812A2E75}"/>
                </a:ext>
              </a:extLst>
            </p:cNvPr>
            <p:cNvGrpSpPr/>
            <p:nvPr/>
          </p:nvGrpSpPr>
          <p:grpSpPr>
            <a:xfrm>
              <a:off x="972778" y="1956391"/>
              <a:ext cx="2934586" cy="553998"/>
              <a:chOff x="972778" y="1956391"/>
              <a:chExt cx="2934586" cy="553998"/>
            </a:xfrm>
          </p:grpSpPr>
          <p:sp>
            <p:nvSpPr>
              <p:cNvPr id="10" name="Rectangle: Rounded Corners 9">
                <a:extLst>
                  <a:ext uri="{FF2B5EF4-FFF2-40B4-BE49-F238E27FC236}">
                    <a16:creationId xmlns:a16="http://schemas.microsoft.com/office/drawing/2014/main" id="{162744EC-297D-0584-23FB-DDE946694247}"/>
                  </a:ext>
                </a:extLst>
              </p:cNvPr>
              <p:cNvSpPr/>
              <p:nvPr/>
            </p:nvSpPr>
            <p:spPr bwMode="auto">
              <a:xfrm>
                <a:off x="1411899" y="1956391"/>
                <a:ext cx="2027409" cy="553998"/>
              </a:xfrm>
              <a:prstGeom prst="round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271BAB96-8D9F-AB3D-A9A2-5C170D4F7739}"/>
                  </a:ext>
                </a:extLst>
              </p:cNvPr>
              <p:cNvSpPr txBox="1"/>
              <p:nvPr/>
            </p:nvSpPr>
            <p:spPr>
              <a:xfrm>
                <a:off x="972778" y="2079500"/>
                <a:ext cx="2934586" cy="307777"/>
              </a:xfrm>
              <a:prstGeom prst="rect">
                <a:avLst/>
              </a:prstGeom>
              <a:noFill/>
            </p:spPr>
            <p:txBody>
              <a:bodyPr wrap="square" lIns="0" tIns="0" rIns="0" bIns="0" rtlCol="0" anchor="t">
                <a:spAutoFit/>
              </a:bodyPr>
              <a:lstStyle/>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ＭＳ Ｐゴシック" pitchFamily="-72" charset="-128"/>
                    <a:cs typeface="Segoe UI"/>
                  </a:rPr>
                  <a:t>Rewrite I to you</a:t>
                </a:r>
              </a:p>
            </p:txBody>
          </p:sp>
        </p:grpSp>
        <p:grpSp>
          <p:nvGrpSpPr>
            <p:cNvPr id="48" name="Group 47">
              <a:extLst>
                <a:ext uri="{FF2B5EF4-FFF2-40B4-BE49-F238E27FC236}">
                  <a16:creationId xmlns:a16="http://schemas.microsoft.com/office/drawing/2014/main" id="{62FE9093-9810-9076-A751-0CC6C80E3BAE}"/>
                </a:ext>
              </a:extLst>
            </p:cNvPr>
            <p:cNvGrpSpPr/>
            <p:nvPr/>
          </p:nvGrpSpPr>
          <p:grpSpPr>
            <a:xfrm>
              <a:off x="8366636" y="1992718"/>
              <a:ext cx="3069262" cy="951331"/>
              <a:chOff x="8366636" y="1992718"/>
              <a:chExt cx="3069262" cy="951331"/>
            </a:xfrm>
          </p:grpSpPr>
          <p:sp>
            <p:nvSpPr>
              <p:cNvPr id="15" name="Rectangle: Rounded Corners 14">
                <a:extLst>
                  <a:ext uri="{FF2B5EF4-FFF2-40B4-BE49-F238E27FC236}">
                    <a16:creationId xmlns:a16="http://schemas.microsoft.com/office/drawing/2014/main" id="{6FD002A8-E3A8-CF74-C44C-084555C5CD46}"/>
                  </a:ext>
                </a:extLst>
              </p:cNvPr>
              <p:cNvSpPr/>
              <p:nvPr/>
            </p:nvSpPr>
            <p:spPr bwMode="auto">
              <a:xfrm>
                <a:off x="8366636" y="1992718"/>
                <a:ext cx="3069262" cy="951331"/>
              </a:xfrm>
              <a:prstGeom prst="round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CC6C32B-9E66-10D9-6D48-F3DB9EC65544}"/>
                  </a:ext>
                </a:extLst>
              </p:cNvPr>
              <p:cNvSpPr txBox="1"/>
              <p:nvPr/>
            </p:nvSpPr>
            <p:spPr>
              <a:xfrm>
                <a:off x="8433975" y="2129831"/>
                <a:ext cx="2934586" cy="615553"/>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ＭＳ Ｐゴシック" pitchFamily="-72" charset="-128"/>
                    <a:cs typeface="+mn-cs"/>
                  </a:rPr>
                  <a:t>Give actionable, unambiguous prompts</a:t>
                </a:r>
              </a:p>
            </p:txBody>
          </p:sp>
        </p:grpSp>
        <p:grpSp>
          <p:nvGrpSpPr>
            <p:cNvPr id="46" name="Group 45">
              <a:extLst>
                <a:ext uri="{FF2B5EF4-FFF2-40B4-BE49-F238E27FC236}">
                  <a16:creationId xmlns:a16="http://schemas.microsoft.com/office/drawing/2014/main" id="{095E62D3-6B92-3897-C994-2952DA7170BD}"/>
                </a:ext>
              </a:extLst>
            </p:cNvPr>
            <p:cNvGrpSpPr/>
            <p:nvPr/>
          </p:nvGrpSpPr>
          <p:grpSpPr>
            <a:xfrm>
              <a:off x="1045794" y="4158652"/>
              <a:ext cx="2934587" cy="553998"/>
              <a:chOff x="1045794" y="4158652"/>
              <a:chExt cx="2934587" cy="553998"/>
            </a:xfrm>
          </p:grpSpPr>
          <p:sp>
            <p:nvSpPr>
              <p:cNvPr id="25" name="Rectangle: Rounded Corners 24">
                <a:extLst>
                  <a:ext uri="{FF2B5EF4-FFF2-40B4-BE49-F238E27FC236}">
                    <a16:creationId xmlns:a16="http://schemas.microsoft.com/office/drawing/2014/main" id="{71C5733B-D6D7-AE44-8F9B-66359516936C}"/>
                  </a:ext>
                </a:extLst>
              </p:cNvPr>
              <p:cNvSpPr>
                <a:spLocks/>
              </p:cNvSpPr>
              <p:nvPr/>
            </p:nvSpPr>
            <p:spPr bwMode="auto">
              <a:xfrm>
                <a:off x="1078879" y="4158652"/>
                <a:ext cx="2901502" cy="553998"/>
              </a:xfrm>
              <a:prstGeom prst="round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2C8148B0-6280-74D2-A43B-5C57A452D1D5}"/>
                  </a:ext>
                </a:extLst>
              </p:cNvPr>
              <p:cNvSpPr txBox="1"/>
              <p:nvPr/>
            </p:nvSpPr>
            <p:spPr>
              <a:xfrm>
                <a:off x="1045794" y="4281763"/>
                <a:ext cx="2934586" cy="307777"/>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ＭＳ Ｐゴシック" pitchFamily="-72" charset="-128"/>
                    <a:cs typeface="+mn-cs"/>
                  </a:rPr>
                  <a:t>Be clear and concise</a:t>
                </a:r>
              </a:p>
            </p:txBody>
          </p:sp>
        </p:grpSp>
        <p:grpSp>
          <p:nvGrpSpPr>
            <p:cNvPr id="49" name="Group 48">
              <a:extLst>
                <a:ext uri="{FF2B5EF4-FFF2-40B4-BE49-F238E27FC236}">
                  <a16:creationId xmlns:a16="http://schemas.microsoft.com/office/drawing/2014/main" id="{922BF2F0-8169-54B3-571A-D2AC4852BBEE}"/>
                </a:ext>
              </a:extLst>
            </p:cNvPr>
            <p:cNvGrpSpPr/>
            <p:nvPr/>
          </p:nvGrpSpPr>
          <p:grpSpPr>
            <a:xfrm>
              <a:off x="8366636" y="4102987"/>
              <a:ext cx="3271378" cy="553998"/>
              <a:chOff x="8366636" y="4102987"/>
              <a:chExt cx="3271378" cy="553998"/>
            </a:xfrm>
          </p:grpSpPr>
          <p:sp>
            <p:nvSpPr>
              <p:cNvPr id="29" name="Rectangle: Rounded Corners 28">
                <a:extLst>
                  <a:ext uri="{FF2B5EF4-FFF2-40B4-BE49-F238E27FC236}">
                    <a16:creationId xmlns:a16="http://schemas.microsoft.com/office/drawing/2014/main" id="{73457DE9-B7A0-AF53-DC12-CF31DFD97FD1}"/>
                  </a:ext>
                </a:extLst>
              </p:cNvPr>
              <p:cNvSpPr>
                <a:spLocks/>
              </p:cNvSpPr>
              <p:nvPr/>
            </p:nvSpPr>
            <p:spPr bwMode="auto">
              <a:xfrm>
                <a:off x="8366636" y="4102987"/>
                <a:ext cx="3271378" cy="553998"/>
              </a:xfrm>
              <a:prstGeom prst="round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2949A9D5-7890-32CF-04B4-462936FF69F8}"/>
                  </a:ext>
                </a:extLst>
              </p:cNvPr>
              <p:cNvSpPr txBox="1"/>
              <p:nvPr/>
            </p:nvSpPr>
            <p:spPr>
              <a:xfrm>
                <a:off x="8538037" y="4219679"/>
                <a:ext cx="2934586" cy="307777"/>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ＭＳ Ｐゴシック" pitchFamily="-72" charset="-128"/>
                    <a:cs typeface="+mn-cs"/>
                  </a:rPr>
                  <a:t>Acknowledge and affirm</a:t>
                </a:r>
              </a:p>
            </p:txBody>
          </p:sp>
        </p:grpSp>
        <p:grpSp>
          <p:nvGrpSpPr>
            <p:cNvPr id="47" name="Group 46">
              <a:extLst>
                <a:ext uri="{FF2B5EF4-FFF2-40B4-BE49-F238E27FC236}">
                  <a16:creationId xmlns:a16="http://schemas.microsoft.com/office/drawing/2014/main" id="{0360EAE2-004E-D0BD-FB3F-A30639E130E6}"/>
                </a:ext>
              </a:extLst>
            </p:cNvPr>
            <p:cNvGrpSpPr/>
            <p:nvPr/>
          </p:nvGrpSpPr>
          <p:grpSpPr>
            <a:xfrm>
              <a:off x="4580051" y="5394467"/>
              <a:ext cx="3271378" cy="920167"/>
              <a:chOff x="4580051" y="5394467"/>
              <a:chExt cx="3271378" cy="920167"/>
            </a:xfrm>
          </p:grpSpPr>
          <p:sp>
            <p:nvSpPr>
              <p:cNvPr id="30" name="Rectangle: Rounded Corners 29">
                <a:extLst>
                  <a:ext uri="{FF2B5EF4-FFF2-40B4-BE49-F238E27FC236}">
                    <a16:creationId xmlns:a16="http://schemas.microsoft.com/office/drawing/2014/main" id="{637ABA30-E917-20B7-6668-D6FC9ED3663A}"/>
                  </a:ext>
                </a:extLst>
              </p:cNvPr>
              <p:cNvSpPr>
                <a:spLocks/>
              </p:cNvSpPr>
              <p:nvPr/>
            </p:nvSpPr>
            <p:spPr bwMode="auto">
              <a:xfrm>
                <a:off x="4580051" y="5394467"/>
                <a:ext cx="3271378" cy="920167"/>
              </a:xfrm>
              <a:prstGeom prst="round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9B23087D-C2A5-AE70-A852-76CF93BAD429}"/>
                  </a:ext>
                </a:extLst>
              </p:cNvPr>
              <p:cNvSpPr txBox="1"/>
              <p:nvPr/>
            </p:nvSpPr>
            <p:spPr>
              <a:xfrm>
                <a:off x="4748447" y="5585023"/>
                <a:ext cx="2934586" cy="615553"/>
              </a:xfrm>
              <a:prstGeom prst="rect">
                <a:avLst/>
              </a:prstGeom>
              <a:noFill/>
            </p:spPr>
            <p:txBody>
              <a:bodyPr wrap="square" lIns="0" tIns="0" rIns="0" bIns="0" rtlCol="0" anchor="t">
                <a:spAutoFit/>
              </a:bodyPr>
              <a:lstStyle/>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a:ea typeface="ＭＳ Ｐゴシック" pitchFamily="-72" charset="-128"/>
                    <a:cs typeface="Arial"/>
                  </a:rPr>
                  <a:t>Simple, inclusive and human-centric language</a:t>
                </a:r>
                <a:endParaRPr kumimoji="0" lang="en-US" sz="2400" b="0" i="0" u="none" strike="noStrike" kern="1200" cap="none" spc="0" normalizeH="0" baseline="0" noProof="0">
                  <a:ln>
                    <a:noFill/>
                  </a:ln>
                  <a:solidFill>
                    <a:srgbClr val="FFFFFF"/>
                  </a:solidFill>
                  <a:effectLst/>
                  <a:uLnTx/>
                  <a:uFillTx/>
                  <a:latin typeface="Arial" pitchFamily="-72" charset="0"/>
                  <a:ea typeface="ＭＳ Ｐゴシック" pitchFamily="-72" charset="-128"/>
                  <a:cs typeface="+mn-cs"/>
                </a:endParaRPr>
              </a:p>
            </p:txBody>
          </p:sp>
        </p:grpSp>
      </p:grpSp>
    </p:spTree>
    <p:extLst>
      <p:ext uri="{BB962C8B-B14F-4D97-AF65-F5344CB8AC3E}">
        <p14:creationId xmlns:p14="http://schemas.microsoft.com/office/powerpoint/2010/main" val="4211651795"/>
      </p:ext>
    </p:extLst>
  </p:cSld>
  <p:clrMapOvr>
    <a:masterClrMapping/>
  </p:clrMapOvr>
  <mc:AlternateContent xmlns:mc="http://schemas.openxmlformats.org/markup-compatibility/2006">
    <mc:Choice xmlns:p14="http://schemas.microsoft.com/office/powerpoint/2010/main" Requires="p14">
      <p:transition spd="slow" p14:dur="2000" advTm="162400"/>
    </mc:Choice>
    <mc:Fallback>
      <p:transition spd="slow" advTm="1624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C02A-9E41-F83D-6B59-E647F0DC2F6D}"/>
              </a:ext>
            </a:extLst>
          </p:cNvPr>
          <p:cNvSpPr>
            <a:spLocks noGrp="1"/>
          </p:cNvSpPr>
          <p:nvPr>
            <p:ph type="title"/>
          </p:nvPr>
        </p:nvSpPr>
        <p:spPr/>
        <p:txBody>
          <a:bodyPr/>
          <a:lstStyle/>
          <a:p>
            <a:r>
              <a:rPr lang="en-US"/>
              <a:t>Best practices</a:t>
            </a:r>
          </a:p>
        </p:txBody>
      </p:sp>
      <p:sp>
        <p:nvSpPr>
          <p:cNvPr id="11" name="AutoShape 174">
            <a:extLst>
              <a:ext uri="{FF2B5EF4-FFF2-40B4-BE49-F238E27FC236}">
                <a16:creationId xmlns:a16="http://schemas.microsoft.com/office/drawing/2014/main" id="{5A03B6BF-83AF-0B8B-373C-9FEB78B5F043}"/>
              </a:ext>
              <a:ext uri="{C183D7F6-B498-43B3-948B-1728B52AA6E4}">
                <adec:decorative xmlns:adec="http://schemas.microsoft.com/office/drawing/2017/decorative" val="1"/>
              </a:ext>
            </a:extLst>
          </p:cNvPr>
          <p:cNvSpPr>
            <a:spLocks noChangeAspect="1" noChangeArrowheads="1" noTextEdit="1"/>
          </p:cNvSpPr>
          <p:nvPr/>
        </p:nvSpPr>
        <p:spPr bwMode="auto">
          <a:xfrm>
            <a:off x="1941511" y="2233097"/>
            <a:ext cx="734624" cy="73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ＭＳ Ｐゴシック" pitchFamily="-72" charset="-128"/>
              <a:cs typeface="+mn-cs"/>
            </a:endParaRPr>
          </a:p>
        </p:txBody>
      </p:sp>
      <p:sp>
        <p:nvSpPr>
          <p:cNvPr id="52" name="AutoShape 174">
            <a:extLst>
              <a:ext uri="{FF2B5EF4-FFF2-40B4-BE49-F238E27FC236}">
                <a16:creationId xmlns:a16="http://schemas.microsoft.com/office/drawing/2014/main" id="{EFB6B611-150C-A247-BAAE-E5FF8189A90A}"/>
              </a:ext>
              <a:ext uri="{C183D7F6-B498-43B3-948B-1728B52AA6E4}">
                <adec:decorative xmlns:adec="http://schemas.microsoft.com/office/drawing/2017/decorative" val="1"/>
              </a:ext>
            </a:extLst>
          </p:cNvPr>
          <p:cNvSpPr>
            <a:spLocks noChangeAspect="1" noChangeArrowheads="1" noTextEdit="1"/>
          </p:cNvSpPr>
          <p:nvPr/>
        </p:nvSpPr>
        <p:spPr bwMode="auto">
          <a:xfrm>
            <a:off x="5631533" y="2233097"/>
            <a:ext cx="734624" cy="73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ＭＳ Ｐゴシック" pitchFamily="-72" charset="-128"/>
              <a:cs typeface="+mn-cs"/>
            </a:endParaRPr>
          </a:p>
        </p:txBody>
      </p:sp>
      <p:sp>
        <p:nvSpPr>
          <p:cNvPr id="59" name="AutoShape 174">
            <a:extLst>
              <a:ext uri="{FF2B5EF4-FFF2-40B4-BE49-F238E27FC236}">
                <a16:creationId xmlns:a16="http://schemas.microsoft.com/office/drawing/2014/main" id="{509D03CE-460B-E0A4-C8F6-53BFC1FD09B0}"/>
              </a:ext>
              <a:ext uri="{C183D7F6-B498-43B3-948B-1728B52AA6E4}">
                <adec:decorative xmlns:adec="http://schemas.microsoft.com/office/drawing/2017/decorative" val="1"/>
              </a:ext>
            </a:extLst>
          </p:cNvPr>
          <p:cNvSpPr>
            <a:spLocks noChangeAspect="1" noChangeArrowheads="1" noTextEdit="1"/>
          </p:cNvSpPr>
          <p:nvPr/>
        </p:nvSpPr>
        <p:spPr bwMode="auto">
          <a:xfrm>
            <a:off x="7578704" y="4319176"/>
            <a:ext cx="734624" cy="73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ＭＳ Ｐゴシック" pitchFamily="-72" charset="-128"/>
              <a:cs typeface="+mn-cs"/>
            </a:endParaRPr>
          </a:p>
        </p:txBody>
      </p:sp>
      <p:sp>
        <p:nvSpPr>
          <p:cNvPr id="66" name="AutoShape 174">
            <a:extLst>
              <a:ext uri="{FF2B5EF4-FFF2-40B4-BE49-F238E27FC236}">
                <a16:creationId xmlns:a16="http://schemas.microsoft.com/office/drawing/2014/main" id="{F833F15E-3747-7E41-AA0C-586BBA70D96D}"/>
              </a:ext>
              <a:ext uri="{C183D7F6-B498-43B3-948B-1728B52AA6E4}">
                <adec:decorative xmlns:adec="http://schemas.microsoft.com/office/drawing/2017/decorative" val="1"/>
              </a:ext>
            </a:extLst>
          </p:cNvPr>
          <p:cNvSpPr>
            <a:spLocks noChangeAspect="1" noChangeArrowheads="1" noTextEdit="1"/>
          </p:cNvSpPr>
          <p:nvPr/>
        </p:nvSpPr>
        <p:spPr bwMode="auto">
          <a:xfrm>
            <a:off x="9458375" y="2233096"/>
            <a:ext cx="734624" cy="73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ＭＳ Ｐゴシック" pitchFamily="-72" charset="-128"/>
              <a:cs typeface="+mn-cs"/>
            </a:endParaRPr>
          </a:p>
        </p:txBody>
      </p:sp>
      <p:grpSp>
        <p:nvGrpSpPr>
          <p:cNvPr id="75" name="Group 74" descr="Understand your user">
            <a:extLst>
              <a:ext uri="{FF2B5EF4-FFF2-40B4-BE49-F238E27FC236}">
                <a16:creationId xmlns:a16="http://schemas.microsoft.com/office/drawing/2014/main" id="{8EFE3751-90F9-F007-51E9-D750CDAA4B49}"/>
              </a:ext>
            </a:extLst>
          </p:cNvPr>
          <p:cNvGrpSpPr/>
          <p:nvPr/>
        </p:nvGrpSpPr>
        <p:grpSpPr>
          <a:xfrm>
            <a:off x="1234227" y="1907896"/>
            <a:ext cx="2149192" cy="2204971"/>
            <a:chOff x="1234227" y="1907896"/>
            <a:chExt cx="2149192" cy="2204971"/>
          </a:xfrm>
        </p:grpSpPr>
        <p:sp>
          <p:nvSpPr>
            <p:cNvPr id="8" name="Hexagon 7">
              <a:extLst>
                <a:ext uri="{FF2B5EF4-FFF2-40B4-BE49-F238E27FC236}">
                  <a16:creationId xmlns:a16="http://schemas.microsoft.com/office/drawing/2014/main" id="{537DC71B-5517-18DF-D3D4-1F7EF3D67A5D}"/>
                </a:ext>
              </a:extLst>
            </p:cNvPr>
            <p:cNvSpPr/>
            <p:nvPr/>
          </p:nvSpPr>
          <p:spPr bwMode="auto">
            <a:xfrm>
              <a:off x="1502208" y="1907896"/>
              <a:ext cx="1596814" cy="1376564"/>
            </a:xfrm>
            <a:prstGeom prst="hexagon">
              <a:avLst/>
            </a:prstGeom>
            <a:solidFill>
              <a:srgbClr val="0B556A"/>
            </a:solid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1B25F39-77C7-E7DC-704D-EC5CEC1BF3EE}"/>
                </a:ext>
              </a:extLst>
            </p:cNvPr>
            <p:cNvSpPr txBox="1"/>
            <p:nvPr/>
          </p:nvSpPr>
          <p:spPr>
            <a:xfrm>
              <a:off x="1234227" y="3558869"/>
              <a:ext cx="2149192" cy="553998"/>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ＭＳ Ｐゴシック" pitchFamily="-72" charset="-128"/>
                  <a:cs typeface="Segoe UI" panose="020B0502040204020203" pitchFamily="34" charset="0"/>
                </a:rPr>
                <a:t>Understand your user</a:t>
              </a:r>
              <a:endParaRPr kumimoji="0" lang="en-US" sz="900" b="1" i="0" u="none" strike="noStrike" kern="1200" cap="none" spc="0" normalizeH="0" baseline="0" noProof="0">
                <a:ln>
                  <a:noFill/>
                </a:ln>
                <a:solidFill>
                  <a:srgbClr val="000000"/>
                </a:solidFill>
                <a:effectLst/>
                <a:uLnTx/>
                <a:uFillTx/>
                <a:latin typeface="Segoe UI" panose="020B0502040204020203" pitchFamily="34" charset="0"/>
                <a:ea typeface="ＭＳ Ｐゴシック" pitchFamily="-72" charset="-128"/>
                <a:cs typeface="Segoe UI" panose="020B0502040204020203" pitchFamily="34" charset="0"/>
              </a:endParaRPr>
            </a:p>
          </p:txBody>
        </p:sp>
        <p:sp>
          <p:nvSpPr>
            <p:cNvPr id="69" name="people_23" title="Icon of a person with a chat bubble above them">
              <a:extLst>
                <a:ext uri="{FF2B5EF4-FFF2-40B4-BE49-F238E27FC236}">
                  <a16:creationId xmlns:a16="http://schemas.microsoft.com/office/drawing/2014/main" id="{4144F756-1AE9-DD8A-12DD-1412BE7B62AC}"/>
                </a:ext>
              </a:extLst>
            </p:cNvPr>
            <p:cNvSpPr>
              <a:spLocks noChangeAspect="1" noEditPoints="1"/>
            </p:cNvSpPr>
            <p:nvPr/>
          </p:nvSpPr>
          <p:spPr bwMode="auto">
            <a:xfrm>
              <a:off x="1929374" y="2228866"/>
              <a:ext cx="742481" cy="734624"/>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rgbClr val="4CCBED"/>
              </a:solidFill>
              <a:prstDash val="solid"/>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ＭＳ Ｐゴシック" pitchFamily="-72" charset="-128"/>
                <a:cs typeface="+mn-cs"/>
              </a:endParaRPr>
            </a:p>
          </p:txBody>
        </p:sp>
      </p:grpSp>
      <p:grpSp>
        <p:nvGrpSpPr>
          <p:cNvPr id="79" name="Group 78" descr="focus on the user">
            <a:extLst>
              <a:ext uri="{FF2B5EF4-FFF2-40B4-BE49-F238E27FC236}">
                <a16:creationId xmlns:a16="http://schemas.microsoft.com/office/drawing/2014/main" id="{FD1B66D1-8613-4DD7-D2B1-EB0AF23BB22F}"/>
              </a:ext>
            </a:extLst>
          </p:cNvPr>
          <p:cNvGrpSpPr/>
          <p:nvPr/>
        </p:nvGrpSpPr>
        <p:grpSpPr>
          <a:xfrm>
            <a:off x="3099026" y="3993980"/>
            <a:ext cx="2149193" cy="2204972"/>
            <a:chOff x="3099022" y="3993976"/>
            <a:chExt cx="2149192" cy="2204970"/>
          </a:xfrm>
        </p:grpSpPr>
        <p:sp>
          <p:nvSpPr>
            <p:cNvPr id="42" name="Hexagon 41">
              <a:extLst>
                <a:ext uri="{FF2B5EF4-FFF2-40B4-BE49-F238E27FC236}">
                  <a16:creationId xmlns:a16="http://schemas.microsoft.com/office/drawing/2014/main" id="{170F709F-74A5-7D66-38FB-DB24903A914D}"/>
                </a:ext>
              </a:extLst>
            </p:cNvPr>
            <p:cNvSpPr/>
            <p:nvPr/>
          </p:nvSpPr>
          <p:spPr bwMode="auto">
            <a:xfrm>
              <a:off x="3334648" y="3993976"/>
              <a:ext cx="1596814" cy="1376564"/>
            </a:xfrm>
            <a:prstGeom prst="hexagon">
              <a:avLst/>
            </a:prstGeom>
            <a:solidFill>
              <a:srgbClr val="0B556A"/>
            </a:solid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373C72CB-8F1F-8873-3AED-FFEEB7802A48}"/>
                </a:ext>
              </a:extLst>
            </p:cNvPr>
            <p:cNvSpPr txBox="1"/>
            <p:nvPr/>
          </p:nvSpPr>
          <p:spPr>
            <a:xfrm>
              <a:off x="3099022" y="5644948"/>
              <a:ext cx="2149192" cy="553998"/>
            </a:xfrm>
            <a:prstGeom prst="rect">
              <a:avLst/>
            </a:prstGeom>
            <a:noFill/>
          </p:spPr>
          <p:txBody>
            <a:bodyPr wrap="square" lIns="0" tIns="0" rIns="0" bIns="0" rtlCol="0" anchor="t">
              <a:spAutoFit/>
            </a:bodyPr>
            <a:lstStyle/>
            <a:p>
              <a:pPr marL="0" marR="0" lvl="0" indent="0" algn="ctr" defTabSz="914344"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ＭＳ Ｐゴシック" pitchFamily="-72" charset="-128"/>
                  <a:cs typeface="Segoe UI"/>
                </a:rPr>
                <a:t>Personality is important</a:t>
              </a:r>
              <a:endParaRPr kumimoji="0" lang="en-US" sz="2400" b="1" i="0" u="none" strike="noStrike" kern="1200" cap="none" spc="0" normalizeH="0" baseline="0" noProof="0">
                <a:ln>
                  <a:noFill/>
                </a:ln>
                <a:solidFill>
                  <a:srgbClr val="000000"/>
                </a:solidFill>
                <a:effectLst/>
                <a:uLnTx/>
                <a:uFillTx/>
                <a:latin typeface="Arial" pitchFamily="-72" charset="0"/>
                <a:ea typeface="ＭＳ Ｐゴシック" pitchFamily="-72" charset="-128"/>
                <a:cs typeface="+mn-cs"/>
              </a:endParaRPr>
            </a:p>
          </p:txBody>
        </p:sp>
        <p:sp>
          <p:nvSpPr>
            <p:cNvPr id="70" name="star_2" title="Icon of a person inside a star shape">
              <a:extLst>
                <a:ext uri="{FF2B5EF4-FFF2-40B4-BE49-F238E27FC236}">
                  <a16:creationId xmlns:a16="http://schemas.microsoft.com/office/drawing/2014/main" id="{041CD62E-28B8-D1B6-5A01-5EB96ED231DC}"/>
                </a:ext>
              </a:extLst>
            </p:cNvPr>
            <p:cNvSpPr>
              <a:spLocks noChangeAspect="1" noEditPoints="1"/>
            </p:cNvSpPr>
            <p:nvPr/>
          </p:nvSpPr>
          <p:spPr bwMode="auto">
            <a:xfrm>
              <a:off x="3716199" y="4288035"/>
              <a:ext cx="833711" cy="788445"/>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9050" cap="sq">
              <a:solidFill>
                <a:srgbClr val="4CCBED"/>
              </a:solidFill>
              <a:prstDash val="solid"/>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ＭＳ Ｐゴシック" pitchFamily="-72" charset="-128"/>
                <a:cs typeface="+mn-cs"/>
              </a:endParaRPr>
            </a:p>
          </p:txBody>
        </p:sp>
      </p:grpSp>
      <p:grpSp>
        <p:nvGrpSpPr>
          <p:cNvPr id="76" name="Group 75" descr="keep it simple and clear">
            <a:extLst>
              <a:ext uri="{FF2B5EF4-FFF2-40B4-BE49-F238E27FC236}">
                <a16:creationId xmlns:a16="http://schemas.microsoft.com/office/drawing/2014/main" id="{AB7D56D2-B78C-02B4-5AF6-60377BC98902}"/>
              </a:ext>
            </a:extLst>
          </p:cNvPr>
          <p:cNvGrpSpPr/>
          <p:nvPr/>
        </p:nvGrpSpPr>
        <p:grpSpPr>
          <a:xfrm>
            <a:off x="5026175" y="1907896"/>
            <a:ext cx="2149192" cy="2204971"/>
            <a:chOff x="5026174" y="1907896"/>
            <a:chExt cx="2149192" cy="2204971"/>
          </a:xfrm>
        </p:grpSpPr>
        <p:sp>
          <p:nvSpPr>
            <p:cNvPr id="49" name="Hexagon 48">
              <a:extLst>
                <a:ext uri="{FF2B5EF4-FFF2-40B4-BE49-F238E27FC236}">
                  <a16:creationId xmlns:a16="http://schemas.microsoft.com/office/drawing/2014/main" id="{9E361316-038B-7B37-CA16-30FDC0A984DD}"/>
                </a:ext>
              </a:extLst>
            </p:cNvPr>
            <p:cNvSpPr/>
            <p:nvPr/>
          </p:nvSpPr>
          <p:spPr bwMode="auto">
            <a:xfrm>
              <a:off x="5192230" y="1907896"/>
              <a:ext cx="1596814" cy="1376564"/>
            </a:xfrm>
            <a:prstGeom prst="hexagon">
              <a:avLst/>
            </a:prstGeom>
            <a:solidFill>
              <a:srgbClr val="0B556A"/>
            </a:solid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84A1F3C4-6C5C-A55C-47FB-E68768CD0B89}"/>
                </a:ext>
              </a:extLst>
            </p:cNvPr>
            <p:cNvSpPr txBox="1"/>
            <p:nvPr/>
          </p:nvSpPr>
          <p:spPr>
            <a:xfrm>
              <a:off x="5026174" y="3558869"/>
              <a:ext cx="2149192" cy="553998"/>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ＭＳ Ｐゴシック" pitchFamily="-72" charset="-128"/>
                  <a:cs typeface="Segoe UI" panose="020B0502040204020203" pitchFamily="34" charset="0"/>
                </a:rPr>
                <a:t>Keep it simple and clear</a:t>
              </a:r>
              <a:endParaRPr kumimoji="0" lang="en-US" sz="900" b="1" i="0" u="none" strike="noStrike" kern="1200" cap="none" spc="0" normalizeH="0" baseline="0" noProof="0">
                <a:ln>
                  <a:noFill/>
                </a:ln>
                <a:solidFill>
                  <a:srgbClr val="000000"/>
                </a:solidFill>
                <a:effectLst/>
                <a:uLnTx/>
                <a:uFillTx/>
                <a:latin typeface="Segoe UI" panose="020B0502040204020203" pitchFamily="34" charset="0"/>
                <a:ea typeface="ＭＳ Ｐゴシック" pitchFamily="-72" charset="-128"/>
                <a:cs typeface="Segoe UI" panose="020B0502040204020203" pitchFamily="34" charset="0"/>
              </a:endParaRPr>
            </a:p>
          </p:txBody>
        </p:sp>
        <p:sp>
          <p:nvSpPr>
            <p:cNvPr id="74" name="pen" title="Icon of a surface pen with a drawn line below it">
              <a:extLst>
                <a:ext uri="{FF2B5EF4-FFF2-40B4-BE49-F238E27FC236}">
                  <a16:creationId xmlns:a16="http://schemas.microsoft.com/office/drawing/2014/main" id="{B0D739DD-7788-EC28-1A13-71721D675BF0}"/>
                </a:ext>
              </a:extLst>
            </p:cNvPr>
            <p:cNvSpPr>
              <a:spLocks noChangeAspect="1" noEditPoints="1"/>
            </p:cNvSpPr>
            <p:nvPr/>
          </p:nvSpPr>
          <p:spPr bwMode="auto">
            <a:xfrm>
              <a:off x="5649455" y="2219968"/>
              <a:ext cx="734625" cy="74352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9050" cap="sq">
              <a:solidFill>
                <a:srgbClr val="4CCBED"/>
              </a:solidFill>
              <a:prstDash val="solid"/>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000000"/>
                </a:solidFill>
                <a:effectLst/>
                <a:uLnTx/>
                <a:uFillTx/>
                <a:latin typeface="Segoe UI"/>
                <a:ea typeface="ＭＳ Ｐゴシック" pitchFamily="-72" charset="-128"/>
                <a:cs typeface="+mn-cs"/>
              </a:endParaRPr>
            </a:p>
          </p:txBody>
        </p:sp>
      </p:grpSp>
      <p:grpSp>
        <p:nvGrpSpPr>
          <p:cNvPr id="78" name="Group 77" descr="Use the right tools">
            <a:extLst>
              <a:ext uri="{FF2B5EF4-FFF2-40B4-BE49-F238E27FC236}">
                <a16:creationId xmlns:a16="http://schemas.microsoft.com/office/drawing/2014/main" id="{B6CE6F9D-2FF9-C778-A51B-579A7571A1FC}"/>
              </a:ext>
              <a:ext uri="{C183D7F6-B498-43B3-948B-1728B52AA6E4}">
                <adec:decorative xmlns:adec="http://schemas.microsoft.com/office/drawing/2017/decorative" val="0"/>
              </a:ext>
            </a:extLst>
          </p:cNvPr>
          <p:cNvGrpSpPr/>
          <p:nvPr/>
        </p:nvGrpSpPr>
        <p:grpSpPr>
          <a:xfrm>
            <a:off x="6863212" y="3993978"/>
            <a:ext cx="2149192" cy="1927972"/>
            <a:chOff x="6863212" y="3993976"/>
            <a:chExt cx="2149192" cy="1927971"/>
          </a:xfrm>
        </p:grpSpPr>
        <p:sp>
          <p:nvSpPr>
            <p:cNvPr id="56" name="Hexagon 55">
              <a:extLst>
                <a:ext uri="{FF2B5EF4-FFF2-40B4-BE49-F238E27FC236}">
                  <a16:creationId xmlns:a16="http://schemas.microsoft.com/office/drawing/2014/main" id="{26E17A8F-DB59-9D75-3FED-4B66E7996814}"/>
                </a:ext>
              </a:extLst>
            </p:cNvPr>
            <p:cNvSpPr/>
            <p:nvPr/>
          </p:nvSpPr>
          <p:spPr bwMode="auto">
            <a:xfrm>
              <a:off x="7139401" y="3993976"/>
              <a:ext cx="1596814" cy="1376564"/>
            </a:xfrm>
            <a:prstGeom prst="hexagon">
              <a:avLst/>
            </a:prstGeom>
            <a:solidFill>
              <a:srgbClr val="0B556A"/>
            </a:solid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7" name="TextBox 56">
              <a:extLst>
                <a:ext uri="{FF2B5EF4-FFF2-40B4-BE49-F238E27FC236}">
                  <a16:creationId xmlns:a16="http://schemas.microsoft.com/office/drawing/2014/main" id="{A27FF936-206F-A0A7-4C42-D58C8126FB65}"/>
                </a:ext>
              </a:extLst>
            </p:cNvPr>
            <p:cNvSpPr txBox="1"/>
            <p:nvPr/>
          </p:nvSpPr>
          <p:spPr>
            <a:xfrm>
              <a:off x="6863212" y="5644948"/>
              <a:ext cx="2149192" cy="276999"/>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ＭＳ Ｐゴシック" pitchFamily="-72" charset="-128"/>
                  <a:cs typeface="Segoe UI" panose="020B0502040204020203" pitchFamily="34" charset="0"/>
                </a:rPr>
                <a:t>Use the right tools</a:t>
              </a:r>
              <a:endParaRPr kumimoji="0" lang="en-US" sz="900" b="1" i="0" u="none" strike="noStrike" kern="1200" cap="none" spc="0" normalizeH="0" baseline="0" noProof="0">
                <a:ln>
                  <a:noFill/>
                </a:ln>
                <a:solidFill>
                  <a:srgbClr val="000000"/>
                </a:solidFill>
                <a:effectLst/>
                <a:uLnTx/>
                <a:uFillTx/>
                <a:latin typeface="Segoe UI" panose="020B0502040204020203" pitchFamily="34" charset="0"/>
                <a:ea typeface="ＭＳ Ｐゴシック" pitchFamily="-72" charset="-128"/>
                <a:cs typeface="Segoe UI" panose="020B0502040204020203" pitchFamily="34" charset="0"/>
              </a:endParaRPr>
            </a:p>
          </p:txBody>
        </p:sp>
        <p:sp>
          <p:nvSpPr>
            <p:cNvPr id="71" name="DeveloperTools_EC7A" title="Icon of a wrench and a screwdriver">
              <a:extLst>
                <a:ext uri="{FF2B5EF4-FFF2-40B4-BE49-F238E27FC236}">
                  <a16:creationId xmlns:a16="http://schemas.microsoft.com/office/drawing/2014/main" id="{1F4B6086-0536-45CA-5B05-168860B2188B}"/>
                </a:ext>
              </a:extLst>
            </p:cNvPr>
            <p:cNvSpPr>
              <a:spLocks noChangeAspect="1" noEditPoints="1"/>
            </p:cNvSpPr>
            <p:nvPr/>
          </p:nvSpPr>
          <p:spPr bwMode="auto">
            <a:xfrm>
              <a:off x="7699845" y="4319176"/>
              <a:ext cx="492342" cy="77576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rgbClr val="4CCBED"/>
              </a:solidFill>
              <a:prstDash val="solid"/>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ＭＳ Ｐゴシック" pitchFamily="-72" charset="-128"/>
                <a:cs typeface="+mn-cs"/>
              </a:endParaRPr>
            </a:p>
          </p:txBody>
        </p:sp>
      </p:grpSp>
      <p:grpSp>
        <p:nvGrpSpPr>
          <p:cNvPr id="77" name="Group 76" descr="be inclusive">
            <a:extLst>
              <a:ext uri="{FF2B5EF4-FFF2-40B4-BE49-F238E27FC236}">
                <a16:creationId xmlns:a16="http://schemas.microsoft.com/office/drawing/2014/main" id="{2882B2AB-4301-3FB3-2C8B-2C9D436DCC34}"/>
              </a:ext>
            </a:extLst>
          </p:cNvPr>
          <p:cNvGrpSpPr/>
          <p:nvPr/>
        </p:nvGrpSpPr>
        <p:grpSpPr>
          <a:xfrm>
            <a:off x="8754312" y="1907896"/>
            <a:ext cx="2149192" cy="1922384"/>
            <a:chOff x="8754312" y="1907896"/>
            <a:chExt cx="2149192" cy="1922383"/>
          </a:xfrm>
        </p:grpSpPr>
        <p:sp>
          <p:nvSpPr>
            <p:cNvPr id="63" name="Hexagon 62">
              <a:extLst>
                <a:ext uri="{FF2B5EF4-FFF2-40B4-BE49-F238E27FC236}">
                  <a16:creationId xmlns:a16="http://schemas.microsoft.com/office/drawing/2014/main" id="{58708D41-9640-164D-0191-FF6781066307}"/>
                </a:ext>
              </a:extLst>
            </p:cNvPr>
            <p:cNvSpPr/>
            <p:nvPr/>
          </p:nvSpPr>
          <p:spPr bwMode="auto">
            <a:xfrm>
              <a:off x="9019071" y="1907896"/>
              <a:ext cx="1596814" cy="1376564"/>
            </a:xfrm>
            <a:prstGeom prst="hexagon">
              <a:avLst/>
            </a:prstGeom>
            <a:solidFill>
              <a:srgbClr val="0B556A"/>
            </a:solid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1F6076D5-31C6-33B8-8FF7-E3AA2D03EA0E}"/>
                </a:ext>
              </a:extLst>
            </p:cNvPr>
            <p:cNvSpPr txBox="1"/>
            <p:nvPr/>
          </p:nvSpPr>
          <p:spPr>
            <a:xfrm>
              <a:off x="8754312" y="3553280"/>
              <a:ext cx="2149192" cy="276999"/>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panose="020B0502040204020203" pitchFamily="34" charset="0"/>
                  <a:ea typeface="ＭＳ Ｐゴシック" pitchFamily="-72" charset="-128"/>
                  <a:cs typeface="Segoe UI" panose="020B0502040204020203" pitchFamily="34" charset="0"/>
                </a:rPr>
                <a:t>Be inclusive</a:t>
              </a:r>
              <a:endParaRPr kumimoji="0" lang="en-US" sz="900" b="1" i="0" u="none" strike="noStrike" kern="1200" cap="none" spc="0" normalizeH="0" baseline="0" noProof="0">
                <a:ln>
                  <a:noFill/>
                </a:ln>
                <a:solidFill>
                  <a:srgbClr val="000000"/>
                </a:solidFill>
                <a:effectLst/>
                <a:uLnTx/>
                <a:uFillTx/>
                <a:latin typeface="Segoe UI" panose="020B0502040204020203" pitchFamily="34" charset="0"/>
                <a:ea typeface="ＭＳ Ｐゴシック" pitchFamily="-72" charset="-128"/>
                <a:cs typeface="Segoe UI" panose="020B0502040204020203" pitchFamily="34" charset="0"/>
              </a:endParaRPr>
            </a:p>
          </p:txBody>
        </p:sp>
        <p:sp>
          <p:nvSpPr>
            <p:cNvPr id="72" name="Family_EBDA" title="Icon of a family of people">
              <a:extLst>
                <a:ext uri="{FF2B5EF4-FFF2-40B4-BE49-F238E27FC236}">
                  <a16:creationId xmlns:a16="http://schemas.microsoft.com/office/drawing/2014/main" id="{90716814-0B43-0B0B-E26F-3D226A362722}"/>
                </a:ext>
              </a:extLst>
            </p:cNvPr>
            <p:cNvSpPr>
              <a:spLocks noChangeAspect="1" noEditPoints="1"/>
            </p:cNvSpPr>
            <p:nvPr/>
          </p:nvSpPr>
          <p:spPr bwMode="auto">
            <a:xfrm>
              <a:off x="9440451" y="2250132"/>
              <a:ext cx="763180" cy="688692"/>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sq">
              <a:solidFill>
                <a:srgbClr val="4CCBED"/>
              </a:solidFill>
              <a:prstDash val="solid"/>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ＭＳ Ｐゴシック" pitchFamily="-72" charset="-128"/>
                <a:cs typeface="+mn-cs"/>
              </a:endParaRPr>
            </a:p>
          </p:txBody>
        </p:sp>
      </p:grpSp>
    </p:spTree>
    <p:extLst>
      <p:ext uri="{BB962C8B-B14F-4D97-AF65-F5344CB8AC3E}">
        <p14:creationId xmlns:p14="http://schemas.microsoft.com/office/powerpoint/2010/main" val="524917255"/>
      </p:ext>
    </p:extLst>
  </p:cSld>
  <p:clrMapOvr>
    <a:masterClrMapping/>
  </p:clrMapOvr>
  <mc:AlternateContent xmlns:mc="http://schemas.openxmlformats.org/markup-compatibility/2006">
    <mc:Choice xmlns:p14="http://schemas.microsoft.com/office/powerpoint/2010/main" Requires="p14">
      <p:transition spd="slow" p14:dur="2000" advTm="23936"/>
    </mc:Choice>
    <mc:Fallback>
      <p:transition spd="slow" advTm="2393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DF9F-0AD2-29EF-2A43-C8FE33C9D291}"/>
              </a:ext>
            </a:extLst>
          </p:cNvPr>
          <p:cNvSpPr>
            <a:spLocks noGrp="1"/>
          </p:cNvSpPr>
          <p:nvPr>
            <p:ph type="title"/>
          </p:nvPr>
        </p:nvSpPr>
        <p:spPr/>
        <p:txBody>
          <a:bodyPr/>
          <a:lstStyle/>
          <a:p>
            <a:r>
              <a:rPr lang="en-US"/>
              <a:t>Essence of inclusive design</a:t>
            </a:r>
          </a:p>
        </p:txBody>
      </p:sp>
      <p:graphicFrame>
        <p:nvGraphicFramePr>
          <p:cNvPr id="4" name="Content Placeholder 3" descr="Pyramid diagram showing the elements of inclusive design">
            <a:extLst>
              <a:ext uri="{FF2B5EF4-FFF2-40B4-BE49-F238E27FC236}">
                <a16:creationId xmlns:a16="http://schemas.microsoft.com/office/drawing/2014/main" id="{EECACA37-D421-45B3-2679-044D1DDAA273}"/>
              </a:ext>
            </a:extLst>
          </p:cNvPr>
          <p:cNvGraphicFramePr>
            <a:graphicFrameLocks noGrp="1"/>
          </p:cNvGraphicFramePr>
          <p:nvPr>
            <p:ph sz="quarter" idx="4294967295"/>
          </p:nvPr>
        </p:nvGraphicFramePr>
        <p:xfrm>
          <a:off x="493059" y="1421653"/>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8669552"/>
      </p:ext>
    </p:extLst>
  </p:cSld>
  <p:clrMapOvr>
    <a:masterClrMapping/>
  </p:clrMapOvr>
  <mc:AlternateContent xmlns:mc="http://schemas.openxmlformats.org/markup-compatibility/2006">
    <mc:Choice xmlns:p14="http://schemas.microsoft.com/office/powerpoint/2010/main" Requires="p14">
      <p:transition spd="slow" p14:dur="2000" advTm="18560"/>
    </mc:Choice>
    <mc:Fallback>
      <p:transition spd="slow" advTm="1856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Introductions (Participants)</a:t>
            </a:r>
          </a:p>
        </p:txBody>
      </p:sp>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0AAD954-5EE3-494A-9B1E-A3134FA9D589}"/>
              </a:ext>
            </a:extLst>
          </p:cNvPr>
          <p:cNvSpPr txBox="1">
            <a:spLocks/>
          </p:cNvSpPr>
          <p:nvPr/>
        </p:nvSpPr>
        <p:spPr>
          <a:xfrm>
            <a:off x="588262" y="1663700"/>
            <a:ext cx="10168637" cy="2331857"/>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What’s your name?</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Which company/group do you represent?</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 is your role?</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 are your expectations from this training?</a:t>
            </a:r>
          </a:p>
        </p:txBody>
      </p:sp>
    </p:spTree>
    <p:extLst>
      <p:ext uri="{BB962C8B-B14F-4D97-AF65-F5344CB8AC3E}">
        <p14:creationId xmlns:p14="http://schemas.microsoft.com/office/powerpoint/2010/main" val="27890573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1468-40F3-7C4C-A171-AE97A753193C}"/>
              </a:ext>
            </a:extLst>
          </p:cNvPr>
          <p:cNvSpPr>
            <a:spLocks noGrp="1"/>
          </p:cNvSpPr>
          <p:nvPr>
            <p:ph type="title"/>
          </p:nvPr>
        </p:nvSpPr>
        <p:spPr/>
        <p:txBody>
          <a:bodyPr/>
          <a:lstStyle/>
          <a:p>
            <a:r>
              <a:rPr lang="en-US"/>
              <a:t>Bot brand &amp; personality</a:t>
            </a:r>
          </a:p>
        </p:txBody>
      </p:sp>
      <p:sp>
        <p:nvSpPr>
          <p:cNvPr id="4" name="TextBox 3">
            <a:extLst>
              <a:ext uri="{FF2B5EF4-FFF2-40B4-BE49-F238E27FC236}">
                <a16:creationId xmlns:a16="http://schemas.microsoft.com/office/drawing/2014/main" id="{312B4A2C-0887-1940-B027-C8E78CA6199A}"/>
              </a:ext>
            </a:extLst>
          </p:cNvPr>
          <p:cNvSpPr txBox="1"/>
          <p:nvPr/>
        </p:nvSpPr>
        <p:spPr>
          <a:xfrm>
            <a:off x="833725" y="3683977"/>
            <a:ext cx="2303267" cy="400110"/>
          </a:xfrm>
          <a:prstGeom prst="rect">
            <a:avLst/>
          </a:prstGeom>
          <a:noFill/>
        </p:spPr>
        <p:txBody>
          <a:bodyPr wrap="squar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panose="020B0702040204020203" pitchFamily="34" charset="0"/>
                <a:ea typeface="ＭＳ Ｐゴシック" pitchFamily="-72" charset="-128"/>
                <a:cs typeface="Segoe UI Semibold" panose="020B0702040204020203" pitchFamily="34" charset="0"/>
              </a:rPr>
              <a:t>What’s my name?</a:t>
            </a:r>
          </a:p>
        </p:txBody>
      </p:sp>
      <p:sp>
        <p:nvSpPr>
          <p:cNvPr id="5" name="TextBox 4">
            <a:extLst>
              <a:ext uri="{FF2B5EF4-FFF2-40B4-BE49-F238E27FC236}">
                <a16:creationId xmlns:a16="http://schemas.microsoft.com/office/drawing/2014/main" id="{1EC37ECF-7EB7-064C-8461-89E580FA365E}"/>
              </a:ext>
            </a:extLst>
          </p:cNvPr>
          <p:cNvSpPr txBox="1"/>
          <p:nvPr/>
        </p:nvSpPr>
        <p:spPr>
          <a:xfrm>
            <a:off x="833727" y="4109934"/>
            <a:ext cx="2239668" cy="631135"/>
          </a:xfrm>
          <a:prstGeom prst="rect">
            <a:avLst/>
          </a:prstGeom>
          <a:noFill/>
        </p:spPr>
        <p:txBody>
          <a:bodyPr wrap="squar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Segoe UI Light" panose="020B0502040204020203" pitchFamily="34" charset="0"/>
                <a:ea typeface="ＭＳ Ｐゴシック" pitchFamily="-72" charset="-128"/>
                <a:cs typeface="Segoe UI Light" panose="020B0502040204020203" pitchFamily="34" charset="0"/>
              </a:rPr>
              <a:t>Think about your name and how it reflects your brand and the type of bot you are designing. </a:t>
            </a:r>
          </a:p>
        </p:txBody>
      </p:sp>
      <p:sp>
        <p:nvSpPr>
          <p:cNvPr id="6" name="Oval 5">
            <a:extLst>
              <a:ext uri="{FF2B5EF4-FFF2-40B4-BE49-F238E27FC236}">
                <a16:creationId xmlns:a16="http://schemas.microsoft.com/office/drawing/2014/main" id="{EB483CF2-0522-694D-A0EF-D1717D148D92}"/>
              </a:ext>
            </a:extLst>
          </p:cNvPr>
          <p:cNvSpPr/>
          <p:nvPr/>
        </p:nvSpPr>
        <p:spPr>
          <a:xfrm>
            <a:off x="1022787" y="1657800"/>
            <a:ext cx="1771200" cy="1771200"/>
          </a:xfrm>
          <a:prstGeom prst="ellipse">
            <a:avLst/>
          </a:prstGeom>
          <a:solidFill>
            <a:schemeClr val="bg1"/>
          </a:solidFill>
          <a:ln w="38100">
            <a:solidFill>
              <a:srgbClr val="4CCB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F3FE3A6-5F1B-924C-B069-B685E97BFF03}"/>
              </a:ext>
            </a:extLst>
          </p:cNvPr>
          <p:cNvSpPr txBox="1"/>
          <p:nvPr/>
        </p:nvSpPr>
        <p:spPr>
          <a:xfrm>
            <a:off x="3459523" y="3683977"/>
            <a:ext cx="2303267" cy="1323439"/>
          </a:xfrm>
          <a:prstGeom prst="rect">
            <a:avLst/>
          </a:prstGeom>
          <a:noFill/>
        </p:spPr>
        <p:txBody>
          <a:bodyPr wrap="squar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panose="020B0702040204020203" pitchFamily="34" charset="0"/>
                <a:ea typeface="ＭＳ Ｐゴシック" pitchFamily="-72" charset="-128"/>
                <a:cs typeface="Segoe UI Semibold" panose="020B0702040204020203" pitchFamily="34" charset="0"/>
              </a:rPr>
              <a:t>How do I look and react?</a:t>
            </a:r>
          </a:p>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Segoe UI Semibold" panose="020B0702040204020203" pitchFamily="34" charset="0"/>
              <a:ea typeface="ＭＳ Ｐゴシック" pitchFamily="-72" charset="-128"/>
              <a:cs typeface="Segoe UI Semibold" panose="020B0702040204020203" pitchFamily="34" charset="0"/>
            </a:endParaRPr>
          </a:p>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Segoe UI" panose="020B0502040204020203" pitchFamily="34" charset="0"/>
              <a:ea typeface="ＭＳ Ｐゴシック" pitchFamily="-72" charset="-128"/>
              <a:cs typeface="Segoe UI" panose="020B0502040204020203" pitchFamily="34" charset="0"/>
            </a:endParaRPr>
          </a:p>
        </p:txBody>
      </p:sp>
      <p:sp>
        <p:nvSpPr>
          <p:cNvPr id="8" name="TextBox 7">
            <a:extLst>
              <a:ext uri="{FF2B5EF4-FFF2-40B4-BE49-F238E27FC236}">
                <a16:creationId xmlns:a16="http://schemas.microsoft.com/office/drawing/2014/main" id="{E382EB84-0C14-9948-80CB-305217DD2816}"/>
              </a:ext>
            </a:extLst>
          </p:cNvPr>
          <p:cNvSpPr txBox="1"/>
          <p:nvPr/>
        </p:nvSpPr>
        <p:spPr>
          <a:xfrm>
            <a:off x="3459521" y="4391864"/>
            <a:ext cx="2149323" cy="1708738"/>
          </a:xfrm>
          <a:prstGeom prst="rect">
            <a:avLst/>
          </a:prstGeom>
          <a:noFill/>
        </p:spPr>
        <p:txBody>
          <a:bodyPr wrap="squar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Segoe UI Light" panose="020B0502040204020203" pitchFamily="34" charset="0"/>
                <a:ea typeface="ＭＳ Ｐゴシック" pitchFamily="-72" charset="-128"/>
                <a:cs typeface="Segoe UI Light" panose="020B0502040204020203" pitchFamily="34" charset="0"/>
              </a:rPr>
              <a:t>Just like a mobile app your assistant icon is really important. </a:t>
            </a:r>
          </a:p>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GB" sz="1167" b="0" i="0" u="none" strike="noStrike" kern="1200" cap="none" spc="0" normalizeH="0" baseline="0" noProof="0">
              <a:ln>
                <a:noFill/>
              </a:ln>
              <a:solidFill>
                <a:srgbClr val="000000"/>
              </a:solidFill>
              <a:effectLst/>
              <a:uLnTx/>
              <a:uFillTx/>
              <a:latin typeface="Segoe UI Light" panose="020B0502040204020203" pitchFamily="34" charset="0"/>
              <a:ea typeface="ＭＳ Ｐゴシック" pitchFamily="-72" charset="-128"/>
              <a:cs typeface="Segoe UI Light" panose="020B0502040204020203" pitchFamily="34" charset="0"/>
            </a:endParaRPr>
          </a:p>
          <a:p>
            <a:pPr marL="0" marR="0" lvl="0" indent="0" algn="l" defTabSz="914340" rtl="0" eaLnBrk="1" fontAlgn="auto" latinLnBrk="0" hangingPunct="1">
              <a:lnSpc>
                <a:spcPct val="100000"/>
              </a:lnSpc>
              <a:spcBef>
                <a:spcPts val="0"/>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Segoe UI Light" panose="020B0502040204020203" pitchFamily="34" charset="0"/>
                <a:ea typeface="ＭＳ Ｐゴシック" pitchFamily="-72" charset="-128"/>
                <a:cs typeface="Segoe UI Light" panose="020B0502040204020203" pitchFamily="34" charset="0"/>
              </a:rPr>
              <a:t>The interactive changing state of your bot is highly recommended: listening, waiting, responding etc. </a:t>
            </a:r>
          </a:p>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GB" sz="1167" b="0" i="0" u="none" strike="noStrike" kern="1200" cap="none" spc="0" normalizeH="0" baseline="0" noProof="0">
              <a:ln>
                <a:noFill/>
              </a:ln>
              <a:solidFill>
                <a:srgbClr val="000000"/>
              </a:solidFill>
              <a:effectLst/>
              <a:uLnTx/>
              <a:uFillTx/>
              <a:latin typeface="Segoe UI Light" panose="020B0502040204020203" pitchFamily="34" charset="0"/>
              <a:ea typeface="ＭＳ Ｐゴシック" pitchFamily="-72" charset="-128"/>
              <a:cs typeface="Segoe UI Light" panose="020B0502040204020203" pitchFamily="34" charset="0"/>
            </a:endParaRPr>
          </a:p>
        </p:txBody>
      </p:sp>
      <p:sp>
        <p:nvSpPr>
          <p:cNvPr id="9" name="Oval 8">
            <a:extLst>
              <a:ext uri="{FF2B5EF4-FFF2-40B4-BE49-F238E27FC236}">
                <a16:creationId xmlns:a16="http://schemas.microsoft.com/office/drawing/2014/main" id="{7C3E6198-4221-4341-8BF5-8D67882CAF34}"/>
              </a:ext>
            </a:extLst>
          </p:cNvPr>
          <p:cNvSpPr/>
          <p:nvPr/>
        </p:nvSpPr>
        <p:spPr>
          <a:xfrm>
            <a:off x="3725555" y="1657800"/>
            <a:ext cx="1771200" cy="1771200"/>
          </a:xfrm>
          <a:prstGeom prst="ellipse">
            <a:avLst/>
          </a:prstGeom>
          <a:solidFill>
            <a:schemeClr val="bg1"/>
          </a:solidFill>
          <a:ln w="38100">
            <a:solidFill>
              <a:srgbClr val="4CCB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8" rtl="0" eaLnBrk="1" fontAlgn="auto" latinLnBrk="0" hangingPunct="1">
              <a:lnSpc>
                <a:spcPct val="90000"/>
              </a:lnSpc>
              <a:spcBef>
                <a:spcPts val="0"/>
              </a:spcBef>
              <a:spcAft>
                <a:spcPts val="588"/>
              </a:spcAft>
              <a:buClrTx/>
              <a:buSzTx/>
              <a:buFontTx/>
              <a:buNone/>
              <a:tabLst/>
              <a:defRPr/>
            </a:pPr>
            <a:r>
              <a:rPr kumimoji="0" lang="en-GB" sz="3200" b="0" i="0" u="none" strike="noStrike" kern="1200" cap="none" spc="0" normalizeH="0" baseline="0" noProof="0">
                <a:ln>
                  <a:noFill/>
                </a:ln>
                <a:solidFill>
                  <a:srgbClr val="4CCBED"/>
                </a:solidFill>
                <a:effectLst/>
                <a:uLnTx/>
                <a:uFillTx/>
                <a:latin typeface="Segoe UI"/>
                <a:ea typeface="+mn-ea"/>
                <a:cs typeface="+mn-cs"/>
              </a:rPr>
              <a:t>Nicky</a:t>
            </a:r>
          </a:p>
        </p:txBody>
      </p:sp>
      <p:sp>
        <p:nvSpPr>
          <p:cNvPr id="10" name="TextBox 9">
            <a:extLst>
              <a:ext uri="{FF2B5EF4-FFF2-40B4-BE49-F238E27FC236}">
                <a16:creationId xmlns:a16="http://schemas.microsoft.com/office/drawing/2014/main" id="{A558E31E-386B-A442-BD02-211CCB9FD8CB}"/>
              </a:ext>
            </a:extLst>
          </p:cNvPr>
          <p:cNvSpPr txBox="1"/>
          <p:nvPr/>
        </p:nvSpPr>
        <p:spPr>
          <a:xfrm>
            <a:off x="6082353" y="3683977"/>
            <a:ext cx="2674379" cy="400110"/>
          </a:xfrm>
          <a:prstGeom prst="rect">
            <a:avLst/>
          </a:prstGeom>
          <a:noFill/>
        </p:spPr>
        <p:txBody>
          <a:bodyPr wrap="square" rtlCol="0">
            <a:spAutoFit/>
          </a:bodyPr>
          <a:lstStyle/>
          <a:p>
            <a:pPr marL="0" marR="0" lvl="0" indent="0" algn="ctr" defTabSz="91434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panose="020B0702040204020203" pitchFamily="34" charset="0"/>
                <a:ea typeface="ＭＳ Ｐゴシック" pitchFamily="-72" charset="-128"/>
                <a:cs typeface="Segoe UI Semibold" panose="020B0702040204020203" pitchFamily="34" charset="0"/>
              </a:rPr>
              <a:t>How should I sound?</a:t>
            </a:r>
          </a:p>
        </p:txBody>
      </p:sp>
      <p:sp>
        <p:nvSpPr>
          <p:cNvPr id="11" name="TextBox 10">
            <a:extLst>
              <a:ext uri="{FF2B5EF4-FFF2-40B4-BE49-F238E27FC236}">
                <a16:creationId xmlns:a16="http://schemas.microsoft.com/office/drawing/2014/main" id="{CFAA64C1-3FF7-AC43-978E-AAC0949859F5}"/>
              </a:ext>
            </a:extLst>
          </p:cNvPr>
          <p:cNvSpPr txBox="1"/>
          <p:nvPr/>
        </p:nvSpPr>
        <p:spPr>
          <a:xfrm>
            <a:off x="6181715" y="4109933"/>
            <a:ext cx="2149323" cy="810735"/>
          </a:xfrm>
          <a:prstGeom prst="rect">
            <a:avLst/>
          </a:prstGeom>
          <a:noFill/>
        </p:spPr>
        <p:txBody>
          <a:bodyPr wrap="squar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Segoe UI Light" panose="020B0502040204020203" pitchFamily="34" charset="0"/>
                <a:ea typeface="ＭＳ Ｐゴシック" pitchFamily="-72" charset="-128"/>
                <a:cs typeface="Segoe UI Light" panose="020B0502040204020203" pitchFamily="34" charset="0"/>
              </a:rPr>
              <a:t>Tone of voice is the primary way you will inject your brand into a bot.</a:t>
            </a:r>
          </a:p>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GB" sz="1167" b="0" i="0" u="none" strike="noStrike" kern="1200" cap="none" spc="0" normalizeH="0" baseline="0" noProof="0">
              <a:ln>
                <a:noFill/>
              </a:ln>
              <a:solidFill>
                <a:srgbClr val="000000"/>
              </a:solidFill>
              <a:effectLst/>
              <a:uLnTx/>
              <a:uFillTx/>
              <a:latin typeface="Segoe UI Light" panose="020B0502040204020203" pitchFamily="34" charset="0"/>
              <a:ea typeface="ＭＳ Ｐゴシック" pitchFamily="-72" charset="-128"/>
              <a:cs typeface="Segoe UI Light" panose="020B0502040204020203" pitchFamily="34" charset="0"/>
            </a:endParaRPr>
          </a:p>
        </p:txBody>
      </p:sp>
      <p:sp>
        <p:nvSpPr>
          <p:cNvPr id="12" name="Oval 11">
            <a:extLst>
              <a:ext uri="{FF2B5EF4-FFF2-40B4-BE49-F238E27FC236}">
                <a16:creationId xmlns:a16="http://schemas.microsoft.com/office/drawing/2014/main" id="{BD25A7D3-A263-0843-B0C2-98175B4DD2CE}"/>
              </a:ext>
            </a:extLst>
          </p:cNvPr>
          <p:cNvSpPr/>
          <p:nvPr/>
        </p:nvSpPr>
        <p:spPr>
          <a:xfrm>
            <a:off x="6440763" y="1657800"/>
            <a:ext cx="1771200" cy="1771200"/>
          </a:xfrm>
          <a:prstGeom prst="ellipse">
            <a:avLst/>
          </a:prstGeom>
          <a:solidFill>
            <a:schemeClr val="bg1"/>
          </a:solidFill>
          <a:ln w="38100">
            <a:solidFill>
              <a:srgbClr val="4CCB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3A196F41-5F95-294E-932D-B3E66E19F15B}"/>
              </a:ext>
            </a:extLst>
          </p:cNvPr>
          <p:cNvSpPr txBox="1"/>
          <p:nvPr/>
        </p:nvSpPr>
        <p:spPr>
          <a:xfrm>
            <a:off x="8975842" y="3683977"/>
            <a:ext cx="2438663" cy="707886"/>
          </a:xfrm>
          <a:prstGeom prst="rect">
            <a:avLst/>
          </a:prstGeom>
          <a:noFill/>
        </p:spPr>
        <p:txBody>
          <a:bodyPr wrap="squar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panose="020B0702040204020203" pitchFamily="34" charset="0"/>
                <a:ea typeface="ＭＳ Ｐゴシック" pitchFamily="-72" charset="-128"/>
                <a:cs typeface="Segoe UI Semibold" panose="020B0702040204020203" pitchFamily="34" charset="0"/>
              </a:rPr>
              <a:t>When should I ask for help?</a:t>
            </a:r>
          </a:p>
        </p:txBody>
      </p:sp>
      <p:sp>
        <p:nvSpPr>
          <p:cNvPr id="14" name="TextBox 13">
            <a:extLst>
              <a:ext uri="{FF2B5EF4-FFF2-40B4-BE49-F238E27FC236}">
                <a16:creationId xmlns:a16="http://schemas.microsoft.com/office/drawing/2014/main" id="{5277E80F-CB28-5F4B-BA2A-0AD77561D8BE}"/>
              </a:ext>
            </a:extLst>
          </p:cNvPr>
          <p:cNvSpPr txBox="1"/>
          <p:nvPr/>
        </p:nvSpPr>
        <p:spPr>
          <a:xfrm>
            <a:off x="8975843" y="4408513"/>
            <a:ext cx="2239668" cy="81073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167" b="0" i="0" u="none" strike="noStrike" kern="1200" cap="none" spc="0" normalizeH="0" baseline="0" noProof="0">
                <a:ln>
                  <a:noFill/>
                </a:ln>
                <a:solidFill>
                  <a:srgbClr val="000000"/>
                </a:solidFill>
                <a:effectLst/>
                <a:uLnTx/>
                <a:uFillTx/>
                <a:latin typeface="Segoe UI Light" panose="020B0502040204020203" pitchFamily="34" charset="0"/>
                <a:ea typeface="ＭＳ Ｐゴシック" pitchFamily="-72" charset="-128"/>
                <a:cs typeface="Segoe UI Light" panose="020B0502040204020203" pitchFamily="34" charset="0"/>
              </a:rPr>
              <a:t>No matter how smart your bot is, there will be cases where you still need to let a human take control of the conversation. </a:t>
            </a:r>
          </a:p>
        </p:txBody>
      </p:sp>
      <p:sp>
        <p:nvSpPr>
          <p:cNvPr id="15" name="Oval 14">
            <a:extLst>
              <a:ext uri="{FF2B5EF4-FFF2-40B4-BE49-F238E27FC236}">
                <a16:creationId xmlns:a16="http://schemas.microsoft.com/office/drawing/2014/main" id="{0F78CB42-4B19-2243-AB19-BE07B4A8D1BB}"/>
              </a:ext>
            </a:extLst>
          </p:cNvPr>
          <p:cNvSpPr/>
          <p:nvPr/>
        </p:nvSpPr>
        <p:spPr>
          <a:xfrm>
            <a:off x="9187071" y="1657800"/>
            <a:ext cx="1771200" cy="1771200"/>
          </a:xfrm>
          <a:prstGeom prst="ellipse">
            <a:avLst/>
          </a:prstGeom>
          <a:solidFill>
            <a:schemeClr val="bg1"/>
          </a:solidFill>
          <a:ln w="38100">
            <a:solidFill>
              <a:srgbClr val="4CCB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841B617D-4BA8-384D-BEAC-9A86182401A6}"/>
              </a:ext>
            </a:extLst>
          </p:cNvPr>
          <p:cNvGrpSpPr/>
          <p:nvPr/>
        </p:nvGrpSpPr>
        <p:grpSpPr>
          <a:xfrm>
            <a:off x="1468097" y="2128549"/>
            <a:ext cx="880583" cy="876427"/>
            <a:chOff x="457735" y="2510735"/>
            <a:chExt cx="2300469" cy="2289610"/>
          </a:xfrm>
        </p:grpSpPr>
        <p:pic>
          <p:nvPicPr>
            <p:cNvPr id="17" name="Picture 16">
              <a:extLst>
                <a:ext uri="{FF2B5EF4-FFF2-40B4-BE49-F238E27FC236}">
                  <a16:creationId xmlns:a16="http://schemas.microsoft.com/office/drawing/2014/main" id="{7F142FEE-8558-4B47-85B0-DE10256F1D1E}"/>
                </a:ext>
              </a:extLst>
            </p:cNvPr>
            <p:cNvPicPr>
              <a:picLocks noChangeAspect="1"/>
            </p:cNvPicPr>
            <p:nvPr/>
          </p:nvPicPr>
          <p:blipFill>
            <a:blip r:embed="rId2"/>
            <a:stretch>
              <a:fillRect/>
            </a:stretch>
          </p:blipFill>
          <p:spPr>
            <a:xfrm>
              <a:off x="471499" y="2510735"/>
              <a:ext cx="1058656" cy="1058656"/>
            </a:xfrm>
            <a:prstGeom prst="rect">
              <a:avLst/>
            </a:prstGeom>
          </p:spPr>
        </p:pic>
        <p:pic>
          <p:nvPicPr>
            <p:cNvPr id="18" name="Picture 17">
              <a:extLst>
                <a:ext uri="{FF2B5EF4-FFF2-40B4-BE49-F238E27FC236}">
                  <a16:creationId xmlns:a16="http://schemas.microsoft.com/office/drawing/2014/main" id="{5A551B80-3063-B84B-A4C0-01E89C3762FB}"/>
                </a:ext>
              </a:extLst>
            </p:cNvPr>
            <p:cNvPicPr>
              <a:picLocks noChangeAspect="1"/>
            </p:cNvPicPr>
            <p:nvPr/>
          </p:nvPicPr>
          <p:blipFill>
            <a:blip r:embed="rId3"/>
            <a:stretch>
              <a:fillRect/>
            </a:stretch>
          </p:blipFill>
          <p:spPr>
            <a:xfrm>
              <a:off x="1674640" y="2536680"/>
              <a:ext cx="1083564" cy="1032711"/>
            </a:xfrm>
            <a:prstGeom prst="rect">
              <a:avLst/>
            </a:prstGeom>
          </p:spPr>
        </p:pic>
        <p:pic>
          <p:nvPicPr>
            <p:cNvPr id="19" name="Picture 18">
              <a:extLst>
                <a:ext uri="{FF2B5EF4-FFF2-40B4-BE49-F238E27FC236}">
                  <a16:creationId xmlns:a16="http://schemas.microsoft.com/office/drawing/2014/main" id="{5B5A03F2-F1CF-3C40-8EEC-5B3E804A2706}"/>
                </a:ext>
              </a:extLst>
            </p:cNvPr>
            <p:cNvPicPr>
              <a:picLocks noChangeAspect="1"/>
            </p:cNvPicPr>
            <p:nvPr/>
          </p:nvPicPr>
          <p:blipFill>
            <a:blip r:embed="rId4"/>
            <a:stretch>
              <a:fillRect/>
            </a:stretch>
          </p:blipFill>
          <p:spPr>
            <a:xfrm>
              <a:off x="457735" y="3688217"/>
              <a:ext cx="1086183" cy="1086183"/>
            </a:xfrm>
            <a:prstGeom prst="rect">
              <a:avLst/>
            </a:prstGeom>
          </p:spPr>
        </p:pic>
        <p:pic>
          <p:nvPicPr>
            <p:cNvPr id="20" name="Picture 19">
              <a:extLst>
                <a:ext uri="{FF2B5EF4-FFF2-40B4-BE49-F238E27FC236}">
                  <a16:creationId xmlns:a16="http://schemas.microsoft.com/office/drawing/2014/main" id="{74BB7932-1D82-EC40-A33D-E012DC92DD1F}"/>
                </a:ext>
              </a:extLst>
            </p:cNvPr>
            <p:cNvPicPr>
              <a:picLocks noChangeAspect="1"/>
            </p:cNvPicPr>
            <p:nvPr/>
          </p:nvPicPr>
          <p:blipFill>
            <a:blip r:embed="rId5"/>
            <a:stretch>
              <a:fillRect/>
            </a:stretch>
          </p:blipFill>
          <p:spPr>
            <a:xfrm>
              <a:off x="1681069" y="3704970"/>
              <a:ext cx="1076325" cy="1095375"/>
            </a:xfrm>
            <a:prstGeom prst="rect">
              <a:avLst/>
            </a:prstGeom>
          </p:spPr>
        </p:pic>
      </p:grpSp>
      <p:pic>
        <p:nvPicPr>
          <p:cNvPr id="21" name="Picture 20">
            <a:extLst>
              <a:ext uri="{FF2B5EF4-FFF2-40B4-BE49-F238E27FC236}">
                <a16:creationId xmlns:a16="http://schemas.microsoft.com/office/drawing/2014/main" id="{1EA3F1C3-61DF-984C-BB6A-7ED7BEB5FCC3}"/>
              </a:ext>
            </a:extLst>
          </p:cNvPr>
          <p:cNvPicPr>
            <a:picLocks noChangeAspect="1"/>
          </p:cNvPicPr>
          <p:nvPr/>
        </p:nvPicPr>
        <p:blipFill rotWithShape="1">
          <a:blip r:embed="rId6"/>
          <a:srcRect l="41802" r="-1823"/>
          <a:stretch/>
        </p:blipFill>
        <p:spPr>
          <a:xfrm>
            <a:off x="6737187" y="1971494"/>
            <a:ext cx="1185051" cy="1124583"/>
          </a:xfrm>
          <a:prstGeom prst="rect">
            <a:avLst/>
          </a:prstGeom>
        </p:spPr>
      </p:pic>
      <p:pic>
        <p:nvPicPr>
          <p:cNvPr id="22" name="Picture 21">
            <a:extLst>
              <a:ext uri="{FF2B5EF4-FFF2-40B4-BE49-F238E27FC236}">
                <a16:creationId xmlns:a16="http://schemas.microsoft.com/office/drawing/2014/main" id="{72EAA200-0F0D-A84E-90B0-B1AE1151B396}"/>
              </a:ext>
            </a:extLst>
          </p:cNvPr>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9702029" y="2177576"/>
            <a:ext cx="745737" cy="764891"/>
          </a:xfrm>
          <a:prstGeom prst="rect">
            <a:avLst/>
          </a:prstGeom>
          <a:solidFill>
            <a:schemeClr val="bg1"/>
          </a:solidFill>
          <a:ln>
            <a:noFill/>
          </a:ln>
        </p:spPr>
      </p:pic>
    </p:spTree>
    <p:extLst>
      <p:ext uri="{BB962C8B-B14F-4D97-AF65-F5344CB8AC3E}">
        <p14:creationId xmlns:p14="http://schemas.microsoft.com/office/powerpoint/2010/main" val="14037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A322-1C7C-64C3-8661-C47B6EA92827}"/>
              </a:ext>
            </a:extLst>
          </p:cNvPr>
          <p:cNvSpPr>
            <a:spLocks noGrp="1"/>
          </p:cNvSpPr>
          <p:nvPr>
            <p:ph type="title"/>
          </p:nvPr>
        </p:nvSpPr>
        <p:spPr/>
        <p:txBody>
          <a:bodyPr/>
          <a:lstStyle/>
          <a:p>
            <a:r>
              <a:rPr lang="en-US"/>
              <a:t>Ethical considerations</a:t>
            </a:r>
          </a:p>
        </p:txBody>
      </p:sp>
      <p:sp>
        <p:nvSpPr>
          <p:cNvPr id="16" name="Content Placeholder 2">
            <a:extLst>
              <a:ext uri="{FF2B5EF4-FFF2-40B4-BE49-F238E27FC236}">
                <a16:creationId xmlns:a16="http://schemas.microsoft.com/office/drawing/2014/main" id="{25CA340B-973B-06E3-719E-60FE274A29D9}"/>
              </a:ext>
              <a:ext uri="{C183D7F6-B498-43B3-948B-1728B52AA6E4}">
                <adec:decorative xmlns:adec="http://schemas.microsoft.com/office/drawing/2017/decorative" val="0"/>
              </a:ext>
            </a:extLst>
          </p:cNvPr>
          <p:cNvSpPr>
            <a:spLocks noGrp="1"/>
          </p:cNvSpPr>
          <p:nvPr>
            <p:ph sz="quarter" idx="4294967295"/>
          </p:nvPr>
        </p:nvSpPr>
        <p:spPr>
          <a:xfrm>
            <a:off x="674751" y="5170607"/>
            <a:ext cx="3465513" cy="246062"/>
          </a:xfrm>
        </p:spPr>
        <p:txBody>
          <a:bodyPr>
            <a:normAutofit fontScale="77500" lnSpcReduction="20000"/>
          </a:bodyPr>
          <a:lstStyle/>
          <a:p>
            <a:pPr marL="0" indent="0">
              <a:buNone/>
            </a:pPr>
            <a:r>
              <a:rPr lang="en-US" sz="1600">
                <a:hlinkClick r:id="rId3"/>
              </a:rPr>
              <a:t>aka.ms/</a:t>
            </a:r>
            <a:r>
              <a:rPr lang="en-US" sz="1600" err="1">
                <a:hlinkClick r:id="rId3"/>
              </a:rPr>
              <a:t>MSFTAIFramework</a:t>
            </a:r>
            <a:endParaRPr lang="en-US" sz="1600"/>
          </a:p>
        </p:txBody>
      </p:sp>
      <p:sp>
        <p:nvSpPr>
          <p:cNvPr id="9" name="TextBox 8">
            <a:extLst>
              <a:ext uri="{FF2B5EF4-FFF2-40B4-BE49-F238E27FC236}">
                <a16:creationId xmlns:a16="http://schemas.microsoft.com/office/drawing/2014/main" id="{1D940F3B-B7D8-D05F-B018-B8648FCF8CEA}"/>
              </a:ext>
              <a:ext uri="{C183D7F6-B498-43B3-948B-1728B52AA6E4}">
                <adec:decorative xmlns:adec="http://schemas.microsoft.com/office/drawing/2017/decorative" val="1"/>
              </a:ext>
            </a:extLst>
          </p:cNvPr>
          <p:cNvSpPr txBox="1"/>
          <p:nvPr/>
        </p:nvSpPr>
        <p:spPr>
          <a:xfrm>
            <a:off x="5029201" y="1618384"/>
            <a:ext cx="65" cy="307777"/>
          </a:xfrm>
          <a:prstGeom prst="rect">
            <a:avLst/>
          </a:prstGeom>
          <a:noFill/>
        </p:spPr>
        <p:txBody>
          <a:bodyPr wrap="non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ＭＳ Ｐゴシック" pitchFamily="-72" charset="-128"/>
              <a:cs typeface="+mn-cs"/>
            </a:endParaRPr>
          </a:p>
        </p:txBody>
      </p:sp>
      <p:grpSp>
        <p:nvGrpSpPr>
          <p:cNvPr id="23" name="Group 22" descr="Microsoft's framework for building AI systems responsibly">
            <a:extLst>
              <a:ext uri="{FF2B5EF4-FFF2-40B4-BE49-F238E27FC236}">
                <a16:creationId xmlns:a16="http://schemas.microsoft.com/office/drawing/2014/main" id="{94CE5FF3-AB35-6280-F57D-8C83931F6BFA}"/>
              </a:ext>
            </a:extLst>
          </p:cNvPr>
          <p:cNvGrpSpPr/>
          <p:nvPr/>
        </p:nvGrpSpPr>
        <p:grpSpPr>
          <a:xfrm>
            <a:off x="516488" y="1688071"/>
            <a:ext cx="2994909" cy="3728598"/>
            <a:chOff x="516488" y="1688070"/>
            <a:chExt cx="2994909" cy="3728598"/>
          </a:xfrm>
        </p:grpSpPr>
        <p:grpSp>
          <p:nvGrpSpPr>
            <p:cNvPr id="22" name="Group 21">
              <a:extLst>
                <a:ext uri="{FF2B5EF4-FFF2-40B4-BE49-F238E27FC236}">
                  <a16:creationId xmlns:a16="http://schemas.microsoft.com/office/drawing/2014/main" id="{4634AD30-573C-9B7C-A3A5-54ABF5BC934E}"/>
                </a:ext>
              </a:extLst>
            </p:cNvPr>
            <p:cNvGrpSpPr/>
            <p:nvPr/>
          </p:nvGrpSpPr>
          <p:grpSpPr>
            <a:xfrm>
              <a:off x="516488" y="1688070"/>
              <a:ext cx="2994909" cy="2501145"/>
              <a:chOff x="516488" y="1688070"/>
              <a:chExt cx="2994909" cy="2501145"/>
            </a:xfrm>
          </p:grpSpPr>
          <p:sp>
            <p:nvSpPr>
              <p:cNvPr id="13" name="Rectangle: Rounded Corners 12">
                <a:extLst>
                  <a:ext uri="{FF2B5EF4-FFF2-40B4-BE49-F238E27FC236}">
                    <a16:creationId xmlns:a16="http://schemas.microsoft.com/office/drawing/2014/main" id="{9CE8738E-EAED-5DAE-8F7F-3C792053E38A}"/>
                  </a:ext>
                  <a:ext uri="{C183D7F6-B498-43B3-948B-1728B52AA6E4}">
                    <adec:decorative xmlns:adec="http://schemas.microsoft.com/office/drawing/2017/decorative" val="1"/>
                  </a:ext>
                </a:extLst>
              </p:cNvPr>
              <p:cNvSpPr/>
              <p:nvPr/>
            </p:nvSpPr>
            <p:spPr bwMode="auto">
              <a:xfrm>
                <a:off x="516488" y="1688070"/>
                <a:ext cx="2994909" cy="2501145"/>
              </a:xfrm>
              <a:prstGeom prst="roundRect">
                <a:avLst>
                  <a:gd name="adj" fmla="val 2491"/>
                </a:avLst>
              </a:prstGeom>
              <a:solidFill>
                <a:srgbClr val="262626"/>
              </a:solidFill>
              <a:ln w="952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A55BE5AE-7B6B-E9D0-BD05-1254A81950F4}"/>
                  </a:ext>
                </a:extLst>
              </p:cNvPr>
              <p:cNvPicPr>
                <a:picLocks noChangeAspect="1"/>
              </p:cNvPicPr>
              <p:nvPr/>
            </p:nvPicPr>
            <p:blipFill>
              <a:blip r:embed="rId4"/>
              <a:stretch>
                <a:fillRect/>
              </a:stretch>
            </p:blipFill>
            <p:spPr>
              <a:xfrm>
                <a:off x="674751" y="1857212"/>
                <a:ext cx="2678381" cy="2165573"/>
              </a:xfrm>
              <a:prstGeom prst="rect">
                <a:avLst/>
              </a:prstGeom>
            </p:spPr>
          </p:pic>
        </p:grpSp>
        <p:sp>
          <p:nvSpPr>
            <p:cNvPr id="19" name="TextBox 18">
              <a:extLst>
                <a:ext uri="{FF2B5EF4-FFF2-40B4-BE49-F238E27FC236}">
                  <a16:creationId xmlns:a16="http://schemas.microsoft.com/office/drawing/2014/main" id="{3BC41EE3-4A8E-7779-B613-9BE88ED0AF70}"/>
                </a:ext>
              </a:extLst>
            </p:cNvPr>
            <p:cNvSpPr txBox="1"/>
            <p:nvPr/>
          </p:nvSpPr>
          <p:spPr>
            <a:xfrm>
              <a:off x="674751" y="4277895"/>
              <a:ext cx="2678380" cy="1138773"/>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CBEE"/>
                  </a:solidFill>
                  <a:effectLst/>
                  <a:uLnTx/>
                  <a:uFillTx/>
                  <a:latin typeface="Segoe UI Semibold"/>
                  <a:ea typeface="ＭＳ Ｐゴシック" pitchFamily="-72" charset="-128"/>
                  <a:cs typeface="+mn-cs"/>
                </a:rPr>
                <a:t>Microsoft's framework for building AI systems responsibly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ＭＳ Ｐゴシック" pitchFamily="-72" charset="-128"/>
                <a:cs typeface="+mn-cs"/>
              </a:endParaRPr>
            </a:p>
          </p:txBody>
        </p:sp>
      </p:grpSp>
      <p:grpSp>
        <p:nvGrpSpPr>
          <p:cNvPr id="27" name="Group 26" descr="responsible conversational AI - Microsoft AI lab">
            <a:extLst>
              <a:ext uri="{FF2B5EF4-FFF2-40B4-BE49-F238E27FC236}">
                <a16:creationId xmlns:a16="http://schemas.microsoft.com/office/drawing/2014/main" id="{B47C2082-103D-5D85-A2E3-BC90D9D16DF3}"/>
              </a:ext>
            </a:extLst>
          </p:cNvPr>
          <p:cNvGrpSpPr/>
          <p:nvPr/>
        </p:nvGrpSpPr>
        <p:grpSpPr>
          <a:xfrm>
            <a:off x="3815717" y="1688071"/>
            <a:ext cx="4232984" cy="3501410"/>
            <a:chOff x="3815717" y="1688070"/>
            <a:chExt cx="4232984" cy="3501411"/>
          </a:xfrm>
        </p:grpSpPr>
        <p:sp>
          <p:nvSpPr>
            <p:cNvPr id="17" name="Content Placeholder 2">
              <a:extLst>
                <a:ext uri="{FF2B5EF4-FFF2-40B4-BE49-F238E27FC236}">
                  <a16:creationId xmlns:a16="http://schemas.microsoft.com/office/drawing/2014/main" id="{C2D2AB95-F0EE-A0D7-2E4D-FCD10B230A03}"/>
                </a:ext>
              </a:extLst>
            </p:cNvPr>
            <p:cNvSpPr txBox="1">
              <a:spLocks/>
            </p:cNvSpPr>
            <p:nvPr/>
          </p:nvSpPr>
          <p:spPr>
            <a:xfrm>
              <a:off x="3978200" y="4943260"/>
              <a:ext cx="3926939"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5"/>
                </a:rPr>
                <a:t>aka.ms/ResponsibleConvAI</a:t>
              </a: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24" name="Group 23">
              <a:extLst>
                <a:ext uri="{FF2B5EF4-FFF2-40B4-BE49-F238E27FC236}">
                  <a16:creationId xmlns:a16="http://schemas.microsoft.com/office/drawing/2014/main" id="{18D8F2CD-7EA7-4B19-46D5-4B55BB9E9B99}"/>
                </a:ext>
              </a:extLst>
            </p:cNvPr>
            <p:cNvGrpSpPr/>
            <p:nvPr/>
          </p:nvGrpSpPr>
          <p:grpSpPr>
            <a:xfrm>
              <a:off x="3815717" y="1688070"/>
              <a:ext cx="4232984" cy="3451599"/>
              <a:chOff x="3815717" y="1688070"/>
              <a:chExt cx="4232984" cy="3451599"/>
            </a:xfrm>
          </p:grpSpPr>
          <p:sp>
            <p:nvSpPr>
              <p:cNvPr id="14" name="Rectangle: Rounded Corners 13">
                <a:extLst>
                  <a:ext uri="{FF2B5EF4-FFF2-40B4-BE49-F238E27FC236}">
                    <a16:creationId xmlns:a16="http://schemas.microsoft.com/office/drawing/2014/main" id="{6D067635-00D6-C7DE-8076-673450AE2CEE}"/>
                  </a:ext>
                  <a:ext uri="{C183D7F6-B498-43B3-948B-1728B52AA6E4}">
                    <adec:decorative xmlns:adec="http://schemas.microsoft.com/office/drawing/2017/decorative" val="1"/>
                  </a:ext>
                </a:extLst>
              </p:cNvPr>
              <p:cNvSpPr/>
              <p:nvPr/>
            </p:nvSpPr>
            <p:spPr bwMode="auto">
              <a:xfrm>
                <a:off x="3815717" y="1688070"/>
                <a:ext cx="4232984" cy="2501145"/>
              </a:xfrm>
              <a:prstGeom prst="roundRect">
                <a:avLst>
                  <a:gd name="adj" fmla="val 2491"/>
                </a:avLst>
              </a:prstGeom>
              <a:solidFill>
                <a:srgbClr val="262626"/>
              </a:solidFill>
              <a:ln w="952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06A2BD1A-02D3-0AD3-B539-EE0F6BDADB6A}"/>
                  </a:ext>
                </a:extLst>
              </p:cNvPr>
              <p:cNvPicPr>
                <a:picLocks noChangeAspect="1"/>
              </p:cNvPicPr>
              <p:nvPr/>
            </p:nvPicPr>
            <p:blipFill>
              <a:blip r:embed="rId6"/>
              <a:stretch>
                <a:fillRect/>
              </a:stretch>
            </p:blipFill>
            <p:spPr>
              <a:xfrm>
                <a:off x="3968739" y="1846595"/>
                <a:ext cx="3926939" cy="2165573"/>
              </a:xfrm>
              <a:prstGeom prst="rect">
                <a:avLst/>
              </a:prstGeom>
            </p:spPr>
          </p:pic>
          <p:sp>
            <p:nvSpPr>
              <p:cNvPr id="20" name="TextBox 19">
                <a:extLst>
                  <a:ext uri="{FF2B5EF4-FFF2-40B4-BE49-F238E27FC236}">
                    <a16:creationId xmlns:a16="http://schemas.microsoft.com/office/drawing/2014/main" id="{8AA6801C-1AB0-EB61-C35B-507B9AF6F2AB}"/>
                  </a:ext>
                </a:extLst>
              </p:cNvPr>
              <p:cNvSpPr txBox="1"/>
              <p:nvPr/>
            </p:nvSpPr>
            <p:spPr>
              <a:xfrm>
                <a:off x="3968740" y="4277895"/>
                <a:ext cx="3667588" cy="861774"/>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DCBEE"/>
                    </a:solidFill>
                    <a:effectLst/>
                    <a:uLnTx/>
                    <a:uFillTx/>
                    <a:latin typeface="Segoe UI Semibold"/>
                    <a:ea typeface="ＭＳ Ｐゴシック" pitchFamily="-72" charset="-128"/>
                    <a:cs typeface="+mn-cs"/>
                  </a:rPr>
                  <a:t>Responsible Conversational AI – Microsoft AI Lab</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ＭＳ Ｐゴシック" pitchFamily="-72" charset="-128"/>
                  <a:cs typeface="+mn-cs"/>
                </a:endParaRPr>
              </a:p>
            </p:txBody>
          </p:sp>
        </p:grpSp>
      </p:grpSp>
      <p:grpSp>
        <p:nvGrpSpPr>
          <p:cNvPr id="26" name="Group 25" descr="responsible AI resources - Microsoft AI">
            <a:extLst>
              <a:ext uri="{FF2B5EF4-FFF2-40B4-BE49-F238E27FC236}">
                <a16:creationId xmlns:a16="http://schemas.microsoft.com/office/drawing/2014/main" id="{6189AA4A-EFC9-B43B-C3B5-E1287DE1915E}"/>
              </a:ext>
            </a:extLst>
          </p:cNvPr>
          <p:cNvGrpSpPr/>
          <p:nvPr/>
        </p:nvGrpSpPr>
        <p:grpSpPr>
          <a:xfrm>
            <a:off x="8367198" y="1688072"/>
            <a:ext cx="3862117" cy="3863122"/>
            <a:chOff x="8367197" y="1688070"/>
            <a:chExt cx="3862117" cy="3863123"/>
          </a:xfrm>
        </p:grpSpPr>
        <p:sp>
          <p:nvSpPr>
            <p:cNvPr id="18" name="Content Placeholder 2">
              <a:extLst>
                <a:ext uri="{FF2B5EF4-FFF2-40B4-BE49-F238E27FC236}">
                  <a16:creationId xmlns:a16="http://schemas.microsoft.com/office/drawing/2014/main" id="{1CFE5AFC-5522-6CEF-DA7A-A5DD2333C70C}"/>
                </a:ext>
              </a:extLst>
            </p:cNvPr>
            <p:cNvSpPr txBox="1">
              <a:spLocks/>
            </p:cNvSpPr>
            <p:nvPr/>
          </p:nvSpPr>
          <p:spPr>
            <a:xfrm>
              <a:off x="8561726" y="4935640"/>
              <a:ext cx="3667588"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7"/>
                </a:rPr>
                <a:t>aka.ms/Responsible-AI-Resources</a:t>
              </a: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4DCBEE"/>
                </a:solidFill>
                <a:effectLst/>
                <a:uLnTx/>
                <a:uFillTx/>
                <a:latin typeface="Segoe UI"/>
                <a:ea typeface="+mn-ea"/>
                <a:cs typeface="Segoe UI" panose="020B0502040204020203" pitchFamily="34" charset="0"/>
              </a:endParaRPr>
            </a:p>
          </p:txBody>
        </p:sp>
        <p:grpSp>
          <p:nvGrpSpPr>
            <p:cNvPr id="25" name="Group 24">
              <a:extLst>
                <a:ext uri="{FF2B5EF4-FFF2-40B4-BE49-F238E27FC236}">
                  <a16:creationId xmlns:a16="http://schemas.microsoft.com/office/drawing/2014/main" id="{484EA14E-05D1-9253-011E-64F1C0DB96CF}"/>
                </a:ext>
              </a:extLst>
            </p:cNvPr>
            <p:cNvGrpSpPr/>
            <p:nvPr/>
          </p:nvGrpSpPr>
          <p:grpSpPr>
            <a:xfrm>
              <a:off x="8367197" y="1688070"/>
              <a:ext cx="3210344" cy="3451599"/>
              <a:chOff x="8367197" y="1688070"/>
              <a:chExt cx="3210344" cy="3451599"/>
            </a:xfrm>
          </p:grpSpPr>
          <p:sp>
            <p:nvSpPr>
              <p:cNvPr id="15" name="Rectangle: Rounded Corners 14">
                <a:extLst>
                  <a:ext uri="{FF2B5EF4-FFF2-40B4-BE49-F238E27FC236}">
                    <a16:creationId xmlns:a16="http://schemas.microsoft.com/office/drawing/2014/main" id="{BD4EAC04-D3B0-7BBC-3869-090665ADAF6D}"/>
                  </a:ext>
                  <a:ext uri="{C183D7F6-B498-43B3-948B-1728B52AA6E4}">
                    <adec:decorative xmlns:adec="http://schemas.microsoft.com/office/drawing/2017/decorative" val="1"/>
                  </a:ext>
                </a:extLst>
              </p:cNvPr>
              <p:cNvSpPr/>
              <p:nvPr/>
            </p:nvSpPr>
            <p:spPr bwMode="auto">
              <a:xfrm>
                <a:off x="8367197" y="1688070"/>
                <a:ext cx="3210344" cy="2501145"/>
              </a:xfrm>
              <a:prstGeom prst="roundRect">
                <a:avLst>
                  <a:gd name="adj" fmla="val 2491"/>
                </a:avLst>
              </a:prstGeom>
              <a:solidFill>
                <a:srgbClr val="262626"/>
              </a:solidFill>
              <a:ln w="952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A2469A5F-F20A-291E-28C5-16D685F28D71}"/>
                  </a:ext>
                </a:extLst>
              </p:cNvPr>
              <p:cNvPicPr>
                <a:picLocks noChangeAspect="1"/>
              </p:cNvPicPr>
              <p:nvPr/>
            </p:nvPicPr>
            <p:blipFill rotWithShape="1">
              <a:blip r:embed="rId8"/>
              <a:srcRect r="32217"/>
              <a:stretch/>
            </p:blipFill>
            <p:spPr>
              <a:xfrm>
                <a:off x="8524412" y="1846595"/>
                <a:ext cx="2895914" cy="2176190"/>
              </a:xfrm>
              <a:prstGeom prst="rect">
                <a:avLst/>
              </a:prstGeom>
            </p:spPr>
          </p:pic>
          <p:sp>
            <p:nvSpPr>
              <p:cNvPr id="21" name="TextBox 20">
                <a:extLst>
                  <a:ext uri="{FF2B5EF4-FFF2-40B4-BE49-F238E27FC236}">
                    <a16:creationId xmlns:a16="http://schemas.microsoft.com/office/drawing/2014/main" id="{D4C0D0F3-5E67-56FB-5719-9AD4B76BFA73}"/>
                  </a:ext>
                </a:extLst>
              </p:cNvPr>
              <p:cNvSpPr txBox="1"/>
              <p:nvPr/>
            </p:nvSpPr>
            <p:spPr>
              <a:xfrm>
                <a:off x="8561726" y="4277895"/>
                <a:ext cx="2821287" cy="861774"/>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DCBEE"/>
                    </a:solidFill>
                    <a:effectLst/>
                    <a:uLnTx/>
                    <a:uFillTx/>
                    <a:latin typeface="Segoe UI Semibold"/>
                    <a:ea typeface="ＭＳ Ｐゴシック" pitchFamily="-72" charset="-128"/>
                    <a:cs typeface="+mn-cs"/>
                  </a:rPr>
                  <a:t>Responsible AI Resources – Microsoft AI</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ＭＳ Ｐゴシック" pitchFamily="-72" charset="-128"/>
                  <a:cs typeface="+mn-cs"/>
                </a:endParaRPr>
              </a:p>
            </p:txBody>
          </p:sp>
        </p:grpSp>
      </p:grpSp>
    </p:spTree>
    <p:extLst>
      <p:ext uri="{BB962C8B-B14F-4D97-AF65-F5344CB8AC3E}">
        <p14:creationId xmlns:p14="http://schemas.microsoft.com/office/powerpoint/2010/main" val="807759525"/>
      </p:ext>
    </p:extLst>
  </p:cSld>
  <p:clrMapOvr>
    <a:masterClrMapping/>
  </p:clrMapOvr>
  <mc:AlternateContent xmlns:mc="http://schemas.openxmlformats.org/markup-compatibility/2006">
    <mc:Choice xmlns:p14="http://schemas.microsoft.com/office/powerpoint/2010/main" Requires="p14">
      <p:transition spd="slow" p14:dur="2000" advTm="73568"/>
    </mc:Choice>
    <mc:Fallback>
      <p:transition spd="slow" advTm="7356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E433-4008-284E-A4B7-110EEA51D21E}"/>
              </a:ext>
            </a:extLst>
          </p:cNvPr>
          <p:cNvSpPr>
            <a:spLocks noGrp="1"/>
          </p:cNvSpPr>
          <p:nvPr>
            <p:ph type="title"/>
          </p:nvPr>
        </p:nvSpPr>
        <p:spPr/>
        <p:txBody>
          <a:bodyPr/>
          <a:lstStyle/>
          <a:p>
            <a:r>
              <a:rPr lang="en-US"/>
              <a:t>Brainstorm</a:t>
            </a:r>
            <a:br>
              <a:rPr lang="en-US"/>
            </a:br>
            <a:r>
              <a:rPr lang="en-US"/>
              <a:t>worksheet</a:t>
            </a:r>
          </a:p>
        </p:txBody>
      </p:sp>
      <p:pic>
        <p:nvPicPr>
          <p:cNvPr id="4" name="Picture 3">
            <a:extLst>
              <a:ext uri="{FF2B5EF4-FFF2-40B4-BE49-F238E27FC236}">
                <a16:creationId xmlns:a16="http://schemas.microsoft.com/office/drawing/2014/main" id="{B30A0470-8699-2A44-A373-29CC0ED3BC55}"/>
              </a:ext>
            </a:extLst>
          </p:cNvPr>
          <p:cNvPicPr>
            <a:picLocks noChangeAspect="1"/>
          </p:cNvPicPr>
          <p:nvPr/>
        </p:nvPicPr>
        <p:blipFill>
          <a:blip r:embed="rId3"/>
          <a:stretch>
            <a:fillRect/>
          </a:stretch>
        </p:blipFill>
        <p:spPr>
          <a:xfrm>
            <a:off x="3284345" y="616259"/>
            <a:ext cx="3855010" cy="5954418"/>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8963DA1F-4B34-BF4E-945C-DCDDAF2021A6}"/>
              </a:ext>
            </a:extLst>
          </p:cNvPr>
          <p:cNvSpPr txBox="1"/>
          <p:nvPr/>
        </p:nvSpPr>
        <p:spPr>
          <a:xfrm>
            <a:off x="7611761" y="6251083"/>
            <a:ext cx="4280496" cy="461665"/>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ＭＳ Ｐゴシック" pitchFamily="-72" charset="-128"/>
                <a:cs typeface="+mn-cs"/>
                <a:hlinkClick r:id="rId4"/>
              </a:rPr>
              <a:t>Conversational user experience in the Bot Framework SDK - Bot Service | Microsoft Docs</a:t>
            </a:r>
            <a:endParaRPr kumimoji="0" lang="en-US" sz="1200" b="0" i="0" u="none" strike="noStrike" kern="1200" cap="none" spc="0" normalizeH="0" baseline="0" noProof="0">
              <a:ln>
                <a:noFill/>
              </a:ln>
              <a:solidFill>
                <a:srgbClr val="FFFFFF"/>
              </a:solidFill>
              <a:effectLst/>
              <a:uLnTx/>
              <a:uFillTx/>
              <a:latin typeface="Segoe UI"/>
              <a:ea typeface="ＭＳ Ｐゴシック" pitchFamily="-72" charset="-128"/>
              <a:cs typeface="+mn-cs"/>
            </a:endParaRPr>
          </a:p>
        </p:txBody>
      </p:sp>
      <p:sp>
        <p:nvSpPr>
          <p:cNvPr id="3" name="TextBox 2">
            <a:extLst>
              <a:ext uri="{FF2B5EF4-FFF2-40B4-BE49-F238E27FC236}">
                <a16:creationId xmlns:a16="http://schemas.microsoft.com/office/drawing/2014/main" id="{7EDD4EB4-4B2D-91FE-000F-292A9E8BB3D4}"/>
              </a:ext>
            </a:extLst>
          </p:cNvPr>
          <p:cNvSpPr txBox="1"/>
          <p:nvPr/>
        </p:nvSpPr>
        <p:spPr>
          <a:xfrm>
            <a:off x="7670894" y="5578070"/>
            <a:ext cx="4514569" cy="287323"/>
          </a:xfrm>
          <a:prstGeom prst="rect">
            <a:avLst/>
          </a:prstGeom>
          <a:noFill/>
        </p:spPr>
        <p:txBody>
          <a:bodyPr wrap="none" lIns="0" tIns="0" rIns="0" bIns="0" rtlCol="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srgbClr val="4CCBED"/>
                </a:solidFill>
                <a:effectLst/>
                <a:uLnTx/>
                <a:uFillTx/>
                <a:latin typeface="Arial" pitchFamily="-72" charset="0"/>
                <a:ea typeface="ＭＳ Ｐゴシック" pitchFamily="-72" charset="-128"/>
                <a:cs typeface="+mn-cs"/>
              </a:rPr>
              <a:t>https://aka.ms/ConversationalAIWorksheet</a:t>
            </a:r>
          </a:p>
        </p:txBody>
      </p:sp>
    </p:spTree>
    <p:extLst>
      <p:ext uri="{BB962C8B-B14F-4D97-AF65-F5344CB8AC3E}">
        <p14:creationId xmlns:p14="http://schemas.microsoft.com/office/powerpoint/2010/main" val="99982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D29140-B29A-4E0F-AC9C-151D1DB0013F}"/>
              </a:ext>
            </a:extLst>
          </p:cNvPr>
          <p:cNvSpPr>
            <a:spLocks noGrp="1"/>
          </p:cNvSpPr>
          <p:nvPr>
            <p:ph type="title"/>
          </p:nvPr>
        </p:nvSpPr>
        <p:spPr/>
        <p:txBody>
          <a:bodyPr/>
          <a:lstStyle/>
          <a:p>
            <a:r>
              <a:rPr lang="en-US"/>
              <a:t>Align the bot with your organization's goals</a:t>
            </a:r>
          </a:p>
        </p:txBody>
      </p:sp>
      <p:sp>
        <p:nvSpPr>
          <p:cNvPr id="5" name="Content Placeholder 4">
            <a:extLst>
              <a:ext uri="{FF2B5EF4-FFF2-40B4-BE49-F238E27FC236}">
                <a16:creationId xmlns:a16="http://schemas.microsoft.com/office/drawing/2014/main" id="{B8DAD4C8-9290-49AE-A7D3-8B1C96428C76}"/>
              </a:ext>
            </a:extLst>
          </p:cNvPr>
          <p:cNvSpPr>
            <a:spLocks noGrp="1"/>
          </p:cNvSpPr>
          <p:nvPr>
            <p:ph sz="quarter" idx="4294967295"/>
          </p:nvPr>
        </p:nvSpPr>
        <p:spPr>
          <a:xfrm>
            <a:off x="623047" y="1677147"/>
            <a:ext cx="11018838" cy="3841052"/>
          </a:xfrm>
        </p:spPr>
        <p:txBody>
          <a:bodyPr>
            <a:normAutofit lnSpcReduction="10000"/>
          </a:bodyPr>
          <a:lstStyle/>
          <a:p>
            <a:r>
              <a:rPr lang="en-US" sz="2400" dirty="0"/>
              <a:t>Handling repetitive information requests when a skilled human agent is not required</a:t>
            </a:r>
          </a:p>
          <a:p>
            <a:endParaRPr lang="en-US" sz="2400" dirty="0"/>
          </a:p>
          <a:p>
            <a:r>
              <a:rPr lang="en-US" sz="2400" dirty="0"/>
              <a:t>Reducing the time, it takes to get answers to end users</a:t>
            </a:r>
          </a:p>
          <a:p>
            <a:endParaRPr lang="en-US" sz="2400" dirty="0"/>
          </a:p>
          <a:p>
            <a:r>
              <a:rPr lang="en-US" sz="2400" dirty="0"/>
              <a:t>Lowering support call volume, while also handling high call volume</a:t>
            </a:r>
          </a:p>
          <a:p>
            <a:r>
              <a:rPr lang="en-US" sz="2400" dirty="0"/>
              <a:t>Improving support KPIs</a:t>
            </a:r>
          </a:p>
          <a:p>
            <a:endParaRPr lang="en-US" sz="2400" dirty="0"/>
          </a:p>
          <a:p>
            <a:r>
              <a:rPr lang="en-US" sz="2400" dirty="0"/>
              <a:t>Using a bot as part of the brand strategy</a:t>
            </a:r>
          </a:p>
        </p:txBody>
      </p:sp>
    </p:spTree>
    <p:extLst>
      <p:ext uri="{BB962C8B-B14F-4D97-AF65-F5344CB8AC3E}">
        <p14:creationId xmlns:p14="http://schemas.microsoft.com/office/powerpoint/2010/main" val="884551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ECC2-CE67-4573-BC32-2F96EA1AAE6D}"/>
              </a:ext>
            </a:extLst>
          </p:cNvPr>
          <p:cNvSpPr>
            <a:spLocks noGrp="1"/>
          </p:cNvSpPr>
          <p:nvPr>
            <p:ph type="title"/>
          </p:nvPr>
        </p:nvSpPr>
        <p:spPr/>
        <p:txBody>
          <a:bodyPr/>
          <a:lstStyle/>
          <a:p>
            <a:r>
              <a:rPr lang="en-US"/>
              <a:t>Getting Started Right</a:t>
            </a:r>
          </a:p>
        </p:txBody>
      </p:sp>
      <p:sp>
        <p:nvSpPr>
          <p:cNvPr id="3" name="Content Placeholder 2">
            <a:extLst>
              <a:ext uri="{FF2B5EF4-FFF2-40B4-BE49-F238E27FC236}">
                <a16:creationId xmlns:a16="http://schemas.microsoft.com/office/drawing/2014/main" id="{EF0043A9-FCB3-4FCA-83BB-60B68CCC614A}"/>
              </a:ext>
            </a:extLst>
          </p:cNvPr>
          <p:cNvSpPr>
            <a:spLocks noGrp="1"/>
          </p:cNvSpPr>
          <p:nvPr>
            <p:ph sz="quarter" idx="4294967295"/>
          </p:nvPr>
        </p:nvSpPr>
        <p:spPr>
          <a:xfrm>
            <a:off x="586581" y="1458916"/>
            <a:ext cx="5509419" cy="4284250"/>
          </a:xfrm>
        </p:spPr>
        <p:txBody>
          <a:bodyPr/>
          <a:lstStyle/>
          <a:p>
            <a:r>
              <a:rPr lang="en-US" sz="2400" dirty="0"/>
              <a:t>Identify the right requirements</a:t>
            </a:r>
          </a:p>
          <a:p>
            <a:r>
              <a:rPr lang="en-US" sz="2400" dirty="0"/>
              <a:t>Start small and scale up</a:t>
            </a:r>
          </a:p>
          <a:p>
            <a:pPr marL="0" indent="0">
              <a:buNone/>
            </a:pPr>
            <a:endParaRPr lang="en-US" sz="2400" dirty="0"/>
          </a:p>
          <a:p>
            <a:r>
              <a:rPr lang="en-US" sz="2400" dirty="0"/>
              <a:t>Track Analytics for ongoing improvements</a:t>
            </a:r>
          </a:p>
          <a:p>
            <a:endParaRPr lang="en-US" sz="2400" dirty="0"/>
          </a:p>
          <a:p>
            <a:r>
              <a:rPr lang="en-US" sz="2400" dirty="0"/>
              <a:t>Utilize the Copilot Studio implementation guide:</a:t>
            </a:r>
          </a:p>
          <a:p>
            <a:pPr marL="0" indent="0" algn="ctr">
              <a:buNone/>
            </a:pPr>
            <a:r>
              <a:rPr lang="en-AU" sz="2400" u="sng" dirty="0">
                <a:latin typeface="-apple-system"/>
                <a:hlinkClick r:id="rId2"/>
              </a:rPr>
              <a:t>https://aka.ms/copilotimplemetationguide</a:t>
            </a:r>
            <a:r>
              <a:rPr lang="en-AU" sz="2400" u="sng" dirty="0">
                <a:latin typeface="-apple-system"/>
              </a:rPr>
              <a:t> </a:t>
            </a:r>
            <a:endParaRPr lang="en-AU" sz="1400" b="0" i="0" dirty="0">
              <a:effectLst/>
              <a:latin typeface="-apple-system"/>
            </a:endParaRPr>
          </a:p>
          <a:p>
            <a:endParaRPr lang="en-US" dirty="0"/>
          </a:p>
        </p:txBody>
      </p:sp>
      <p:pic>
        <p:nvPicPr>
          <p:cNvPr id="1026" name="Picture 2" descr="The Analytics summary page.">
            <a:extLst>
              <a:ext uri="{FF2B5EF4-FFF2-40B4-BE49-F238E27FC236}">
                <a16:creationId xmlns:a16="http://schemas.microsoft.com/office/drawing/2014/main" id="{A7196656-43E4-443F-A455-62983DF683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7900" y="1282450"/>
            <a:ext cx="7640342" cy="441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286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1B34B-0E63-4ADC-B50F-334A14D614B8}"/>
              </a:ext>
            </a:extLst>
          </p:cNvPr>
          <p:cNvSpPr>
            <a:spLocks noGrp="1"/>
          </p:cNvSpPr>
          <p:nvPr>
            <p:ph type="title"/>
          </p:nvPr>
        </p:nvSpPr>
        <p:spPr/>
        <p:txBody>
          <a:bodyPr/>
          <a:lstStyle/>
          <a:p>
            <a:r>
              <a:rPr lang="en-US"/>
              <a:t>Build Engaging Bots</a:t>
            </a:r>
          </a:p>
        </p:txBody>
      </p:sp>
      <p:sp>
        <p:nvSpPr>
          <p:cNvPr id="3" name="Content Placeholder 2">
            <a:extLst>
              <a:ext uri="{FF2B5EF4-FFF2-40B4-BE49-F238E27FC236}">
                <a16:creationId xmlns:a16="http://schemas.microsoft.com/office/drawing/2014/main" id="{7953F7EE-1635-4CDD-9366-BFC4985884D3}"/>
              </a:ext>
            </a:extLst>
          </p:cNvPr>
          <p:cNvSpPr>
            <a:spLocks noGrp="1"/>
          </p:cNvSpPr>
          <p:nvPr>
            <p:ph sz="quarter" idx="4294967295"/>
          </p:nvPr>
        </p:nvSpPr>
        <p:spPr>
          <a:xfrm>
            <a:off x="588263" y="1466476"/>
            <a:ext cx="5735638" cy="3619452"/>
          </a:xfrm>
        </p:spPr>
        <p:txBody>
          <a:bodyPr/>
          <a:lstStyle/>
          <a:p>
            <a:r>
              <a:rPr lang="en-US" sz="2400" dirty="0"/>
              <a:t>FAQ vs Business Integrated</a:t>
            </a:r>
          </a:p>
          <a:p>
            <a:pPr marL="0" indent="0">
              <a:buNone/>
            </a:pPr>
            <a:endParaRPr lang="en-US" sz="2400" dirty="0"/>
          </a:p>
          <a:p>
            <a:r>
              <a:rPr lang="en-US" sz="2400" dirty="0"/>
              <a:t>Leverage Power Automate Connectors</a:t>
            </a:r>
          </a:p>
          <a:p>
            <a:r>
              <a:rPr lang="en-US" sz="2400" dirty="0"/>
              <a:t>Value beyond Form Filling</a:t>
            </a:r>
          </a:p>
          <a:p>
            <a:pPr marL="0" indent="0">
              <a:buNone/>
            </a:pPr>
            <a:endParaRPr lang="en-US" sz="2400" dirty="0"/>
          </a:p>
          <a:p>
            <a:r>
              <a:rPr lang="en-US" sz="2400" dirty="0"/>
              <a:t>High Deflection Rate</a:t>
            </a:r>
          </a:p>
          <a:p>
            <a:endParaRPr lang="en-US" dirty="0"/>
          </a:p>
          <a:p>
            <a:endParaRPr lang="en-US" dirty="0"/>
          </a:p>
        </p:txBody>
      </p:sp>
      <p:graphicFrame>
        <p:nvGraphicFramePr>
          <p:cNvPr id="6" name="Chart 5">
            <a:extLst>
              <a:ext uri="{FF2B5EF4-FFF2-40B4-BE49-F238E27FC236}">
                <a16:creationId xmlns:a16="http://schemas.microsoft.com/office/drawing/2014/main" id="{3A94148A-982E-404C-968A-1F9A41036E69}"/>
              </a:ext>
            </a:extLst>
          </p:cNvPr>
          <p:cNvGraphicFramePr/>
          <p:nvPr/>
        </p:nvGraphicFramePr>
        <p:xfrm>
          <a:off x="6481011" y="577517"/>
          <a:ext cx="5323304" cy="54003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1186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7EE7-37B3-4C43-C682-E1E1F2245963}"/>
              </a:ext>
            </a:extLst>
          </p:cNvPr>
          <p:cNvSpPr>
            <a:spLocks noGrp="1"/>
          </p:cNvSpPr>
          <p:nvPr>
            <p:ph type="title"/>
          </p:nvPr>
        </p:nvSpPr>
        <p:spPr>
          <a:xfrm>
            <a:off x="586740" y="3152000"/>
            <a:ext cx="11018520" cy="553999"/>
          </a:xfrm>
        </p:spPr>
        <p:txBody>
          <a:bodyPr>
            <a:normAutofit fontScale="90000"/>
          </a:bodyPr>
          <a:lstStyle/>
          <a:p>
            <a:pPr algn="ctr"/>
            <a:r>
              <a:rPr lang="en-US" dirty="0"/>
              <a:t>Microsoft Copilot Studio</a:t>
            </a:r>
          </a:p>
        </p:txBody>
      </p:sp>
    </p:spTree>
    <p:extLst>
      <p:ext uri="{BB962C8B-B14F-4D97-AF65-F5344CB8AC3E}">
        <p14:creationId xmlns:p14="http://schemas.microsoft.com/office/powerpoint/2010/main" val="4090400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7D10-6B8F-8ED3-6FBE-47018653DAA2}"/>
              </a:ext>
            </a:extLst>
          </p:cNvPr>
          <p:cNvSpPr>
            <a:spLocks noGrp="1"/>
          </p:cNvSpPr>
          <p:nvPr>
            <p:ph type="title"/>
          </p:nvPr>
        </p:nvSpPr>
        <p:spPr>
          <a:xfrm>
            <a:off x="838200" y="365126"/>
            <a:ext cx="10515600" cy="760948"/>
          </a:xfrm>
        </p:spPr>
        <p:txBody>
          <a:bodyPr/>
          <a:lstStyle/>
          <a:p>
            <a:r>
              <a:rPr lang="en-IN" dirty="0"/>
              <a:t>Licensing</a:t>
            </a:r>
          </a:p>
        </p:txBody>
      </p:sp>
      <p:pic>
        <p:nvPicPr>
          <p:cNvPr id="4" name="Picture 3">
            <a:extLst>
              <a:ext uri="{FF2B5EF4-FFF2-40B4-BE49-F238E27FC236}">
                <a16:creationId xmlns:a16="http://schemas.microsoft.com/office/drawing/2014/main" id="{51728DC6-B3E0-6F9E-CAF1-A68B05672D7F}"/>
              </a:ext>
            </a:extLst>
          </p:cNvPr>
          <p:cNvPicPr>
            <a:picLocks noChangeAspect="1"/>
          </p:cNvPicPr>
          <p:nvPr/>
        </p:nvPicPr>
        <p:blipFill>
          <a:blip r:embed="rId2"/>
          <a:stretch>
            <a:fillRect/>
          </a:stretch>
        </p:blipFill>
        <p:spPr>
          <a:xfrm>
            <a:off x="838200" y="1343887"/>
            <a:ext cx="10678885" cy="4349242"/>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CA84DD63-A8F6-B13A-76B9-51EC61058C9D}"/>
              </a:ext>
            </a:extLst>
          </p:cNvPr>
          <p:cNvSpPr txBox="1"/>
          <p:nvPr/>
        </p:nvSpPr>
        <p:spPr>
          <a:xfrm>
            <a:off x="1393370" y="5910943"/>
            <a:ext cx="9829801" cy="646331"/>
          </a:xfrm>
          <a:prstGeom prst="rect">
            <a:avLst/>
          </a:prstGeom>
          <a:noFill/>
        </p:spPr>
        <p:txBody>
          <a:bodyPr wrap="square" rtlCol="0">
            <a:spAutoFit/>
          </a:bodyPr>
          <a:lstStyle/>
          <a:p>
            <a:r>
              <a:rPr lang="en-US" dirty="0">
                <a:hlinkClick r:id="rId3"/>
              </a:rPr>
              <a:t>https://www.microsoft.com/en-us/microsoft-copilot/microsoft-copilot-studio#Pricing</a:t>
            </a:r>
            <a:endParaRPr lang="en-US" dirty="0"/>
          </a:p>
          <a:p>
            <a:r>
              <a:rPr lang="en-US" dirty="0">
                <a:hlinkClick r:id="rId4"/>
              </a:rPr>
              <a:t>https://www.microsoft.com/en-in/microsoft-copilot/microsoft-copilot-studio#Pricing</a:t>
            </a:r>
            <a:endParaRPr lang="en-IN" dirty="0"/>
          </a:p>
        </p:txBody>
      </p:sp>
      <p:pic>
        <p:nvPicPr>
          <p:cNvPr id="13" name="Picture 12">
            <a:extLst>
              <a:ext uri="{FF2B5EF4-FFF2-40B4-BE49-F238E27FC236}">
                <a16:creationId xmlns:a16="http://schemas.microsoft.com/office/drawing/2014/main" id="{DDD4603D-4F74-DBE2-96DC-030D1D296F4B}"/>
              </a:ext>
            </a:extLst>
          </p:cNvPr>
          <p:cNvPicPr>
            <a:picLocks noChangeAspect="1"/>
          </p:cNvPicPr>
          <p:nvPr/>
        </p:nvPicPr>
        <p:blipFill>
          <a:blip r:embed="rId5"/>
          <a:stretch>
            <a:fillRect/>
          </a:stretch>
        </p:blipFill>
        <p:spPr>
          <a:xfrm>
            <a:off x="3362816" y="2862943"/>
            <a:ext cx="1863012" cy="903539"/>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AF6A8F95-F9AE-8517-A075-AB1EC89BA232}"/>
              </a:ext>
            </a:extLst>
          </p:cNvPr>
          <p:cNvPicPr>
            <a:picLocks noChangeAspect="1"/>
          </p:cNvPicPr>
          <p:nvPr/>
        </p:nvPicPr>
        <p:blipFill>
          <a:blip r:embed="rId6"/>
          <a:stretch>
            <a:fillRect/>
          </a:stretch>
        </p:blipFill>
        <p:spPr>
          <a:xfrm>
            <a:off x="8881127" y="2669450"/>
            <a:ext cx="1854819" cy="13255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75006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DA43-4E2B-B414-9B4D-9662CFC7AA20}"/>
              </a:ext>
            </a:extLst>
          </p:cNvPr>
          <p:cNvSpPr>
            <a:spLocks noGrp="1"/>
          </p:cNvSpPr>
          <p:nvPr>
            <p:ph type="title"/>
          </p:nvPr>
        </p:nvSpPr>
        <p:spPr/>
        <p:txBody>
          <a:bodyPr/>
          <a:lstStyle/>
          <a:p>
            <a:r>
              <a:rPr lang="en-IN" dirty="0"/>
              <a:t>Licensing …</a:t>
            </a:r>
          </a:p>
        </p:txBody>
      </p:sp>
      <p:sp>
        <p:nvSpPr>
          <p:cNvPr id="4" name="TextBox 3">
            <a:extLst>
              <a:ext uri="{FF2B5EF4-FFF2-40B4-BE49-F238E27FC236}">
                <a16:creationId xmlns:a16="http://schemas.microsoft.com/office/drawing/2014/main" id="{E06F7FFC-47E3-393F-EE05-F0B88CF0E083}"/>
              </a:ext>
            </a:extLst>
          </p:cNvPr>
          <p:cNvSpPr txBox="1"/>
          <p:nvPr/>
        </p:nvSpPr>
        <p:spPr>
          <a:xfrm>
            <a:off x="838200" y="1335490"/>
            <a:ext cx="11065328" cy="4855432"/>
          </a:xfrm>
          <a:prstGeom prst="rect">
            <a:avLst/>
          </a:prstGeom>
          <a:noFill/>
        </p:spPr>
        <p:txBody>
          <a:bodyPr wrap="square">
            <a:spAutoFit/>
          </a:bodyPr>
          <a:lstStyle/>
          <a:p>
            <a:pPr>
              <a:lnSpc>
                <a:spcPct val="150000"/>
              </a:lnSpc>
              <a:buFont typeface="+mj-lt"/>
              <a:buAutoNum type="arabicPeriod"/>
            </a:pPr>
            <a:r>
              <a:rPr lang="en-US" sz="1600" b="0" i="0" u="none" strike="noStrike" dirty="0">
                <a:solidFill>
                  <a:srgbClr val="17253D"/>
                </a:solidFill>
                <a:effectLst/>
                <a:latin typeface="Calibri" panose="020F0502020204030204" pitchFamily="34" charset="0"/>
                <a:ea typeface="Calibri" panose="020F0502020204030204" pitchFamily="34" charset="0"/>
                <a:cs typeface="Calibri" panose="020F0502020204030204" pitchFamily="34" charset="0"/>
                <a:hlinkClick r:id="rId2"/>
              </a:rPr>
              <a:t>[1]</a:t>
            </a:r>
            <a:r>
              <a:rPr lang="en-US" sz="1600" b="0" i="0" dirty="0">
                <a:solidFill>
                  <a:srgbClr val="17253D"/>
                </a:solidFill>
                <a:effectLst/>
                <a:latin typeface="Calibri" panose="020F0502020204030204" pitchFamily="34" charset="0"/>
                <a:ea typeface="Calibri" panose="020F0502020204030204" pitchFamily="34" charset="0"/>
                <a:cs typeface="Calibri" panose="020F0502020204030204" pitchFamily="34" charset="0"/>
              </a:rPr>
              <a:t>Licenses are capacity based, and additional messages can be purchased. A billable message is a request or message sent to the copilot/bot triggering an action and/or response.</a:t>
            </a:r>
            <a:br>
              <a:rPr lang="en-US" sz="1600" b="0" i="0" dirty="0">
                <a:solidFill>
                  <a:srgbClr val="17253D"/>
                </a:solidFill>
                <a:effectLst/>
                <a:latin typeface="Calibri" panose="020F0502020204030204" pitchFamily="34" charset="0"/>
                <a:ea typeface="Calibri" panose="020F0502020204030204" pitchFamily="34" charset="0"/>
                <a:cs typeface="Calibri" panose="020F0502020204030204" pitchFamily="34" charset="0"/>
              </a:rPr>
            </a:br>
            <a:r>
              <a:rPr lang="en-US" sz="1600" b="0" i="0" dirty="0">
                <a:solidFill>
                  <a:srgbClr val="17253D"/>
                </a:solidFill>
                <a:effectLst/>
                <a:latin typeface="Calibri" panose="020F0502020204030204" pitchFamily="34" charset="0"/>
                <a:ea typeface="Calibri" panose="020F0502020204030204" pitchFamily="34" charset="0"/>
                <a:cs typeface="Calibri" panose="020F0502020204030204" pitchFamily="34" charset="0"/>
              </a:rPr>
              <a:t>Once your paid subscription begins, cancellation policies vary based on your status as a new customer and your Microsoft product and domain selections. </a:t>
            </a:r>
            <a:r>
              <a:rPr lang="en-US" sz="1600" b="0" i="0" dirty="0">
                <a:solidFill>
                  <a:srgbClr val="0067B8"/>
                </a:solidFill>
                <a:effectLst/>
                <a:latin typeface="Calibri" panose="020F0502020204030204" pitchFamily="34" charset="0"/>
                <a:ea typeface="Calibri" panose="020F0502020204030204" pitchFamily="34" charset="0"/>
                <a:cs typeface="Calibri" panose="020F0502020204030204" pitchFamily="34" charset="0"/>
                <a:hlinkClick r:id="rId3"/>
              </a:rPr>
              <a:t>Learn more</a:t>
            </a:r>
            <a:r>
              <a:rPr lang="en-US" sz="1600" b="0" i="0" dirty="0">
                <a:solidFill>
                  <a:srgbClr val="17253D"/>
                </a:solidFill>
                <a:effectLst/>
                <a:latin typeface="Calibri" panose="020F0502020204030204" pitchFamily="34" charset="0"/>
                <a:ea typeface="Calibri" panose="020F0502020204030204" pitchFamily="34" charset="0"/>
                <a:cs typeface="Calibri" panose="020F0502020204030204" pitchFamily="34" charset="0"/>
              </a:rPr>
              <a:t>. Cancel your Microsoft 365 subscription any time by going to the Microsoft 365 admin center. When a subscription is canceled, all associated data will be deleted. </a:t>
            </a:r>
            <a:r>
              <a:rPr lang="en-US" sz="1600" b="0" i="0" dirty="0">
                <a:solidFill>
                  <a:srgbClr val="0067B8"/>
                </a:solidFill>
                <a:effectLst/>
                <a:latin typeface="Calibri" panose="020F0502020204030204" pitchFamily="34" charset="0"/>
                <a:ea typeface="Calibri" panose="020F0502020204030204" pitchFamily="34" charset="0"/>
                <a:cs typeface="Calibri" panose="020F0502020204030204" pitchFamily="34" charset="0"/>
                <a:hlinkClick r:id="rId4"/>
              </a:rPr>
              <a:t>Learn more about data retention, deletion, and destruction in Microsoft 365</a:t>
            </a:r>
            <a:r>
              <a:rPr lang="en-US" sz="1600" b="0" i="0" dirty="0">
                <a:solidFill>
                  <a:srgbClr val="17253D"/>
                </a:solidFill>
                <a:effectLst/>
                <a:latin typeface="Calibri" panose="020F0502020204030204" pitchFamily="34" charset="0"/>
                <a:ea typeface="Calibri" panose="020F0502020204030204" pitchFamily="34" charset="0"/>
                <a:cs typeface="Calibri" panose="020F0502020204030204" pitchFamily="34" charset="0"/>
              </a:rPr>
              <a:t>.  </a:t>
            </a:r>
            <a:br>
              <a:rPr lang="en-US" sz="1600" b="0" i="0" dirty="0">
                <a:solidFill>
                  <a:srgbClr val="17253D"/>
                </a:solidFill>
                <a:effectLst/>
                <a:latin typeface="Calibri" panose="020F0502020204030204" pitchFamily="34" charset="0"/>
                <a:ea typeface="Calibri" panose="020F0502020204030204" pitchFamily="34" charset="0"/>
                <a:cs typeface="Calibri" panose="020F0502020204030204" pitchFamily="34" charset="0"/>
              </a:rPr>
            </a:br>
            <a:r>
              <a:rPr lang="en-US" sz="1600" b="0" i="0" dirty="0">
                <a:solidFill>
                  <a:srgbClr val="17253D"/>
                </a:solidFill>
                <a:effectLst/>
                <a:latin typeface="Calibri" panose="020F0502020204030204" pitchFamily="34" charset="0"/>
                <a:ea typeface="Calibri" panose="020F0502020204030204" pitchFamily="34" charset="0"/>
                <a:cs typeface="Calibri" panose="020F0502020204030204" pitchFamily="34" charset="0"/>
              </a:rPr>
              <a:t>Prices shown are for marketing purposes only and may not reflect the actual list price due to currency, country, and regional variant factors. Your actual price will be reflected in the checkout. </a:t>
            </a:r>
          </a:p>
          <a:p>
            <a:pPr>
              <a:lnSpc>
                <a:spcPct val="150000"/>
              </a:lnSpc>
              <a:buFont typeface="+mj-lt"/>
              <a:buAutoNum type="arabicPeriod"/>
            </a:pPr>
            <a:endParaRPr lang="en-US" sz="1600" b="0" i="0" dirty="0">
              <a:solidFill>
                <a:srgbClr val="17253D"/>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buFont typeface="+mj-lt"/>
              <a:buAutoNum type="arabicPeriod"/>
            </a:pPr>
            <a:r>
              <a:rPr lang="en-US" sz="1600" b="0" i="0" u="none" strike="noStrike" dirty="0">
                <a:solidFill>
                  <a:srgbClr val="17253D"/>
                </a:solidFill>
                <a:effectLst/>
                <a:latin typeface="Calibri" panose="020F0502020204030204" pitchFamily="34" charset="0"/>
                <a:ea typeface="Calibri" panose="020F0502020204030204" pitchFamily="34" charset="0"/>
                <a:cs typeface="Calibri" panose="020F0502020204030204" pitchFamily="34" charset="0"/>
                <a:hlinkClick r:id="rId5"/>
              </a:rPr>
              <a:t>[2]</a:t>
            </a:r>
            <a:r>
              <a:rPr lang="en-US" sz="1600" b="0" i="0" dirty="0">
                <a:solidFill>
                  <a:srgbClr val="17253D"/>
                </a:solidFill>
                <a:effectLst/>
                <a:latin typeface="Calibri" panose="020F0502020204030204" pitchFamily="34" charset="0"/>
                <a:ea typeface="Calibri" panose="020F0502020204030204" pitchFamily="34" charset="0"/>
                <a:cs typeface="Calibri" panose="020F0502020204030204" pitchFamily="34" charset="0"/>
              </a:rPr>
              <a:t>Message consumption rates: 1) Regular (non-generative AI) = 1 message; and 2) Generative AI (answers over your data) = 2 messages. Customers can use a mix of regular and generative AI messages with the capacity.</a:t>
            </a:r>
          </a:p>
          <a:p>
            <a:pPr>
              <a:lnSpc>
                <a:spcPct val="150000"/>
              </a:lnSpc>
              <a:buFont typeface="+mj-lt"/>
              <a:buAutoNum type="arabicPeriod"/>
            </a:pPr>
            <a:r>
              <a:rPr lang="en-US" sz="1600" b="0" i="0" u="none" strike="noStrike" dirty="0">
                <a:solidFill>
                  <a:srgbClr val="17253D"/>
                </a:solidFill>
                <a:effectLst/>
                <a:latin typeface="Calibri" panose="020F0502020204030204" pitchFamily="34" charset="0"/>
                <a:ea typeface="Calibri" panose="020F0502020204030204" pitchFamily="34" charset="0"/>
                <a:cs typeface="Calibri" panose="020F0502020204030204" pitchFamily="34" charset="0"/>
                <a:hlinkClick r:id="rId6"/>
              </a:rPr>
              <a:t>[3]</a:t>
            </a:r>
            <a:r>
              <a:rPr lang="en-US" sz="1600" b="0" i="0" dirty="0">
                <a:solidFill>
                  <a:srgbClr val="17253D"/>
                </a:solidFill>
                <a:effectLst/>
                <a:latin typeface="Calibri" panose="020F0502020204030204" pitchFamily="34" charset="0"/>
                <a:ea typeface="Calibri" panose="020F0502020204030204" pitchFamily="34" charset="0"/>
                <a:cs typeface="Calibri" panose="020F0502020204030204" pitchFamily="34" charset="0"/>
              </a:rPr>
              <a:t>Microsoft Copilot Studio offers select capabilities for extensibility of Microsoft 365 Copilot within the $30 user license. This is separate to the standalone license.</a:t>
            </a:r>
          </a:p>
        </p:txBody>
      </p:sp>
    </p:spTree>
    <p:extLst>
      <p:ext uri="{BB962C8B-B14F-4D97-AF65-F5344CB8AC3E}">
        <p14:creationId xmlns:p14="http://schemas.microsoft.com/office/powerpoint/2010/main" val="173751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9055995C-D642-339D-2612-FC8861002436}"/>
              </a:ext>
            </a:extLst>
          </p:cNvPr>
          <p:cNvSpPr/>
          <p:nvPr/>
        </p:nvSpPr>
        <p:spPr bwMode="auto">
          <a:xfrm>
            <a:off x="933871" y="1001021"/>
            <a:ext cx="10324258" cy="5471961"/>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CDC8C6C-2705-085C-510E-3942EC629CF1}"/>
              </a:ext>
            </a:extLst>
          </p:cNvPr>
          <p:cNvSpPr/>
          <p:nvPr/>
        </p:nvSpPr>
        <p:spPr bwMode="auto">
          <a:xfrm>
            <a:off x="1814513" y="4068316"/>
            <a:ext cx="8562975" cy="2100255"/>
          </a:xfrm>
          <a:prstGeom prst="roundRect">
            <a:avLst>
              <a:gd name="adj" fmla="val 8171"/>
            </a:avLst>
          </a:prstGeom>
          <a:solidFill>
            <a:schemeClr val="bg1">
              <a:alpha val="83000"/>
            </a:schemeClr>
          </a:solidFill>
          <a:ln w="12700">
            <a:solidFill>
              <a:schemeClr val="accent3"/>
            </a:solidFill>
            <a:headEnd type="none" w="med" len="med"/>
            <a:tailEnd type="none" w="med" len="med"/>
          </a:ln>
          <a:effectLst>
            <a:glow rad="63500">
              <a:schemeClr val="accent3">
                <a:lumMod val="40000"/>
                <a:lumOff val="60000"/>
                <a:alpha val="49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7" name="Rectangle: Rounded Corners 4">
            <a:extLst>
              <a:ext uri="{FF2B5EF4-FFF2-40B4-BE49-F238E27FC236}">
                <a16:creationId xmlns:a16="http://schemas.microsoft.com/office/drawing/2014/main" id="{DD3427DC-8A3A-6809-5682-AA95DAF1597B}"/>
              </a:ext>
              <a:ext uri="{C183D7F6-B498-43B3-948B-1728B52AA6E4}">
                <adec:decorative xmlns:adec="http://schemas.microsoft.com/office/drawing/2017/decorative" val="1"/>
              </a:ext>
            </a:extLst>
          </p:cNvPr>
          <p:cNvSpPr/>
          <p:nvPr/>
        </p:nvSpPr>
        <p:spPr>
          <a:xfrm rot="16200000">
            <a:off x="6881740" y="2821065"/>
            <a:ext cx="1696363" cy="607238"/>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18" name="Rectangle: Rounded Corners 4">
            <a:extLst>
              <a:ext uri="{FF2B5EF4-FFF2-40B4-BE49-F238E27FC236}">
                <a16:creationId xmlns:a16="http://schemas.microsoft.com/office/drawing/2014/main" id="{C09EF6F4-9450-3222-05FB-6426E36E8B49}"/>
              </a:ext>
              <a:ext uri="{C183D7F6-B498-43B3-948B-1728B52AA6E4}">
                <adec:decorative xmlns:adec="http://schemas.microsoft.com/office/drawing/2017/decorative" val="1"/>
              </a:ext>
            </a:extLst>
          </p:cNvPr>
          <p:cNvSpPr/>
          <p:nvPr/>
        </p:nvSpPr>
        <p:spPr>
          <a:xfrm rot="16200000">
            <a:off x="6883425" y="2815760"/>
            <a:ext cx="1699980" cy="614232"/>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19" name="Rectangle: Rounded Corners 4">
            <a:extLst>
              <a:ext uri="{FF2B5EF4-FFF2-40B4-BE49-F238E27FC236}">
                <a16:creationId xmlns:a16="http://schemas.microsoft.com/office/drawing/2014/main" id="{2E27B59F-FCA2-4D07-E4B3-64CFBB6B4275}"/>
              </a:ext>
              <a:ext uri="{C183D7F6-B498-43B3-948B-1728B52AA6E4}">
                <adec:decorative xmlns:adec="http://schemas.microsoft.com/office/drawing/2017/decorative" val="1"/>
              </a:ext>
            </a:extLst>
          </p:cNvPr>
          <p:cNvSpPr/>
          <p:nvPr/>
        </p:nvSpPr>
        <p:spPr>
          <a:xfrm rot="16200000">
            <a:off x="6881201" y="2821209"/>
            <a:ext cx="1711414" cy="607238"/>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14" name="Rectangle: Rounded Corners 4">
            <a:extLst>
              <a:ext uri="{FF2B5EF4-FFF2-40B4-BE49-F238E27FC236}">
                <a16:creationId xmlns:a16="http://schemas.microsoft.com/office/drawing/2014/main" id="{E938C43D-32E4-3B97-7491-AC51D6BE870C}"/>
              </a:ext>
              <a:ext uri="{C183D7F6-B498-43B3-948B-1728B52AA6E4}">
                <adec:decorative xmlns:adec="http://schemas.microsoft.com/office/drawing/2017/decorative" val="1"/>
              </a:ext>
            </a:extLst>
          </p:cNvPr>
          <p:cNvSpPr/>
          <p:nvPr/>
        </p:nvSpPr>
        <p:spPr>
          <a:xfrm rot="16200000">
            <a:off x="1729959" y="2493974"/>
            <a:ext cx="1711413" cy="1237748"/>
          </a:xfrm>
          <a:prstGeom prst="round2SameRect">
            <a:avLst>
              <a:gd name="adj1" fmla="val 6680"/>
              <a:gd name="adj2" fmla="val 0"/>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50" name="Rectangle: Rounded Corners 49">
            <a:extLst>
              <a:ext uri="{FF2B5EF4-FFF2-40B4-BE49-F238E27FC236}">
                <a16:creationId xmlns:a16="http://schemas.microsoft.com/office/drawing/2014/main" id="{77392069-E207-CCD6-CF93-58E29942151D}"/>
              </a:ext>
            </a:extLst>
          </p:cNvPr>
          <p:cNvSpPr/>
          <p:nvPr/>
        </p:nvSpPr>
        <p:spPr bwMode="auto">
          <a:xfrm>
            <a:off x="3982979" y="124330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 Biz Apps &amp; Power Copilots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 for</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D365 and Power products </a:t>
            </a:r>
          </a:p>
        </p:txBody>
      </p:sp>
      <p:sp>
        <p:nvSpPr>
          <p:cNvPr id="51" name="Rectangle: Rounded Corners 50">
            <a:extLst>
              <a:ext uri="{FF2B5EF4-FFF2-40B4-BE49-F238E27FC236}">
                <a16:creationId xmlns:a16="http://schemas.microsoft.com/office/drawing/2014/main" id="{26066568-FD37-0568-41A1-6B79ED0A6027}"/>
              </a:ext>
            </a:extLst>
          </p:cNvPr>
          <p:cNvSpPr/>
          <p:nvPr/>
        </p:nvSpPr>
        <p:spPr bwMode="auto">
          <a:xfrm rot="16200000">
            <a:off x="3837387" y="2813928"/>
            <a:ext cx="1689324" cy="607241"/>
          </a:xfrm>
          <a:prstGeom prst="roundRect">
            <a:avLst>
              <a:gd name="adj" fmla="val 7102"/>
            </a:avLst>
          </a:pr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Sales Copilot</a:t>
            </a:r>
          </a:p>
        </p:txBody>
      </p:sp>
      <p:sp>
        <p:nvSpPr>
          <p:cNvPr id="52" name="Rectangle: Rounded Corners 51">
            <a:extLst>
              <a:ext uri="{FF2B5EF4-FFF2-40B4-BE49-F238E27FC236}">
                <a16:creationId xmlns:a16="http://schemas.microsoft.com/office/drawing/2014/main" id="{3D4ED7C5-6CBF-1E63-D765-E9D968303B4D}"/>
              </a:ext>
            </a:extLst>
          </p:cNvPr>
          <p:cNvSpPr/>
          <p:nvPr/>
        </p:nvSpPr>
        <p:spPr bwMode="auto">
          <a:xfrm rot="16200000">
            <a:off x="4558737" y="2806316"/>
            <a:ext cx="1696362" cy="607241"/>
          </a:xfrm>
          <a:prstGeom prst="roundRect">
            <a:avLst>
              <a:gd name="adj" fmla="val 7102"/>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Service Copilot</a:t>
            </a:r>
          </a:p>
        </p:txBody>
      </p:sp>
      <p:pic>
        <p:nvPicPr>
          <p:cNvPr id="53" name="Graphic 52" descr="Badge Follow with solid fill">
            <a:extLst>
              <a:ext uri="{FF2B5EF4-FFF2-40B4-BE49-F238E27FC236}">
                <a16:creationId xmlns:a16="http://schemas.microsoft.com/office/drawing/2014/main" id="{5C58ED1D-144B-3C2C-4557-BBC639453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2807" y="2773697"/>
            <a:ext cx="607238" cy="607238"/>
          </a:xfrm>
          <a:prstGeom prst="rect">
            <a:avLst/>
          </a:prstGeom>
        </p:spPr>
      </p:pic>
      <p:sp>
        <p:nvSpPr>
          <p:cNvPr id="56" name="Rectangle: Rounded Corners 55">
            <a:extLst>
              <a:ext uri="{FF2B5EF4-FFF2-40B4-BE49-F238E27FC236}">
                <a16:creationId xmlns:a16="http://schemas.microsoft.com/office/drawing/2014/main" id="{7D7BEB8D-C3D2-777D-D807-65A57FFACACD}"/>
              </a:ext>
            </a:extLst>
          </p:cNvPr>
          <p:cNvSpPr/>
          <p:nvPr/>
        </p:nvSpPr>
        <p:spPr bwMode="auto">
          <a:xfrm rot="16200000">
            <a:off x="8797345" y="2509646"/>
            <a:ext cx="1696362" cy="1237747"/>
          </a:xfrm>
          <a:prstGeom prst="roundRect">
            <a:avLst>
              <a:gd name="adj" fmla="val 7102"/>
            </a:avLst>
          </a:pr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Custom</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Enterprise</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Copilots</a:t>
            </a:r>
          </a:p>
        </p:txBody>
      </p:sp>
      <p:sp>
        <p:nvSpPr>
          <p:cNvPr id="57" name="Rectangle: Rounded Corners 56">
            <a:extLst>
              <a:ext uri="{FF2B5EF4-FFF2-40B4-BE49-F238E27FC236}">
                <a16:creationId xmlns:a16="http://schemas.microsoft.com/office/drawing/2014/main" id="{4A4B3BE0-690E-33C0-853D-B90E5FA31702}"/>
              </a:ext>
            </a:extLst>
          </p:cNvPr>
          <p:cNvSpPr/>
          <p:nvPr/>
        </p:nvSpPr>
        <p:spPr bwMode="auto">
          <a:xfrm>
            <a:off x="8214713" y="124774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Custom Copilots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Custom copilots and bots </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enterprises and third parties</a:t>
            </a:r>
          </a:p>
        </p:txBody>
      </p:sp>
      <p:sp>
        <p:nvSpPr>
          <p:cNvPr id="58" name="Rectangle: Rounded Corners 57">
            <a:extLst>
              <a:ext uri="{FF2B5EF4-FFF2-40B4-BE49-F238E27FC236}">
                <a16:creationId xmlns:a16="http://schemas.microsoft.com/office/drawing/2014/main" id="{B8AB2B27-D98F-7A12-88BB-B2CED1244C5B}"/>
              </a:ext>
            </a:extLst>
          </p:cNvPr>
          <p:cNvSpPr/>
          <p:nvPr/>
        </p:nvSpPr>
        <p:spPr bwMode="auto">
          <a:xfrm>
            <a:off x="1455426" y="1242481"/>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Microsoft 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M365</a:t>
            </a:r>
          </a:p>
        </p:txBody>
      </p:sp>
      <p:pic>
        <p:nvPicPr>
          <p:cNvPr id="59" name="Graphic 58" descr="Badge Follow with solid fill">
            <a:extLst>
              <a:ext uri="{FF2B5EF4-FFF2-40B4-BE49-F238E27FC236}">
                <a16:creationId xmlns:a16="http://schemas.microsoft.com/office/drawing/2014/main" id="{CEB8B127-2CDB-6F15-2FF4-BD2B6EF42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8341" y="2773698"/>
            <a:ext cx="607238" cy="607238"/>
          </a:xfrm>
          <a:prstGeom prst="rect">
            <a:avLst/>
          </a:prstGeom>
        </p:spPr>
      </p:pic>
      <p:sp>
        <p:nvSpPr>
          <p:cNvPr id="194" name="Title 16">
            <a:extLst>
              <a:ext uri="{FF2B5EF4-FFF2-40B4-BE49-F238E27FC236}">
                <a16:creationId xmlns:a16="http://schemas.microsoft.com/office/drawing/2014/main" id="{A672B3C1-37A9-0467-3D82-CA7BE4F27835}"/>
              </a:ext>
            </a:extLst>
          </p:cNvPr>
          <p:cNvSpPr txBox="1">
            <a:spLocks/>
          </p:cNvSpPr>
          <p:nvPr/>
        </p:nvSpPr>
        <p:spPr>
          <a:xfrm>
            <a:off x="588263" y="288756"/>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Copilots and Conversational AI</a:t>
            </a:r>
          </a:p>
        </p:txBody>
      </p:sp>
      <p:cxnSp>
        <p:nvCxnSpPr>
          <p:cNvPr id="195" name="Straight Connector 194">
            <a:extLst>
              <a:ext uri="{FF2B5EF4-FFF2-40B4-BE49-F238E27FC236}">
                <a16:creationId xmlns:a16="http://schemas.microsoft.com/office/drawing/2014/main" id="{9743E172-8095-FF0A-02DB-3DDAB1127170}"/>
              </a:ext>
            </a:extLst>
          </p:cNvPr>
          <p:cNvCxnSpPr>
            <a:cxnSpLocks/>
          </p:cNvCxnSpPr>
          <p:nvPr/>
        </p:nvCxnSpPr>
        <p:spPr>
          <a:xfrm>
            <a:off x="1958232" y="2093924"/>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196" name="Straight Connector 195">
            <a:extLst>
              <a:ext uri="{FF2B5EF4-FFF2-40B4-BE49-F238E27FC236}">
                <a16:creationId xmlns:a16="http://schemas.microsoft.com/office/drawing/2014/main" id="{9C6AD0CA-6D5E-8FF5-69A0-C7ECDF1AC698}"/>
              </a:ext>
            </a:extLst>
          </p:cNvPr>
          <p:cNvCxnSpPr>
            <a:cxnSpLocks/>
          </p:cNvCxnSpPr>
          <p:nvPr/>
        </p:nvCxnSpPr>
        <p:spPr>
          <a:xfrm>
            <a:off x="4378428" y="2102290"/>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197" name="Straight Connector 196">
            <a:extLst>
              <a:ext uri="{FF2B5EF4-FFF2-40B4-BE49-F238E27FC236}">
                <a16:creationId xmlns:a16="http://schemas.microsoft.com/office/drawing/2014/main" id="{200234ED-C90D-6A95-AE9A-0EA1E386F809}"/>
              </a:ext>
            </a:extLst>
          </p:cNvPr>
          <p:cNvCxnSpPr>
            <a:cxnSpLocks/>
          </p:cNvCxnSpPr>
          <p:nvPr/>
        </p:nvCxnSpPr>
        <p:spPr>
          <a:xfrm>
            <a:off x="9026652" y="2103155"/>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20" name="Rectangle: Rounded Corners 4">
            <a:extLst>
              <a:ext uri="{FF2B5EF4-FFF2-40B4-BE49-F238E27FC236}">
                <a16:creationId xmlns:a16="http://schemas.microsoft.com/office/drawing/2014/main" id="{575793C0-7D78-AF9A-A77B-DA4A57D4A9C7}"/>
              </a:ext>
              <a:ext uri="{C183D7F6-B498-43B3-948B-1728B52AA6E4}">
                <adec:decorative xmlns:adec="http://schemas.microsoft.com/office/drawing/2017/decorative" val="1"/>
              </a:ext>
            </a:extLst>
          </p:cNvPr>
          <p:cNvSpPr/>
          <p:nvPr/>
        </p:nvSpPr>
        <p:spPr>
          <a:xfrm rot="16200000">
            <a:off x="5264210" y="2822311"/>
            <a:ext cx="1711412" cy="589698"/>
          </a:xfrm>
          <a:prstGeom prst="round2SameRect">
            <a:avLst>
              <a:gd name="adj1" fmla="val 6680"/>
              <a:gd name="adj2" fmla="val 0"/>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pic>
        <p:nvPicPr>
          <p:cNvPr id="4" name="Picture 3">
            <a:extLst>
              <a:ext uri="{FF2B5EF4-FFF2-40B4-BE49-F238E27FC236}">
                <a16:creationId xmlns:a16="http://schemas.microsoft.com/office/drawing/2014/main" id="{6435FB90-A91B-0E63-CD7C-D84A47E4B1E8}"/>
              </a:ext>
            </a:extLst>
          </p:cNvPr>
          <p:cNvPicPr>
            <a:picLocks noChangeAspect="1"/>
          </p:cNvPicPr>
          <p:nvPr/>
        </p:nvPicPr>
        <p:blipFill>
          <a:blip r:embed="rId5"/>
          <a:stretch>
            <a:fillRect/>
          </a:stretch>
        </p:blipFill>
        <p:spPr>
          <a:xfrm>
            <a:off x="12331002" y="204635"/>
            <a:ext cx="2095792" cy="5649113"/>
          </a:xfrm>
          <a:prstGeom prst="rect">
            <a:avLst/>
          </a:prstGeom>
        </p:spPr>
      </p:pic>
      <p:pic>
        <p:nvPicPr>
          <p:cNvPr id="2" name="Graphic 1" descr="Badge Follow with solid fill">
            <a:extLst>
              <a:ext uri="{FF2B5EF4-FFF2-40B4-BE49-F238E27FC236}">
                <a16:creationId xmlns:a16="http://schemas.microsoft.com/office/drawing/2014/main" id="{6D836D92-8D3F-E812-385C-C1FA8C316D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0603" y="2773697"/>
            <a:ext cx="607238" cy="607238"/>
          </a:xfrm>
          <a:prstGeom prst="rect">
            <a:avLst/>
          </a:prstGeom>
        </p:spPr>
      </p:pic>
      <p:sp>
        <p:nvSpPr>
          <p:cNvPr id="5" name="Rectangle: Rounded Corners 4">
            <a:extLst>
              <a:ext uri="{FF2B5EF4-FFF2-40B4-BE49-F238E27FC236}">
                <a16:creationId xmlns:a16="http://schemas.microsoft.com/office/drawing/2014/main" id="{EF70CFAB-6157-9060-CC43-CC1E68A54ABB}"/>
              </a:ext>
            </a:extLst>
          </p:cNvPr>
          <p:cNvSpPr/>
          <p:nvPr/>
        </p:nvSpPr>
        <p:spPr bwMode="auto">
          <a:xfrm rot="16200000">
            <a:off x="6888729" y="2824898"/>
            <a:ext cx="1696362" cy="607241"/>
          </a:xfrm>
          <a:prstGeom prst="roundRect">
            <a:avLst>
              <a:gd name="adj" fmla="val 7102"/>
            </a:avLst>
          </a:prstGeom>
          <a:solidFill>
            <a:schemeClr val="accent3">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a:t>
            </a:r>
          </a:p>
        </p:txBody>
      </p:sp>
      <p:sp>
        <p:nvSpPr>
          <p:cNvPr id="10" name="Rectangle: Rounded Corners 9">
            <a:extLst>
              <a:ext uri="{FF2B5EF4-FFF2-40B4-BE49-F238E27FC236}">
                <a16:creationId xmlns:a16="http://schemas.microsoft.com/office/drawing/2014/main" id="{C46C61A0-2766-41F6-5FE1-7C2D9A611D44}"/>
              </a:ext>
            </a:extLst>
          </p:cNvPr>
          <p:cNvSpPr/>
          <p:nvPr/>
        </p:nvSpPr>
        <p:spPr bwMode="auto">
          <a:xfrm>
            <a:off x="6704016" y="1334920"/>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Other Microsoft Copilots</a:t>
            </a:r>
          </a:p>
        </p:txBody>
      </p:sp>
      <p:cxnSp>
        <p:nvCxnSpPr>
          <p:cNvPr id="11" name="Straight Connector 10">
            <a:extLst>
              <a:ext uri="{FF2B5EF4-FFF2-40B4-BE49-F238E27FC236}">
                <a16:creationId xmlns:a16="http://schemas.microsoft.com/office/drawing/2014/main" id="{870E1C33-926D-C0CA-38DA-0FF2CC80EBFB}"/>
              </a:ext>
            </a:extLst>
          </p:cNvPr>
          <p:cNvCxnSpPr>
            <a:cxnSpLocks/>
          </p:cNvCxnSpPr>
          <p:nvPr/>
        </p:nvCxnSpPr>
        <p:spPr>
          <a:xfrm>
            <a:off x="7433289" y="2115159"/>
            <a:ext cx="607242" cy="0"/>
          </a:xfrm>
          <a:prstGeom prst="line">
            <a:avLst/>
          </a:prstGeom>
          <a:noFill/>
          <a:ln w="9525" cap="flat" cmpd="sng" algn="ctr">
            <a:solidFill>
              <a:srgbClr val="FFFFFF">
                <a:lumMod val="65000"/>
              </a:srgbClr>
            </a:solidFill>
            <a:prstDash val="solid"/>
            <a:headEnd type="none" w="lg" len="med"/>
            <a:tailEnd type="none" w="lg" len="med"/>
          </a:ln>
          <a:effectLst/>
        </p:spPr>
      </p:cxnSp>
      <p:grpSp>
        <p:nvGrpSpPr>
          <p:cNvPr id="6" name="Group 5">
            <a:extLst>
              <a:ext uri="{FF2B5EF4-FFF2-40B4-BE49-F238E27FC236}">
                <a16:creationId xmlns:a16="http://schemas.microsoft.com/office/drawing/2014/main" id="{C7719A13-A01D-18E2-D5DB-35D72A0EEEAB}"/>
              </a:ext>
            </a:extLst>
          </p:cNvPr>
          <p:cNvGrpSpPr/>
          <p:nvPr/>
        </p:nvGrpSpPr>
        <p:grpSpPr>
          <a:xfrm>
            <a:off x="1934118" y="4168133"/>
            <a:ext cx="8323764" cy="1900620"/>
            <a:chOff x="1940636" y="4145519"/>
            <a:chExt cx="8323764" cy="1900620"/>
          </a:xfrm>
        </p:grpSpPr>
        <p:sp>
          <p:nvSpPr>
            <p:cNvPr id="54" name="Rectangle: Rounded Corners 53">
              <a:extLst>
                <a:ext uri="{FF2B5EF4-FFF2-40B4-BE49-F238E27FC236}">
                  <a16:creationId xmlns:a16="http://schemas.microsoft.com/office/drawing/2014/main" id="{0EDC7A70-8938-7154-F4B2-D3FD340D7F1B}"/>
                </a:ext>
              </a:extLst>
            </p:cNvPr>
            <p:cNvSpPr/>
            <p:nvPr/>
          </p:nvSpPr>
          <p:spPr bwMode="auto">
            <a:xfrm>
              <a:off x="1968074" y="4145519"/>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a:ln>
                    <a:noFill/>
                  </a:ln>
                  <a:solidFill>
                    <a:srgbClr val="FFFFFF"/>
                  </a:solidFill>
                  <a:effectLst/>
                  <a:uLnTx/>
                  <a:uFillTx/>
                  <a:latin typeface="Segoe UI"/>
                  <a:ea typeface="+mn-ea"/>
                  <a:cs typeface="+mn-cs"/>
                </a:rPr>
              </a:br>
              <a:br>
                <a:rPr kumimoji="0" lang="en-US" sz="200" b="0" i="0" u="none" strike="noStrike" kern="0" cap="none" spc="0" normalizeH="0" baseline="0" noProof="0">
                  <a:ln>
                    <a:noFill/>
                  </a:ln>
                  <a:solidFill>
                    <a:srgbClr val="FFFFFF"/>
                  </a:solidFill>
                  <a:effectLst/>
                  <a:uLnTx/>
                  <a:uFillTx/>
                  <a:latin typeface="Segoe UI"/>
                  <a:ea typeface="+mn-ea"/>
                  <a:cs typeface="+mn-cs"/>
                </a:rPr>
              </a:br>
              <a:r>
                <a:rPr kumimoji="0" lang="en-US" sz="1400" b="1" i="0" u="none" strike="noStrike" kern="0" cap="none" spc="0" normalizeH="0" baseline="0" noProof="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a:ln>
                    <a:noFill/>
                  </a:ln>
                  <a:solidFill>
                    <a:srgbClr val="FFFFFF"/>
                  </a:solidFill>
                  <a:effectLst/>
                  <a:uLnTx/>
                  <a:uFillTx/>
                  <a:latin typeface="Segoe UI"/>
                  <a:ea typeface="+mn-ea"/>
                  <a:cs typeface="+mn-cs"/>
                </a:rPr>
                <a:t>1st party copilots |  </a:t>
              </a:r>
              <a:r>
                <a:rPr kumimoji="0" lang="en-US" sz="1400" b="1" i="0" u="none" strike="noStrike" kern="0" cap="none" spc="0" normalizeH="0" baseline="0" noProof="0">
                  <a:ln>
                    <a:noFill/>
                  </a:ln>
                  <a:solidFill>
                    <a:srgbClr val="FFFFFF"/>
                  </a:solidFill>
                  <a:effectLst/>
                  <a:uLnTx/>
                  <a:uFillTx/>
                  <a:latin typeface="Segoe UI"/>
                  <a:ea typeface="+mn-ea"/>
                  <a:cs typeface="+mn-cs"/>
                </a:rPr>
                <a:t>Build custom </a:t>
              </a:r>
              <a:r>
                <a:rPr kumimoji="0" lang="en-US" sz="1400" b="0" i="0" u="none" strike="noStrike" kern="0" cap="none" spc="0" normalizeH="0" baseline="0" noProof="0">
                  <a:ln>
                    <a:noFill/>
                  </a:ln>
                  <a:solidFill>
                    <a:srgbClr val="FFFFFF"/>
                  </a:solidFill>
                  <a:effectLst/>
                  <a:uLnTx/>
                  <a:uFillTx/>
                  <a:latin typeface="Segoe UI"/>
                  <a:ea typeface="+mn-ea"/>
                  <a:cs typeface="+mn-cs"/>
                </a:rPr>
                <a:t>Copilots</a:t>
              </a:r>
            </a:p>
          </p:txBody>
        </p:sp>
        <p:sp>
          <p:nvSpPr>
            <p:cNvPr id="60" name="Rectangle: Rounded Corners 59">
              <a:extLst>
                <a:ext uri="{FF2B5EF4-FFF2-40B4-BE49-F238E27FC236}">
                  <a16:creationId xmlns:a16="http://schemas.microsoft.com/office/drawing/2014/main" id="{B35B6B80-1C50-7EFD-2857-839B5990CB88}"/>
                </a:ext>
              </a:extLst>
            </p:cNvPr>
            <p:cNvSpPr/>
            <p:nvPr/>
          </p:nvSpPr>
          <p:spPr bwMode="auto">
            <a:xfrm>
              <a:off x="1940636" y="5201446"/>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Framework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 SDK</a:t>
              </a:r>
            </a:p>
          </p:txBody>
        </p:sp>
        <p:sp>
          <p:nvSpPr>
            <p:cNvPr id="61" name="Rectangle: Rounded Corners 60">
              <a:extLst>
                <a:ext uri="{FF2B5EF4-FFF2-40B4-BE49-F238E27FC236}">
                  <a16:creationId xmlns:a16="http://schemas.microsoft.com/office/drawing/2014/main" id="{74BFE722-53E7-6E9D-9D7E-69B4885E2591}"/>
                </a:ext>
              </a:extLst>
            </p:cNvPr>
            <p:cNvSpPr/>
            <p:nvPr/>
          </p:nvSpPr>
          <p:spPr bwMode="auto">
            <a:xfrm>
              <a:off x="3357839" y="519302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Service Channels</a:t>
              </a:r>
            </a:p>
          </p:txBody>
        </p:sp>
        <p:sp>
          <p:nvSpPr>
            <p:cNvPr id="62" name="Rectangle: Rounded Corners 61">
              <a:extLst>
                <a:ext uri="{FF2B5EF4-FFF2-40B4-BE49-F238E27FC236}">
                  <a16:creationId xmlns:a16="http://schemas.microsoft.com/office/drawing/2014/main" id="{016E1757-2E7D-7A25-856F-1A2C9633D2B6}"/>
                </a:ext>
              </a:extLst>
            </p:cNvPr>
            <p:cNvSpPr/>
            <p:nvPr/>
          </p:nvSpPr>
          <p:spPr bwMode="auto">
            <a:xfrm>
              <a:off x="4775042" y="520781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a:t>
              </a:r>
              <a:r>
                <a:rPr kumimoji="0" lang="en-US" sz="12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zure</a:t>
              </a: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 AI Studio</a:t>
              </a:r>
            </a:p>
          </p:txBody>
        </p:sp>
        <p:sp>
          <p:nvSpPr>
            <p:cNvPr id="63" name="Rectangle: Rounded Corners 62">
              <a:extLst>
                <a:ext uri="{FF2B5EF4-FFF2-40B4-BE49-F238E27FC236}">
                  <a16:creationId xmlns:a16="http://schemas.microsoft.com/office/drawing/2014/main" id="{0FE47A70-7DA0-6739-829B-5D925D77A8BD}"/>
                </a:ext>
              </a:extLst>
            </p:cNvPr>
            <p:cNvSpPr/>
            <p:nvPr/>
          </p:nvSpPr>
          <p:spPr bwMode="auto">
            <a:xfrm>
              <a:off x="6192245" y="5220223"/>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a:t>
              </a:r>
              <a:r>
                <a:rPr kumimoji="0" lang="en-US" sz="12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zure</a:t>
              </a: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 Cognitive Services</a:t>
              </a:r>
            </a:p>
          </p:txBody>
        </p:sp>
        <p:sp>
          <p:nvSpPr>
            <p:cNvPr id="192" name="Rectangle: Rounded Corners 191">
              <a:extLst>
                <a:ext uri="{FF2B5EF4-FFF2-40B4-BE49-F238E27FC236}">
                  <a16:creationId xmlns:a16="http://schemas.microsoft.com/office/drawing/2014/main" id="{300AAC0E-ADDD-8625-0F1B-D6CF20C7B185}"/>
                </a:ext>
              </a:extLst>
            </p:cNvPr>
            <p:cNvSpPr/>
            <p:nvPr/>
          </p:nvSpPr>
          <p:spPr bwMode="auto">
            <a:xfrm>
              <a:off x="7609448" y="522160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Power Platform Connectors</a:t>
              </a:r>
            </a:p>
          </p:txBody>
        </p:sp>
        <p:sp>
          <p:nvSpPr>
            <p:cNvPr id="193" name="Rectangle: Rounded Corners 192">
              <a:extLst>
                <a:ext uri="{FF2B5EF4-FFF2-40B4-BE49-F238E27FC236}">
                  <a16:creationId xmlns:a16="http://schemas.microsoft.com/office/drawing/2014/main" id="{7AF46FA2-C507-89C2-3B7B-F7C39EF0202D}"/>
                </a:ext>
              </a:extLst>
            </p:cNvPr>
            <p:cNvSpPr/>
            <p:nvPr/>
          </p:nvSpPr>
          <p:spPr bwMode="auto">
            <a:xfrm>
              <a:off x="9026653" y="522022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AI Builder</a:t>
              </a:r>
            </a:p>
          </p:txBody>
        </p:sp>
      </p:grpSp>
      <p:sp>
        <p:nvSpPr>
          <p:cNvPr id="8" name="Rectangle 7">
            <a:extLst>
              <a:ext uri="{FF2B5EF4-FFF2-40B4-BE49-F238E27FC236}">
                <a16:creationId xmlns:a16="http://schemas.microsoft.com/office/drawing/2014/main" id="{7B353EB0-47F4-D406-01D0-980B27E950B2}"/>
              </a:ext>
            </a:extLst>
          </p:cNvPr>
          <p:cNvSpPr/>
          <p:nvPr/>
        </p:nvSpPr>
        <p:spPr bwMode="auto">
          <a:xfrm>
            <a:off x="1455426" y="1242481"/>
            <a:ext cx="9607166" cy="2737953"/>
          </a:xfrm>
          <a:prstGeom prst="rect">
            <a:avLst/>
          </a:prstGeom>
          <a:solidFill>
            <a:schemeClr val="bg1">
              <a:alpha val="4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Tree>
    <p:extLst>
      <p:ext uri="{BB962C8B-B14F-4D97-AF65-F5344CB8AC3E}">
        <p14:creationId xmlns:p14="http://schemas.microsoft.com/office/powerpoint/2010/main" val="4184619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19"/>
                                        </p:tgtEl>
                                      </p:cBhvr>
                                    </p:animEffect>
                                    <p:set>
                                      <p:cBhvr>
                                        <p:cTn id="7" dur="1" fill="hold">
                                          <p:stCondLst>
                                            <p:cond delay="749"/>
                                          </p:stCondLst>
                                        </p:cTn>
                                        <p:tgtEl>
                                          <p:spTgt spid="19"/>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08990"/>
            <a:ext cx="10809963" cy="426014"/>
          </a:xfrm>
        </p:spPr>
        <p:txBody>
          <a:bodyPr/>
          <a:lstStyle/>
          <a:p>
            <a:r>
              <a:rPr lang="en-IN" dirty="0"/>
              <a:t>Agenda</a:t>
            </a:r>
          </a:p>
        </p:txBody>
      </p:sp>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72AFDB33-9A24-FC67-FEBD-DDEBD1ADA5EF}"/>
              </a:ext>
            </a:extLst>
          </p:cNvPr>
          <p:cNvSpPr txBox="1"/>
          <p:nvPr/>
        </p:nvSpPr>
        <p:spPr>
          <a:xfrm>
            <a:off x="1247657" y="1273564"/>
            <a:ext cx="10809962" cy="5126275"/>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IN" sz="2000" dirty="0"/>
              <a:t>Get started with Microsoft Copilot Studio</a:t>
            </a:r>
          </a:p>
          <a:p>
            <a:pPr marL="285750" indent="-285750">
              <a:lnSpc>
                <a:spcPct val="150000"/>
              </a:lnSpc>
              <a:buFont typeface="Wingdings" panose="05000000000000000000" pitchFamily="2" charset="2"/>
              <a:buChar char="§"/>
            </a:pPr>
            <a:r>
              <a:rPr lang="en-IN" sz="2000" dirty="0"/>
              <a:t>Manage topics in Microsoft Copilot Studio</a:t>
            </a:r>
          </a:p>
          <a:p>
            <a:pPr marL="285750" indent="-285750">
              <a:lnSpc>
                <a:spcPct val="150000"/>
              </a:lnSpc>
              <a:buFont typeface="Wingdings" panose="05000000000000000000" pitchFamily="2" charset="2"/>
              <a:buChar char="§"/>
            </a:pPr>
            <a:r>
              <a:rPr lang="en-IN" sz="2000" dirty="0"/>
              <a:t>Work with entities and variables in Microsoft Copilot Studio</a:t>
            </a:r>
          </a:p>
          <a:p>
            <a:pPr marL="285750" indent="-285750">
              <a:lnSpc>
                <a:spcPct val="150000"/>
              </a:lnSpc>
              <a:buFont typeface="Wingdings" panose="05000000000000000000" pitchFamily="2" charset="2"/>
              <a:buChar char="§"/>
            </a:pPr>
            <a:r>
              <a:rPr lang="en-IN" sz="2000" dirty="0"/>
              <a:t>Enhance Microsoft Copilot Studio bots.</a:t>
            </a:r>
          </a:p>
          <a:p>
            <a:pPr marL="285750" indent="-285750">
              <a:lnSpc>
                <a:spcPct val="150000"/>
              </a:lnSpc>
              <a:buFont typeface="Wingdings" panose="05000000000000000000" pitchFamily="2" charset="2"/>
              <a:buChar char="§"/>
            </a:pPr>
            <a:r>
              <a:rPr lang="en-IN" sz="2000" dirty="0"/>
              <a:t>Build &amp; Publish Copilot with Channels</a:t>
            </a:r>
          </a:p>
          <a:p>
            <a:pPr marL="285750" indent="-285750">
              <a:lnSpc>
                <a:spcPct val="150000"/>
              </a:lnSpc>
              <a:buFont typeface="Wingdings" panose="05000000000000000000" pitchFamily="2" charset="2"/>
              <a:buChar char="§"/>
            </a:pPr>
            <a:r>
              <a:rPr lang="en-IN" sz="2000" dirty="0"/>
              <a:t>Extend your custom copilot</a:t>
            </a:r>
          </a:p>
          <a:p>
            <a:pPr marL="285750" indent="-285750">
              <a:lnSpc>
                <a:spcPct val="150000"/>
              </a:lnSpc>
              <a:buFont typeface="Wingdings" panose="05000000000000000000" pitchFamily="2" charset="2"/>
              <a:buChar char="§"/>
            </a:pPr>
            <a:r>
              <a:rPr lang="en-IN" sz="2000" dirty="0"/>
              <a:t>Add and manage knowledge for generative answers</a:t>
            </a:r>
          </a:p>
          <a:p>
            <a:pPr marL="285750" indent="-285750">
              <a:lnSpc>
                <a:spcPct val="150000"/>
              </a:lnSpc>
              <a:buFont typeface="Wingdings" panose="05000000000000000000" pitchFamily="2" charset="2"/>
              <a:buChar char="§"/>
            </a:pPr>
            <a:r>
              <a:rPr lang="en-US" sz="2000" dirty="0"/>
              <a:t>Custom Development using Visual Studio Code</a:t>
            </a:r>
          </a:p>
          <a:p>
            <a:pPr marL="285750" indent="-285750">
              <a:lnSpc>
                <a:spcPct val="150000"/>
              </a:lnSpc>
              <a:buFont typeface="Wingdings" panose="05000000000000000000" pitchFamily="2" charset="2"/>
              <a:buChar char="§"/>
            </a:pPr>
            <a:r>
              <a:rPr lang="en-US" sz="2000" dirty="0"/>
              <a:t>Custom Connector &amp; Plugin</a:t>
            </a:r>
          </a:p>
          <a:p>
            <a:pPr marL="285750" indent="-285750">
              <a:lnSpc>
                <a:spcPct val="150000"/>
              </a:lnSpc>
              <a:buFont typeface="Wingdings" panose="05000000000000000000" pitchFamily="2" charset="2"/>
              <a:buChar char="§"/>
            </a:pPr>
            <a:r>
              <a:rPr lang="en-US" sz="2000" dirty="0"/>
              <a:t>Copilot Security</a:t>
            </a:r>
            <a:r>
              <a:rPr lang="en-IN" sz="2000" dirty="0"/>
              <a:t> </a:t>
            </a:r>
          </a:p>
          <a:p>
            <a:pPr marL="285750" indent="-285750">
              <a:lnSpc>
                <a:spcPct val="150000"/>
              </a:lnSpc>
              <a:buFont typeface="Wingdings" panose="05000000000000000000" pitchFamily="2" charset="2"/>
              <a:buChar char="§"/>
            </a:pPr>
            <a:r>
              <a:rPr lang="en-IN" sz="2000" dirty="0"/>
              <a:t>Copilot Answers customization</a:t>
            </a:r>
          </a:p>
        </p:txBody>
      </p:sp>
    </p:spTree>
    <p:extLst>
      <p:ext uri="{BB962C8B-B14F-4D97-AF65-F5344CB8AC3E}">
        <p14:creationId xmlns:p14="http://schemas.microsoft.com/office/powerpoint/2010/main" val="16095096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9357-AE72-7C4D-6F4B-793AD07C25D3}"/>
              </a:ext>
            </a:extLst>
          </p:cNvPr>
          <p:cNvSpPr>
            <a:spLocks noGrp="1"/>
          </p:cNvSpPr>
          <p:nvPr>
            <p:ph type="title"/>
          </p:nvPr>
        </p:nvSpPr>
        <p:spPr>
          <a:xfrm>
            <a:off x="400050" y="145178"/>
            <a:ext cx="11018520" cy="553999"/>
          </a:xfrm>
        </p:spPr>
        <p:txBody>
          <a:bodyPr>
            <a:normAutofit fontScale="90000"/>
          </a:bodyPr>
          <a:lstStyle/>
          <a:p>
            <a:r>
              <a:rPr lang="en-US" dirty="0"/>
              <a:t>Copilot Studio Architecture</a:t>
            </a:r>
          </a:p>
        </p:txBody>
      </p:sp>
      <p:sp>
        <p:nvSpPr>
          <p:cNvPr id="110" name="Rectangle: Rounded Corners 109">
            <a:extLst>
              <a:ext uri="{FF2B5EF4-FFF2-40B4-BE49-F238E27FC236}">
                <a16:creationId xmlns:a16="http://schemas.microsoft.com/office/drawing/2014/main" id="{3C232866-0578-8EED-C458-F96EE9174743}"/>
              </a:ext>
            </a:extLst>
          </p:cNvPr>
          <p:cNvSpPr/>
          <p:nvPr/>
        </p:nvSpPr>
        <p:spPr bwMode="auto">
          <a:xfrm>
            <a:off x="293688" y="1000125"/>
            <a:ext cx="11593512" cy="5543550"/>
          </a:xfrm>
          <a:prstGeom prst="roundRect">
            <a:avLst>
              <a:gd name="adj" fmla="val 2403"/>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000000"/>
              </a:solidFill>
              <a:effectLst/>
              <a:uLnTx/>
              <a:uFillTx/>
              <a:latin typeface="Calibri" panose="020F0502020204030204"/>
              <a:ea typeface="+mn-ea"/>
              <a:cs typeface="Segoe UI" pitchFamily="34" charset="0"/>
            </a:endParaRPr>
          </a:p>
        </p:txBody>
      </p:sp>
      <p:grpSp>
        <p:nvGrpSpPr>
          <p:cNvPr id="112" name="Group 111">
            <a:extLst>
              <a:ext uri="{FF2B5EF4-FFF2-40B4-BE49-F238E27FC236}">
                <a16:creationId xmlns:a16="http://schemas.microsoft.com/office/drawing/2014/main" id="{BB453E23-72CE-48DF-638A-EF26F236E03F}"/>
              </a:ext>
            </a:extLst>
          </p:cNvPr>
          <p:cNvGrpSpPr/>
          <p:nvPr/>
        </p:nvGrpSpPr>
        <p:grpSpPr>
          <a:xfrm>
            <a:off x="404112" y="1138320"/>
            <a:ext cx="9256260" cy="598405"/>
            <a:chOff x="588262" y="1243095"/>
            <a:chExt cx="9256260" cy="598405"/>
          </a:xfrm>
        </p:grpSpPr>
        <p:sp>
          <p:nvSpPr>
            <p:cNvPr id="113" name="Rectangle: Rounded Corners 112">
              <a:extLst>
                <a:ext uri="{FF2B5EF4-FFF2-40B4-BE49-F238E27FC236}">
                  <a16:creationId xmlns:a16="http://schemas.microsoft.com/office/drawing/2014/main" id="{A23B2233-3100-4925-3476-0EF4F9AE760B}"/>
                </a:ext>
              </a:extLst>
            </p:cNvPr>
            <p:cNvSpPr/>
            <p:nvPr/>
          </p:nvSpPr>
          <p:spPr bwMode="auto">
            <a:xfrm>
              <a:off x="588262" y="1257300"/>
              <a:ext cx="1937897"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Segoe UI Bold" panose="020B0802040204020203" pitchFamily="34" charset="0"/>
                </a:rPr>
                <a:t>Microsoft </a:t>
              </a:r>
              <a:r>
                <a:rPr kumimoji="0" lang="en-US" sz="1200" b="1" i="0" u="none" strike="noStrike" kern="0" cap="none" spc="0" normalizeH="0" baseline="0" noProof="0" dirty="0" err="1">
                  <a:ln>
                    <a:noFill/>
                  </a:ln>
                  <a:solidFill>
                    <a:srgbClr val="000000"/>
                  </a:solidFill>
                  <a:effectLst/>
                  <a:uLnTx/>
                  <a:uFillTx/>
                  <a:latin typeface="Segoe UI"/>
                  <a:ea typeface="+mn-ea"/>
                  <a:cs typeface="Segoe UI Bold" panose="020B0802040204020203" pitchFamily="34" charset="0"/>
                </a:rPr>
                <a:t>Entra</a:t>
              </a:r>
              <a:r>
                <a:rPr kumimoji="0" lang="en-US" sz="1200" b="1" i="0" u="none" strike="noStrike" kern="0" cap="none" spc="0" normalizeH="0" baseline="0" noProof="0" dirty="0">
                  <a:ln>
                    <a:noFill/>
                  </a:ln>
                  <a:solidFill>
                    <a:srgbClr val="000000"/>
                  </a:solidFill>
                  <a:effectLst/>
                  <a:uLnTx/>
                  <a:uFillTx/>
                  <a:latin typeface="Segoe UI"/>
                  <a:ea typeface="+mn-ea"/>
                  <a:cs typeface="Segoe UI Bold" panose="020B0802040204020203" pitchFamily="34" charset="0"/>
                </a:rPr>
                <a:t> ID</a:t>
              </a:r>
            </a:p>
          </p:txBody>
        </p:sp>
        <p:sp>
          <p:nvSpPr>
            <p:cNvPr id="114" name="Rectangle: Rounded Corners 113">
              <a:extLst>
                <a:ext uri="{FF2B5EF4-FFF2-40B4-BE49-F238E27FC236}">
                  <a16:creationId xmlns:a16="http://schemas.microsoft.com/office/drawing/2014/main" id="{79620A59-6081-CA43-F89E-A100B8C06317}"/>
                </a:ext>
              </a:extLst>
            </p:cNvPr>
            <p:cNvSpPr/>
            <p:nvPr/>
          </p:nvSpPr>
          <p:spPr bwMode="auto">
            <a:xfrm>
              <a:off x="2645662" y="1255276"/>
              <a:ext cx="2916081" cy="57679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Azure </a:t>
              </a:r>
              <a:br>
                <a:rPr kumimoji="0" lang="en-US" sz="1200" b="1"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br>
              <a:r>
                <a:rPr kumimoji="0" lang="en-US" sz="1200" b="1"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Bot Service</a:t>
              </a:r>
            </a:p>
          </p:txBody>
        </p:sp>
        <p:sp>
          <p:nvSpPr>
            <p:cNvPr id="115" name="TextBox 114">
              <a:extLst>
                <a:ext uri="{FF2B5EF4-FFF2-40B4-BE49-F238E27FC236}">
                  <a16:creationId xmlns:a16="http://schemas.microsoft.com/office/drawing/2014/main" id="{6F89B986-2D66-8037-0808-53DA34B4F277}"/>
                </a:ext>
              </a:extLst>
            </p:cNvPr>
            <p:cNvSpPr txBox="1"/>
            <p:nvPr/>
          </p:nvSpPr>
          <p:spPr>
            <a:xfrm>
              <a:off x="4139720" y="1297900"/>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a:ea typeface="+mn-ea"/>
                  <a:cs typeface="Segoe UI Bold" panose="020B0802040204020203" pitchFamily="34" charset="0"/>
                </a:rPr>
                <a:t>Bot Framework Skill</a:t>
              </a:r>
            </a:p>
          </p:txBody>
        </p:sp>
        <p:sp>
          <p:nvSpPr>
            <p:cNvPr id="116" name="TextBox 115">
              <a:extLst>
                <a:ext uri="{FF2B5EF4-FFF2-40B4-BE49-F238E27FC236}">
                  <a16:creationId xmlns:a16="http://schemas.microsoft.com/office/drawing/2014/main" id="{857AD908-FF6A-1C8C-0020-2809C3B7BCE1}"/>
                </a:ext>
              </a:extLst>
            </p:cNvPr>
            <p:cNvSpPr txBox="1"/>
            <p:nvPr/>
          </p:nvSpPr>
          <p:spPr>
            <a:xfrm>
              <a:off x="4139720" y="1562533"/>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Segoe UI Bold" panose="020B0802040204020203" pitchFamily="34" charset="0"/>
                </a:rPr>
                <a:t>Bot Framework Skill</a:t>
              </a:r>
            </a:p>
          </p:txBody>
        </p:sp>
        <p:pic>
          <p:nvPicPr>
            <p:cNvPr id="117" name="Graphic 116">
              <a:extLst>
                <a:ext uri="{FF2B5EF4-FFF2-40B4-BE49-F238E27FC236}">
                  <a16:creationId xmlns:a16="http://schemas.microsoft.com/office/drawing/2014/main" id="{D82CE22F-4F69-2DEE-E0CF-A83B100AD84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4115" y="1329583"/>
              <a:ext cx="173574" cy="174996"/>
            </a:xfrm>
            <a:prstGeom prst="rect">
              <a:avLst/>
            </a:prstGeom>
          </p:spPr>
        </p:pic>
        <p:pic>
          <p:nvPicPr>
            <p:cNvPr id="118" name="Graphic 117">
              <a:extLst>
                <a:ext uri="{FF2B5EF4-FFF2-40B4-BE49-F238E27FC236}">
                  <a16:creationId xmlns:a16="http://schemas.microsoft.com/office/drawing/2014/main" id="{67FDA1CB-28C7-FD02-3A8B-077AB58AFA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4115" y="1594217"/>
              <a:ext cx="173574" cy="174996"/>
            </a:xfrm>
            <a:prstGeom prst="rect">
              <a:avLst/>
            </a:prstGeom>
          </p:spPr>
        </p:pic>
        <p:sp>
          <p:nvSpPr>
            <p:cNvPr id="119" name="Rectangle: Rounded Corners 118">
              <a:extLst>
                <a:ext uri="{FF2B5EF4-FFF2-40B4-BE49-F238E27FC236}">
                  <a16:creationId xmlns:a16="http://schemas.microsoft.com/office/drawing/2014/main" id="{5BDD7462-1CF7-AFF4-2F42-BF779397D1C5}"/>
                </a:ext>
              </a:extLst>
            </p:cNvPr>
            <p:cNvSpPr/>
            <p:nvPr/>
          </p:nvSpPr>
          <p:spPr bwMode="auto">
            <a:xfrm>
              <a:off x="7693851" y="1244230"/>
              <a:ext cx="2150671"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Dynamics 365 &amp; other contact centers</a:t>
              </a:r>
            </a:p>
          </p:txBody>
        </p:sp>
        <p:pic>
          <p:nvPicPr>
            <p:cNvPr id="120" name="Graphic 119">
              <a:extLst>
                <a:ext uri="{FF2B5EF4-FFF2-40B4-BE49-F238E27FC236}">
                  <a16:creationId xmlns:a16="http://schemas.microsoft.com/office/drawing/2014/main" id="{0941FF89-FB89-0A41-447D-F65A5E1082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75954" y="1395962"/>
              <a:ext cx="306876" cy="306876"/>
            </a:xfrm>
            <a:prstGeom prst="rect">
              <a:avLst/>
            </a:prstGeom>
          </p:spPr>
        </p:pic>
        <p:pic>
          <p:nvPicPr>
            <p:cNvPr id="121" name="Picture 120" descr="d365">
              <a:extLst>
                <a:ext uri="{FF2B5EF4-FFF2-40B4-BE49-F238E27FC236}">
                  <a16:creationId xmlns:a16="http://schemas.microsoft.com/office/drawing/2014/main" id="{4FCE3B9B-C9FF-2B02-0F91-2F8781C25C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92086" y="1377101"/>
              <a:ext cx="241890" cy="306876"/>
            </a:xfrm>
            <a:prstGeom prst="rect">
              <a:avLst/>
            </a:prstGeom>
          </p:spPr>
        </p:pic>
        <p:sp>
          <p:nvSpPr>
            <p:cNvPr id="122" name="Rectangle: Rounded Corners 121">
              <a:extLst>
                <a:ext uri="{FF2B5EF4-FFF2-40B4-BE49-F238E27FC236}">
                  <a16:creationId xmlns:a16="http://schemas.microsoft.com/office/drawing/2014/main" id="{34C72FCA-F81C-78BA-1D71-7656927DFD0B}"/>
                </a:ext>
              </a:extLst>
            </p:cNvPr>
            <p:cNvSpPr/>
            <p:nvPr/>
          </p:nvSpPr>
          <p:spPr bwMode="auto">
            <a:xfrm>
              <a:off x="5681246" y="1243095"/>
              <a:ext cx="1902525"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Azure OpenAI Azure AI Search</a:t>
              </a:r>
            </a:p>
          </p:txBody>
        </p:sp>
      </p:grpSp>
      <p:cxnSp>
        <p:nvCxnSpPr>
          <p:cNvPr id="123" name="Straight Arrow Connector 154">
            <a:extLst>
              <a:ext uri="{FF2B5EF4-FFF2-40B4-BE49-F238E27FC236}">
                <a16:creationId xmlns:a16="http://schemas.microsoft.com/office/drawing/2014/main" id="{3051316E-B8B5-1935-BA3D-640CF6496559}"/>
              </a:ext>
              <a:ext uri="{C183D7F6-B498-43B3-948B-1728B52AA6E4}">
                <adec:decorative xmlns:adec="http://schemas.microsoft.com/office/drawing/2017/decorative" val="1"/>
              </a:ext>
            </a:extLst>
          </p:cNvPr>
          <p:cNvCxnSpPr>
            <a:cxnSpLocks/>
          </p:cNvCxnSpPr>
          <p:nvPr/>
        </p:nvCxnSpPr>
        <p:spPr>
          <a:xfrm>
            <a:off x="4510089" y="3544698"/>
            <a:ext cx="896650" cy="749208"/>
          </a:xfrm>
          <a:prstGeom prst="bentConnector3">
            <a:avLst>
              <a:gd name="adj1" fmla="val 62747"/>
            </a:avLst>
          </a:prstGeom>
          <a:noFill/>
          <a:ln w="6350" cap="flat" cmpd="sng" algn="ctr">
            <a:solidFill>
              <a:srgbClr val="FFFFFF">
                <a:lumMod val="75000"/>
              </a:srgbClr>
            </a:solidFill>
            <a:prstDash val="solid"/>
            <a:miter lim="800000"/>
            <a:tailEnd type="arrow" w="med" len="sm"/>
          </a:ln>
          <a:effectLst/>
        </p:spPr>
      </p:cxnSp>
      <p:cxnSp>
        <p:nvCxnSpPr>
          <p:cNvPr id="124" name="Straight Arrow Connector 155">
            <a:extLst>
              <a:ext uri="{FF2B5EF4-FFF2-40B4-BE49-F238E27FC236}">
                <a16:creationId xmlns:a16="http://schemas.microsoft.com/office/drawing/2014/main" id="{6B49E4CE-AB11-B3A7-B449-37119ADE9368}"/>
              </a:ext>
              <a:ext uri="{C183D7F6-B498-43B3-948B-1728B52AA6E4}">
                <adec:decorative xmlns:adec="http://schemas.microsoft.com/office/drawing/2017/decorative" val="1"/>
              </a:ext>
            </a:extLst>
          </p:cNvPr>
          <p:cNvCxnSpPr>
            <a:cxnSpLocks/>
            <a:stCxn id="137" idx="3"/>
            <a:endCxn id="131" idx="1"/>
          </p:cNvCxnSpPr>
          <p:nvPr/>
        </p:nvCxnSpPr>
        <p:spPr>
          <a:xfrm>
            <a:off x="4504919" y="3204909"/>
            <a:ext cx="901819" cy="1790885"/>
          </a:xfrm>
          <a:prstGeom prst="bentConnector3">
            <a:avLst>
              <a:gd name="adj1" fmla="val 63731"/>
            </a:avLst>
          </a:prstGeom>
          <a:noFill/>
          <a:ln w="6350" cap="flat" cmpd="sng" algn="ctr">
            <a:solidFill>
              <a:srgbClr val="FFFFFF">
                <a:lumMod val="75000"/>
              </a:srgbClr>
            </a:solidFill>
            <a:prstDash val="solid"/>
            <a:miter lim="800000"/>
            <a:tailEnd type="arrow" w="med" len="sm"/>
          </a:ln>
          <a:effectLst/>
        </p:spPr>
      </p:cxnSp>
      <p:sp>
        <p:nvSpPr>
          <p:cNvPr id="125" name="TextBox 124">
            <a:extLst>
              <a:ext uri="{FF2B5EF4-FFF2-40B4-BE49-F238E27FC236}">
                <a16:creationId xmlns:a16="http://schemas.microsoft.com/office/drawing/2014/main" id="{EC1A54E9-B187-CF0A-9A82-C36FDC323881}"/>
              </a:ext>
              <a:ext uri="{C183D7F6-B498-43B3-948B-1728B52AA6E4}">
                <adec:decorative xmlns:adec="http://schemas.microsoft.com/office/drawing/2017/decorative" val="1"/>
              </a:ext>
            </a:extLst>
          </p:cNvPr>
          <p:cNvSpPr txBox="1"/>
          <p:nvPr/>
        </p:nvSpPr>
        <p:spPr>
          <a:xfrm>
            <a:off x="3079492" y="5313223"/>
            <a:ext cx="4301455"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Bold" panose="020B0802040204020203" pitchFamily="34" charset="0"/>
              </a:rPr>
              <a:t>Analytics</a:t>
            </a:r>
          </a:p>
        </p:txBody>
      </p:sp>
      <p:sp>
        <p:nvSpPr>
          <p:cNvPr id="126" name="Rectangle: Rounded Corners 125">
            <a:extLst>
              <a:ext uri="{FF2B5EF4-FFF2-40B4-BE49-F238E27FC236}">
                <a16:creationId xmlns:a16="http://schemas.microsoft.com/office/drawing/2014/main" id="{C814F4C0-7E4A-2BE5-2ED4-F4901C790D65}"/>
              </a:ext>
            </a:extLst>
          </p:cNvPr>
          <p:cNvSpPr/>
          <p:nvPr/>
        </p:nvSpPr>
        <p:spPr>
          <a:xfrm>
            <a:off x="2978128" y="2093972"/>
            <a:ext cx="4488110" cy="3577232"/>
          </a:xfrm>
          <a:prstGeom prst="roundRect">
            <a:avLst>
              <a:gd name="adj" fmla="val 2182"/>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Bold" panose="020B0802040204020203" pitchFamily="34" charset="0"/>
              <a:ea typeface="+mn-ea"/>
              <a:cs typeface="Segoe UI Bold" panose="020B0802040204020203" pitchFamily="34" charset="0"/>
            </a:endParaRPr>
          </a:p>
        </p:txBody>
      </p:sp>
      <p:sp>
        <p:nvSpPr>
          <p:cNvPr id="127" name="TextBox 126">
            <a:extLst>
              <a:ext uri="{FF2B5EF4-FFF2-40B4-BE49-F238E27FC236}">
                <a16:creationId xmlns:a16="http://schemas.microsoft.com/office/drawing/2014/main" id="{CBF09C2E-88E4-19C2-E402-3AC29A7FB751}"/>
              </a:ext>
            </a:extLst>
          </p:cNvPr>
          <p:cNvSpPr txBox="1"/>
          <p:nvPr/>
        </p:nvSpPr>
        <p:spPr>
          <a:xfrm>
            <a:off x="5406740" y="3458103"/>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Custom Topic</a:t>
            </a:r>
          </a:p>
        </p:txBody>
      </p:sp>
      <p:sp>
        <p:nvSpPr>
          <p:cNvPr id="128" name="TextBox 127">
            <a:extLst>
              <a:ext uri="{FF2B5EF4-FFF2-40B4-BE49-F238E27FC236}">
                <a16:creationId xmlns:a16="http://schemas.microsoft.com/office/drawing/2014/main" id="{589EB36A-DFD5-1460-A295-E7E2098747F3}"/>
              </a:ext>
            </a:extLst>
          </p:cNvPr>
          <p:cNvSpPr txBox="1"/>
          <p:nvPr/>
        </p:nvSpPr>
        <p:spPr>
          <a:xfrm>
            <a:off x="5406740" y="3810602"/>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Custom Topic</a:t>
            </a:r>
          </a:p>
        </p:txBody>
      </p:sp>
      <p:sp>
        <p:nvSpPr>
          <p:cNvPr id="129" name="TextBox 128">
            <a:extLst>
              <a:ext uri="{FF2B5EF4-FFF2-40B4-BE49-F238E27FC236}">
                <a16:creationId xmlns:a16="http://schemas.microsoft.com/office/drawing/2014/main" id="{2509FECC-C9E0-5768-EEF3-4D19BD0FBFC7}"/>
              </a:ext>
            </a:extLst>
          </p:cNvPr>
          <p:cNvSpPr txBox="1"/>
          <p:nvPr/>
        </p:nvSpPr>
        <p:spPr>
          <a:xfrm>
            <a:off x="5406739" y="4163101"/>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Custom Topic</a:t>
            </a:r>
          </a:p>
        </p:txBody>
      </p:sp>
      <p:sp>
        <p:nvSpPr>
          <p:cNvPr id="130" name="TextBox 129">
            <a:extLst>
              <a:ext uri="{FF2B5EF4-FFF2-40B4-BE49-F238E27FC236}">
                <a16:creationId xmlns:a16="http://schemas.microsoft.com/office/drawing/2014/main" id="{5BF47B16-0A05-370C-F13A-9EF7792007EE}"/>
              </a:ext>
            </a:extLst>
          </p:cNvPr>
          <p:cNvSpPr txBox="1"/>
          <p:nvPr/>
        </p:nvSpPr>
        <p:spPr>
          <a:xfrm>
            <a:off x="5406739" y="4517078"/>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Plugin Action</a:t>
            </a:r>
          </a:p>
        </p:txBody>
      </p:sp>
      <p:sp>
        <p:nvSpPr>
          <p:cNvPr id="131" name="TextBox 130">
            <a:extLst>
              <a:ext uri="{FF2B5EF4-FFF2-40B4-BE49-F238E27FC236}">
                <a16:creationId xmlns:a16="http://schemas.microsoft.com/office/drawing/2014/main" id="{B0212ABF-E5CA-CBE9-ABAD-6BF5D8165835}"/>
              </a:ext>
            </a:extLst>
          </p:cNvPr>
          <p:cNvSpPr txBox="1"/>
          <p:nvPr/>
        </p:nvSpPr>
        <p:spPr>
          <a:xfrm>
            <a:off x="5406738" y="4868099"/>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System Topic</a:t>
            </a:r>
          </a:p>
        </p:txBody>
      </p:sp>
      <p:sp>
        <p:nvSpPr>
          <p:cNvPr id="132" name="TextBox 131">
            <a:extLst>
              <a:ext uri="{FF2B5EF4-FFF2-40B4-BE49-F238E27FC236}">
                <a16:creationId xmlns:a16="http://schemas.microsoft.com/office/drawing/2014/main" id="{C3665B45-B3B9-5503-91B0-5A871D028DCF}"/>
              </a:ext>
            </a:extLst>
          </p:cNvPr>
          <p:cNvSpPr txBox="1"/>
          <p:nvPr/>
        </p:nvSpPr>
        <p:spPr>
          <a:xfrm>
            <a:off x="3079495" y="30772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Entity</a:t>
            </a:r>
          </a:p>
        </p:txBody>
      </p:sp>
      <p:sp>
        <p:nvSpPr>
          <p:cNvPr id="133" name="TextBox 132">
            <a:extLst>
              <a:ext uri="{FF2B5EF4-FFF2-40B4-BE49-F238E27FC236}">
                <a16:creationId xmlns:a16="http://schemas.microsoft.com/office/drawing/2014/main" id="{45BC741F-DF5C-34CE-F916-1838A79F59FE}"/>
              </a:ext>
            </a:extLst>
          </p:cNvPr>
          <p:cNvSpPr txBox="1"/>
          <p:nvPr/>
        </p:nvSpPr>
        <p:spPr>
          <a:xfrm>
            <a:off x="3079494" y="33696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Entity</a:t>
            </a:r>
          </a:p>
        </p:txBody>
      </p:sp>
      <p:sp>
        <p:nvSpPr>
          <p:cNvPr id="134" name="TextBox 133">
            <a:extLst>
              <a:ext uri="{FF2B5EF4-FFF2-40B4-BE49-F238E27FC236}">
                <a16:creationId xmlns:a16="http://schemas.microsoft.com/office/drawing/2014/main" id="{E0094F6A-B305-740B-BF5E-D4C473D43823}"/>
              </a:ext>
            </a:extLst>
          </p:cNvPr>
          <p:cNvSpPr txBox="1"/>
          <p:nvPr/>
        </p:nvSpPr>
        <p:spPr>
          <a:xfrm>
            <a:off x="3079493" y="36620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Entity</a:t>
            </a:r>
          </a:p>
        </p:txBody>
      </p:sp>
      <p:sp>
        <p:nvSpPr>
          <p:cNvPr id="135" name="TextBox 134">
            <a:extLst>
              <a:ext uri="{FF2B5EF4-FFF2-40B4-BE49-F238E27FC236}">
                <a16:creationId xmlns:a16="http://schemas.microsoft.com/office/drawing/2014/main" id="{1368CF83-FA10-F191-C993-C929033DB424}"/>
              </a:ext>
            </a:extLst>
          </p:cNvPr>
          <p:cNvSpPr txBox="1"/>
          <p:nvPr/>
        </p:nvSpPr>
        <p:spPr>
          <a:xfrm>
            <a:off x="3079493" y="39544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Entity</a:t>
            </a:r>
          </a:p>
        </p:txBody>
      </p:sp>
      <p:sp>
        <p:nvSpPr>
          <p:cNvPr id="136" name="TextBox 135">
            <a:extLst>
              <a:ext uri="{FF2B5EF4-FFF2-40B4-BE49-F238E27FC236}">
                <a16:creationId xmlns:a16="http://schemas.microsoft.com/office/drawing/2014/main" id="{85FD0AAB-8F04-F69C-9B1F-B028D91715D5}"/>
              </a:ext>
            </a:extLst>
          </p:cNvPr>
          <p:cNvSpPr txBox="1"/>
          <p:nvPr/>
        </p:nvSpPr>
        <p:spPr>
          <a:xfrm>
            <a:off x="3079492" y="42468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Entity</a:t>
            </a:r>
          </a:p>
        </p:txBody>
      </p:sp>
      <p:sp>
        <p:nvSpPr>
          <p:cNvPr id="137" name="TextBox 136">
            <a:extLst>
              <a:ext uri="{FF2B5EF4-FFF2-40B4-BE49-F238E27FC236}">
                <a16:creationId xmlns:a16="http://schemas.microsoft.com/office/drawing/2014/main" id="{9E3A25D3-25FF-4A9A-6FF3-4EF13B065353}"/>
              </a:ext>
            </a:extLst>
          </p:cNvPr>
          <p:cNvSpPr txBox="1"/>
          <p:nvPr/>
        </p:nvSpPr>
        <p:spPr>
          <a:xfrm>
            <a:off x="3844986" y="30772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Custom</a:t>
            </a:r>
          </a:p>
        </p:txBody>
      </p:sp>
      <p:sp>
        <p:nvSpPr>
          <p:cNvPr id="138" name="TextBox 137">
            <a:extLst>
              <a:ext uri="{FF2B5EF4-FFF2-40B4-BE49-F238E27FC236}">
                <a16:creationId xmlns:a16="http://schemas.microsoft.com/office/drawing/2014/main" id="{AB4771FB-13A1-1790-DED2-17109C5C9833}"/>
              </a:ext>
            </a:extLst>
          </p:cNvPr>
          <p:cNvSpPr txBox="1"/>
          <p:nvPr/>
        </p:nvSpPr>
        <p:spPr>
          <a:xfrm>
            <a:off x="3844985" y="33696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Custom</a:t>
            </a:r>
          </a:p>
        </p:txBody>
      </p:sp>
      <p:sp>
        <p:nvSpPr>
          <p:cNvPr id="139" name="TextBox 138">
            <a:extLst>
              <a:ext uri="{FF2B5EF4-FFF2-40B4-BE49-F238E27FC236}">
                <a16:creationId xmlns:a16="http://schemas.microsoft.com/office/drawing/2014/main" id="{19FBF560-25F5-405D-EF2B-BE2FCCA49428}"/>
              </a:ext>
            </a:extLst>
          </p:cNvPr>
          <p:cNvSpPr txBox="1"/>
          <p:nvPr/>
        </p:nvSpPr>
        <p:spPr>
          <a:xfrm>
            <a:off x="3844984" y="36620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Entity</a:t>
            </a:r>
          </a:p>
        </p:txBody>
      </p:sp>
      <p:sp>
        <p:nvSpPr>
          <p:cNvPr id="140" name="TextBox 139">
            <a:extLst>
              <a:ext uri="{FF2B5EF4-FFF2-40B4-BE49-F238E27FC236}">
                <a16:creationId xmlns:a16="http://schemas.microsoft.com/office/drawing/2014/main" id="{A7185D1A-AB48-2B9D-70FF-346D8071C444}"/>
              </a:ext>
            </a:extLst>
          </p:cNvPr>
          <p:cNvSpPr txBox="1"/>
          <p:nvPr/>
        </p:nvSpPr>
        <p:spPr>
          <a:xfrm>
            <a:off x="3844984" y="39544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Entity</a:t>
            </a:r>
          </a:p>
        </p:txBody>
      </p:sp>
      <p:sp>
        <p:nvSpPr>
          <p:cNvPr id="141" name="TextBox 140">
            <a:extLst>
              <a:ext uri="{FF2B5EF4-FFF2-40B4-BE49-F238E27FC236}">
                <a16:creationId xmlns:a16="http://schemas.microsoft.com/office/drawing/2014/main" id="{5BC1BBBB-86C5-F826-CCED-B313D7D7AA44}"/>
              </a:ext>
            </a:extLst>
          </p:cNvPr>
          <p:cNvSpPr txBox="1"/>
          <p:nvPr/>
        </p:nvSpPr>
        <p:spPr>
          <a:xfrm>
            <a:off x="3844983" y="42468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Entity</a:t>
            </a:r>
          </a:p>
        </p:txBody>
      </p:sp>
      <p:sp>
        <p:nvSpPr>
          <p:cNvPr id="142" name="TextBox 141">
            <a:extLst>
              <a:ext uri="{FF2B5EF4-FFF2-40B4-BE49-F238E27FC236}">
                <a16:creationId xmlns:a16="http://schemas.microsoft.com/office/drawing/2014/main" id="{B41BED27-F9E9-1DB5-FB45-32FE90A6D68B}"/>
              </a:ext>
            </a:extLst>
          </p:cNvPr>
          <p:cNvSpPr txBox="1"/>
          <p:nvPr/>
        </p:nvSpPr>
        <p:spPr>
          <a:xfrm>
            <a:off x="5406738" y="3075265"/>
            <a:ext cx="1974209"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Bold" panose="020B0802040204020203" pitchFamily="34" charset="0"/>
              </a:rPr>
              <a:t>Escalate</a:t>
            </a:r>
          </a:p>
        </p:txBody>
      </p:sp>
      <p:cxnSp>
        <p:nvCxnSpPr>
          <p:cNvPr id="144" name="Straight Arrow Connector 158">
            <a:extLst>
              <a:ext uri="{FF2B5EF4-FFF2-40B4-BE49-F238E27FC236}">
                <a16:creationId xmlns:a16="http://schemas.microsoft.com/office/drawing/2014/main" id="{DF13773B-F7DA-53D8-170A-4A3EEE10CD98}"/>
              </a:ext>
              <a:ext uri="{C183D7F6-B498-43B3-948B-1728B52AA6E4}">
                <adec:decorative xmlns:adec="http://schemas.microsoft.com/office/drawing/2017/decorative" val="1"/>
              </a:ext>
            </a:extLst>
          </p:cNvPr>
          <p:cNvCxnSpPr>
            <a:cxnSpLocks/>
            <a:stCxn id="139" idx="3"/>
            <a:endCxn id="130" idx="1"/>
          </p:cNvCxnSpPr>
          <p:nvPr/>
        </p:nvCxnSpPr>
        <p:spPr>
          <a:xfrm>
            <a:off x="4504917" y="3789751"/>
            <a:ext cx="901822" cy="855022"/>
          </a:xfrm>
          <a:prstGeom prst="bentConnector3">
            <a:avLst>
              <a:gd name="adj1" fmla="val 63731"/>
            </a:avLst>
          </a:prstGeom>
          <a:noFill/>
          <a:ln w="6350" cap="flat" cmpd="sng" algn="ctr">
            <a:solidFill>
              <a:srgbClr val="FFFFFF">
                <a:lumMod val="75000"/>
              </a:srgbClr>
            </a:solidFill>
            <a:prstDash val="solid"/>
            <a:miter lim="800000"/>
            <a:tailEnd type="arrow" w="med" len="sm"/>
          </a:ln>
          <a:effectLst/>
        </p:spPr>
      </p:cxnSp>
      <p:cxnSp>
        <p:nvCxnSpPr>
          <p:cNvPr id="145" name="Straight Arrow Connector 144">
            <a:extLst>
              <a:ext uri="{FF2B5EF4-FFF2-40B4-BE49-F238E27FC236}">
                <a16:creationId xmlns:a16="http://schemas.microsoft.com/office/drawing/2014/main" id="{4FFEB82E-4E7D-3F67-008E-B52FB665E22F}"/>
              </a:ext>
              <a:ext uri="{C183D7F6-B498-43B3-948B-1728B52AA6E4}">
                <adec:decorative xmlns:adec="http://schemas.microsoft.com/office/drawing/2017/decorative" val="1"/>
              </a:ext>
            </a:extLst>
          </p:cNvPr>
          <p:cNvCxnSpPr>
            <a:cxnSpLocks/>
            <a:stCxn id="146" idx="1"/>
          </p:cNvCxnSpPr>
          <p:nvPr/>
        </p:nvCxnSpPr>
        <p:spPr>
          <a:xfrm flipH="1">
            <a:off x="2444579" y="6167111"/>
            <a:ext cx="533550" cy="0"/>
          </a:xfrm>
          <a:prstGeom prst="straightConnector1">
            <a:avLst/>
          </a:prstGeom>
          <a:noFill/>
          <a:ln w="6350" cap="rnd" cmpd="sng" algn="ctr">
            <a:solidFill>
              <a:srgbClr val="FFFFFF">
                <a:lumMod val="75000"/>
              </a:srgbClr>
            </a:solidFill>
            <a:prstDash val="solid"/>
            <a:round/>
            <a:tailEnd type="arrow" w="med" len="sm"/>
          </a:ln>
          <a:effectLst/>
        </p:spPr>
      </p:cxnSp>
      <p:sp>
        <p:nvSpPr>
          <p:cNvPr id="146" name="Rectangle: Rounded Corners 145">
            <a:extLst>
              <a:ext uri="{FF2B5EF4-FFF2-40B4-BE49-F238E27FC236}">
                <a16:creationId xmlns:a16="http://schemas.microsoft.com/office/drawing/2014/main" id="{6F5631A8-7841-4757-213F-D124DBB0C6DA}"/>
              </a:ext>
              <a:ext uri="{C183D7F6-B498-43B3-948B-1728B52AA6E4}">
                <adec:decorative xmlns:adec="http://schemas.microsoft.com/office/drawing/2017/decorative" val="1"/>
              </a:ext>
            </a:extLst>
          </p:cNvPr>
          <p:cNvSpPr/>
          <p:nvPr/>
        </p:nvSpPr>
        <p:spPr>
          <a:xfrm>
            <a:off x="2978129" y="5888046"/>
            <a:ext cx="6965971" cy="457200"/>
          </a:xfrm>
          <a:prstGeom prst="roundRect">
            <a:avLst/>
          </a:prstGeom>
          <a:solidFill>
            <a:srgbClr val="FFFFFF"/>
          </a:solidFill>
          <a:ln w="6350" cap="flat" cmpd="sng" algn="ctr">
            <a:solidFill>
              <a:srgbClr val="14938C"/>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Bold" panose="020B0802040204020203" pitchFamily="34" charset="0"/>
              </a:rPr>
              <a:t>Microsoft Dataverse</a:t>
            </a:r>
          </a:p>
        </p:txBody>
      </p:sp>
      <p:pic>
        <p:nvPicPr>
          <p:cNvPr id="147" name="Graphic 146">
            <a:extLst>
              <a:ext uri="{FF2B5EF4-FFF2-40B4-BE49-F238E27FC236}">
                <a16:creationId xmlns:a16="http://schemas.microsoft.com/office/drawing/2014/main" id="{0DEAE1EE-5AB9-2F5A-5DF2-B51870579D01}"/>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863283" y="5888046"/>
            <a:ext cx="457200" cy="457200"/>
          </a:xfrm>
          <a:prstGeom prst="rect">
            <a:avLst/>
          </a:prstGeom>
        </p:spPr>
      </p:pic>
      <p:cxnSp>
        <p:nvCxnSpPr>
          <p:cNvPr id="148" name="Straight Arrow Connector 147">
            <a:extLst>
              <a:ext uri="{FF2B5EF4-FFF2-40B4-BE49-F238E27FC236}">
                <a16:creationId xmlns:a16="http://schemas.microsoft.com/office/drawing/2014/main" id="{82B24717-F62B-5608-855A-E68E98C50248}"/>
              </a:ext>
              <a:ext uri="{C183D7F6-B498-43B3-948B-1728B52AA6E4}">
                <adec:decorative xmlns:adec="http://schemas.microsoft.com/office/drawing/2017/decorative" val="1"/>
              </a:ext>
            </a:extLst>
          </p:cNvPr>
          <p:cNvCxnSpPr>
            <a:cxnSpLocks/>
            <a:stCxn id="125" idx="2"/>
          </p:cNvCxnSpPr>
          <p:nvPr/>
        </p:nvCxnSpPr>
        <p:spPr>
          <a:xfrm>
            <a:off x="5230220" y="5568612"/>
            <a:ext cx="0" cy="268969"/>
          </a:xfrm>
          <a:prstGeom prst="straightConnector1">
            <a:avLst/>
          </a:prstGeom>
          <a:noFill/>
          <a:ln w="6350" cap="rnd" cmpd="sng" algn="ctr">
            <a:solidFill>
              <a:srgbClr val="FFFFFF">
                <a:lumMod val="75000"/>
              </a:srgbClr>
            </a:solidFill>
            <a:prstDash val="solid"/>
            <a:round/>
            <a:tailEnd type="arrow" w="med" len="sm"/>
          </a:ln>
          <a:effectLst/>
        </p:spPr>
      </p:cxnSp>
      <p:cxnSp>
        <p:nvCxnSpPr>
          <p:cNvPr id="149" name="Straight Arrow Connector 218">
            <a:extLst>
              <a:ext uri="{FF2B5EF4-FFF2-40B4-BE49-F238E27FC236}">
                <a16:creationId xmlns:a16="http://schemas.microsoft.com/office/drawing/2014/main" id="{853B76A8-6392-A6DE-CC61-61BD67304A84}"/>
              </a:ext>
            </a:extLst>
          </p:cNvPr>
          <p:cNvCxnSpPr>
            <a:cxnSpLocks/>
            <a:stCxn id="142" idx="3"/>
          </p:cNvCxnSpPr>
          <p:nvPr/>
        </p:nvCxnSpPr>
        <p:spPr>
          <a:xfrm flipV="1">
            <a:off x="7380947" y="1730840"/>
            <a:ext cx="724527" cy="1472120"/>
          </a:xfrm>
          <a:prstGeom prst="bentConnector2">
            <a:avLst/>
          </a:prstGeom>
          <a:noFill/>
          <a:ln w="6350" cap="flat" cmpd="sng" algn="ctr">
            <a:solidFill>
              <a:srgbClr val="FFFFFF">
                <a:lumMod val="75000"/>
              </a:srgbClr>
            </a:solidFill>
            <a:prstDash val="solid"/>
            <a:miter lim="800000"/>
            <a:tailEnd type="arrow" w="med" len="sm"/>
          </a:ln>
          <a:effectLst/>
        </p:spPr>
      </p:cxnSp>
      <p:cxnSp>
        <p:nvCxnSpPr>
          <p:cNvPr id="150" name="Straight Arrow Connector 173">
            <a:extLst>
              <a:ext uri="{FF2B5EF4-FFF2-40B4-BE49-F238E27FC236}">
                <a16:creationId xmlns:a16="http://schemas.microsoft.com/office/drawing/2014/main" id="{31EC322E-BD2C-90C7-F9A5-33CBC63E8C59}"/>
              </a:ext>
              <a:ext uri="{C183D7F6-B498-43B3-948B-1728B52AA6E4}">
                <adec:decorative xmlns:adec="http://schemas.microsoft.com/office/drawing/2017/decorative" val="1"/>
              </a:ext>
            </a:extLst>
          </p:cNvPr>
          <p:cNvCxnSpPr>
            <a:cxnSpLocks/>
            <a:endCxn id="127" idx="1"/>
          </p:cNvCxnSpPr>
          <p:nvPr/>
        </p:nvCxnSpPr>
        <p:spPr>
          <a:xfrm rot="16200000" flipH="1">
            <a:off x="4386405" y="2565462"/>
            <a:ext cx="1862143" cy="178528"/>
          </a:xfrm>
          <a:prstGeom prst="bentConnector2">
            <a:avLst/>
          </a:prstGeom>
          <a:noFill/>
          <a:ln w="6350" cap="flat" cmpd="sng" algn="ctr">
            <a:solidFill>
              <a:srgbClr val="FFFFFF">
                <a:lumMod val="75000"/>
              </a:srgbClr>
            </a:solidFill>
            <a:prstDash val="solid"/>
            <a:miter lim="800000"/>
            <a:headEnd type="arrow" w="med" len="med"/>
            <a:tailEnd type="none" w="med" len="med"/>
          </a:ln>
          <a:effectLst/>
        </p:spPr>
      </p:cxnSp>
      <p:sp>
        <p:nvSpPr>
          <p:cNvPr id="151" name="Rectangle: Rounded Corners 150">
            <a:extLst>
              <a:ext uri="{FF2B5EF4-FFF2-40B4-BE49-F238E27FC236}">
                <a16:creationId xmlns:a16="http://schemas.microsoft.com/office/drawing/2014/main" id="{36EE0163-FB56-CD79-1613-7F0C06AB98C4}"/>
              </a:ext>
            </a:extLst>
          </p:cNvPr>
          <p:cNvSpPr/>
          <p:nvPr/>
        </p:nvSpPr>
        <p:spPr>
          <a:xfrm>
            <a:off x="588264" y="2251728"/>
            <a:ext cx="2181618" cy="3419475"/>
          </a:xfrm>
          <a:prstGeom prst="roundRect">
            <a:avLst>
              <a:gd name="adj" fmla="val 4627"/>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Bold" panose="020B0802040204020203" pitchFamily="34" charset="0"/>
              <a:ea typeface="+mn-ea"/>
              <a:cs typeface="Segoe UI Bold" panose="020B0802040204020203" pitchFamily="34" charset="0"/>
            </a:endParaRPr>
          </a:p>
        </p:txBody>
      </p:sp>
      <p:sp>
        <p:nvSpPr>
          <p:cNvPr id="152" name="Rectangle 151">
            <a:extLst>
              <a:ext uri="{FF2B5EF4-FFF2-40B4-BE49-F238E27FC236}">
                <a16:creationId xmlns:a16="http://schemas.microsoft.com/office/drawing/2014/main" id="{479B86E4-9A14-D4A6-90AB-1D73F0DBE53A}"/>
              </a:ext>
            </a:extLst>
          </p:cNvPr>
          <p:cNvSpPr/>
          <p:nvPr/>
        </p:nvSpPr>
        <p:spPr>
          <a:xfrm>
            <a:off x="1156082" y="5234315"/>
            <a:ext cx="1045983"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 many more</a:t>
            </a:r>
          </a:p>
        </p:txBody>
      </p:sp>
      <p:grpSp>
        <p:nvGrpSpPr>
          <p:cNvPr id="153" name="Group 152">
            <a:extLst>
              <a:ext uri="{FF2B5EF4-FFF2-40B4-BE49-F238E27FC236}">
                <a16:creationId xmlns:a16="http://schemas.microsoft.com/office/drawing/2014/main" id="{91A907EC-CBA1-34A8-0602-D4F7DA1856CB}"/>
              </a:ext>
            </a:extLst>
          </p:cNvPr>
          <p:cNvGrpSpPr/>
          <p:nvPr/>
        </p:nvGrpSpPr>
        <p:grpSpPr>
          <a:xfrm>
            <a:off x="820681" y="3227274"/>
            <a:ext cx="1713611" cy="363819"/>
            <a:chOff x="871797" y="3290123"/>
            <a:chExt cx="1713611" cy="363819"/>
          </a:xfrm>
        </p:grpSpPr>
        <p:pic>
          <p:nvPicPr>
            <p:cNvPr id="154" name="Picture 2">
              <a:extLst>
                <a:ext uri="{FF2B5EF4-FFF2-40B4-BE49-F238E27FC236}">
                  <a16:creationId xmlns:a16="http://schemas.microsoft.com/office/drawing/2014/main" id="{E7F1856B-3E04-DC59-EDD9-C0B0CC849F7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9998" y="3317738"/>
              <a:ext cx="375410" cy="32930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C7135014-E44D-ECAD-B6DB-1958B5C7764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71797" y="3290123"/>
              <a:ext cx="390023" cy="363589"/>
            </a:xfrm>
            <a:prstGeom prst="rect">
              <a:avLst/>
            </a:prstGeom>
          </p:spPr>
        </p:pic>
        <p:pic>
          <p:nvPicPr>
            <p:cNvPr id="156" name="Picture 155">
              <a:extLst>
                <a:ext uri="{FF2B5EF4-FFF2-40B4-BE49-F238E27FC236}">
                  <a16:creationId xmlns:a16="http://schemas.microsoft.com/office/drawing/2014/main" id="{FFD4DFED-E2FB-AF31-C0C8-CFA0548886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52529" y="3290353"/>
              <a:ext cx="363589" cy="363589"/>
            </a:xfrm>
            <a:prstGeom prst="rect">
              <a:avLst/>
            </a:prstGeom>
          </p:spPr>
        </p:pic>
      </p:grpSp>
      <p:pic>
        <p:nvPicPr>
          <p:cNvPr id="159" name="!!Automate">
            <a:extLst>
              <a:ext uri="{FF2B5EF4-FFF2-40B4-BE49-F238E27FC236}">
                <a16:creationId xmlns:a16="http://schemas.microsoft.com/office/drawing/2014/main" id="{50DB3AE0-D093-0ED2-0B20-6DF1B4E1F1B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4212" y="3937256"/>
            <a:ext cx="362961" cy="363589"/>
          </a:xfrm>
          <a:prstGeom prst="rect">
            <a:avLst/>
          </a:prstGeom>
        </p:spPr>
      </p:pic>
      <p:grpSp>
        <p:nvGrpSpPr>
          <p:cNvPr id="161" name="Group 160">
            <a:extLst>
              <a:ext uri="{FF2B5EF4-FFF2-40B4-BE49-F238E27FC236}">
                <a16:creationId xmlns:a16="http://schemas.microsoft.com/office/drawing/2014/main" id="{183D38E8-8BF2-0B95-936A-38450AA4043B}"/>
              </a:ext>
            </a:extLst>
          </p:cNvPr>
          <p:cNvGrpSpPr/>
          <p:nvPr/>
        </p:nvGrpSpPr>
        <p:grpSpPr>
          <a:xfrm>
            <a:off x="810681" y="4663392"/>
            <a:ext cx="1052230" cy="363589"/>
            <a:chOff x="861797" y="4535970"/>
            <a:chExt cx="1052230" cy="363589"/>
          </a:xfrm>
        </p:grpSpPr>
        <p:pic>
          <p:nvPicPr>
            <p:cNvPr id="163" name="Picture 2">
              <a:extLst>
                <a:ext uri="{FF2B5EF4-FFF2-40B4-BE49-F238E27FC236}">
                  <a16:creationId xmlns:a16="http://schemas.microsoft.com/office/drawing/2014/main" id="{82DEA600-883D-F5FF-36BD-B0403A3C1113}"/>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861797" y="4535970"/>
              <a:ext cx="410023" cy="363589"/>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2">
              <a:extLst>
                <a:ext uri="{FF2B5EF4-FFF2-40B4-BE49-F238E27FC236}">
                  <a16:creationId xmlns:a16="http://schemas.microsoft.com/office/drawing/2014/main" id="{A2967545-A89C-FDD9-FDD0-4C5DFCF88A19}"/>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554619" y="4538290"/>
              <a:ext cx="359408" cy="359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CD00B502-21D3-AD99-18A4-D8D00C16ECAE}"/>
              </a:ext>
            </a:extLst>
          </p:cNvPr>
          <p:cNvGrpSpPr/>
          <p:nvPr/>
        </p:nvGrpSpPr>
        <p:grpSpPr>
          <a:xfrm>
            <a:off x="1501413" y="2506019"/>
            <a:ext cx="991340" cy="1818117"/>
            <a:chOff x="1552529" y="2672081"/>
            <a:chExt cx="991340" cy="1818117"/>
          </a:xfrm>
        </p:grpSpPr>
        <p:pic>
          <p:nvPicPr>
            <p:cNvPr id="166" name="Picture 4">
              <a:extLst>
                <a:ext uri="{FF2B5EF4-FFF2-40B4-BE49-F238E27FC236}">
                  <a16:creationId xmlns:a16="http://schemas.microsoft.com/office/drawing/2014/main" id="{F3AFA85A-7783-DFC5-B16B-B0134DE219A5}"/>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51537" y="2676886"/>
              <a:ext cx="292332" cy="370287"/>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4">
              <a:extLst>
                <a:ext uri="{FF2B5EF4-FFF2-40B4-BE49-F238E27FC236}">
                  <a16:creationId xmlns:a16="http://schemas.microsoft.com/office/drawing/2014/main" id="{525D67EA-9D3B-6689-C2F9-3B4213FFC9AF}"/>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1552529" y="4127527"/>
              <a:ext cx="362671" cy="362671"/>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
              <a:extLst>
                <a:ext uri="{FF2B5EF4-FFF2-40B4-BE49-F238E27FC236}">
                  <a16:creationId xmlns:a16="http://schemas.microsoft.com/office/drawing/2014/main" id="{3C27F239-7E22-26B9-4B8B-712967A5767B}"/>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554619" y="2672081"/>
              <a:ext cx="359408" cy="359408"/>
            </a:xfrm>
            <a:prstGeom prst="rect">
              <a:avLst/>
            </a:prstGeom>
            <a:noFill/>
            <a:extLst>
              <a:ext uri="{909E8E84-426E-40DD-AFC4-6F175D3DCCD1}">
                <a14:hiddenFill xmlns:a14="http://schemas.microsoft.com/office/drawing/2010/main">
                  <a:solidFill>
                    <a:srgbClr val="FFFFFF"/>
                  </a:solidFill>
                </a14:hiddenFill>
              </a:ext>
            </a:extLst>
          </p:spPr>
        </p:pic>
      </p:grpSp>
      <p:sp>
        <p:nvSpPr>
          <p:cNvPr id="169" name="TextBox 168">
            <a:extLst>
              <a:ext uri="{FF2B5EF4-FFF2-40B4-BE49-F238E27FC236}">
                <a16:creationId xmlns:a16="http://schemas.microsoft.com/office/drawing/2014/main" id="{323EBC6B-A334-0FB4-3724-B3D08B46F90C}"/>
              </a:ext>
              <a:ext uri="{C183D7F6-B498-43B3-948B-1728B52AA6E4}">
                <adec:decorative xmlns:adec="http://schemas.microsoft.com/office/drawing/2017/decorative" val="1"/>
              </a:ext>
            </a:extLst>
          </p:cNvPr>
          <p:cNvSpPr txBox="1"/>
          <p:nvPr/>
        </p:nvSpPr>
        <p:spPr>
          <a:xfrm>
            <a:off x="902786" y="2077331"/>
            <a:ext cx="1552575" cy="138499"/>
          </a:xfrm>
          <a:prstGeom prst="rect">
            <a:avLst/>
          </a:prstGeom>
          <a:noFill/>
        </p:spPr>
        <p:txBody>
          <a:bodyPr wrap="square" lIns="0" tIns="0" rIns="0" bIns="0" rtlCol="0">
            <a:spAutoFit/>
          </a:bodyPr>
          <a:lstStyle/>
          <a:p>
            <a:pPr marL="0" marR="0" lvl="0" indent="0" algn="ctr" defTabSz="91373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a:rPr>
              <a:t>Channels</a:t>
            </a:r>
          </a:p>
        </p:txBody>
      </p:sp>
      <p:grpSp>
        <p:nvGrpSpPr>
          <p:cNvPr id="170" name="Group 169">
            <a:extLst>
              <a:ext uri="{FF2B5EF4-FFF2-40B4-BE49-F238E27FC236}">
                <a16:creationId xmlns:a16="http://schemas.microsoft.com/office/drawing/2014/main" id="{B6015804-FC84-1746-AF61-C13B7C8A4CE6}"/>
              </a:ext>
            </a:extLst>
          </p:cNvPr>
          <p:cNvGrpSpPr/>
          <p:nvPr/>
        </p:nvGrpSpPr>
        <p:grpSpPr>
          <a:xfrm>
            <a:off x="400050" y="1807967"/>
            <a:ext cx="9928667" cy="4589658"/>
            <a:chOff x="400050" y="1912742"/>
            <a:chExt cx="9928667" cy="4589658"/>
          </a:xfrm>
        </p:grpSpPr>
        <p:sp>
          <p:nvSpPr>
            <p:cNvPr id="171" name="Rectangle: Rounded Corners 170">
              <a:extLst>
                <a:ext uri="{FF2B5EF4-FFF2-40B4-BE49-F238E27FC236}">
                  <a16:creationId xmlns:a16="http://schemas.microsoft.com/office/drawing/2014/main" id="{02D46B7E-FBEA-B549-CC9B-CE11021D00E2}"/>
                </a:ext>
                <a:ext uri="{C183D7F6-B498-43B3-948B-1728B52AA6E4}">
                  <adec:decorative xmlns:adec="http://schemas.microsoft.com/office/drawing/2017/decorative" val="1"/>
                </a:ext>
              </a:extLst>
            </p:cNvPr>
            <p:cNvSpPr/>
            <p:nvPr/>
          </p:nvSpPr>
          <p:spPr>
            <a:xfrm>
              <a:off x="3052738" y="6062891"/>
              <a:ext cx="640080" cy="317061"/>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a:ea typeface="+mn-ea"/>
                  <a:cs typeface="Segoe UI Bold" panose="020B0802040204020203" pitchFamily="34" charset="0"/>
                </a:rPr>
                <a:t>RBAC</a:t>
              </a:r>
            </a:p>
          </p:txBody>
        </p:sp>
        <p:sp>
          <p:nvSpPr>
            <p:cNvPr id="172" name="Rectangle: Rounded Corners 171">
              <a:extLst>
                <a:ext uri="{FF2B5EF4-FFF2-40B4-BE49-F238E27FC236}">
                  <a16:creationId xmlns:a16="http://schemas.microsoft.com/office/drawing/2014/main" id="{DDEA282F-2B7A-DC39-49B4-84E8B19C8972}"/>
                </a:ext>
                <a:ext uri="{C183D7F6-B498-43B3-948B-1728B52AA6E4}">
                  <adec:decorative xmlns:adec="http://schemas.microsoft.com/office/drawing/2017/decorative" val="1"/>
                </a:ext>
              </a:extLst>
            </p:cNvPr>
            <p:cNvSpPr/>
            <p:nvPr/>
          </p:nvSpPr>
          <p:spPr>
            <a:xfrm>
              <a:off x="9232315" y="6061401"/>
              <a:ext cx="640080" cy="320040"/>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Bold" panose="020B0802040204020203" pitchFamily="34" charset="0"/>
                </a:rPr>
                <a:t>ALM</a:t>
              </a:r>
            </a:p>
          </p:txBody>
        </p:sp>
        <p:grpSp>
          <p:nvGrpSpPr>
            <p:cNvPr id="173" name="Group 172">
              <a:extLst>
                <a:ext uri="{FF2B5EF4-FFF2-40B4-BE49-F238E27FC236}">
                  <a16:creationId xmlns:a16="http://schemas.microsoft.com/office/drawing/2014/main" id="{537F92C4-B80B-1B47-D247-DADCA7275696}"/>
                </a:ext>
              </a:extLst>
            </p:cNvPr>
            <p:cNvGrpSpPr/>
            <p:nvPr/>
          </p:nvGrpSpPr>
          <p:grpSpPr>
            <a:xfrm>
              <a:off x="400050" y="1912742"/>
              <a:ext cx="9928667" cy="4589658"/>
              <a:chOff x="400050" y="1912742"/>
              <a:chExt cx="9928667" cy="4589658"/>
            </a:xfrm>
          </p:grpSpPr>
          <p:sp>
            <p:nvSpPr>
              <p:cNvPr id="174" name="Rectangle: Rounded Corners 173">
                <a:extLst>
                  <a:ext uri="{FF2B5EF4-FFF2-40B4-BE49-F238E27FC236}">
                    <a16:creationId xmlns:a16="http://schemas.microsoft.com/office/drawing/2014/main" id="{7C616FB5-2591-2EC5-B65D-7FAF96F0BAE8}"/>
                  </a:ext>
                </a:extLst>
              </p:cNvPr>
              <p:cNvSpPr/>
              <p:nvPr/>
            </p:nvSpPr>
            <p:spPr>
              <a:xfrm>
                <a:off x="400050" y="1990725"/>
                <a:ext cx="9928667" cy="4511675"/>
              </a:xfrm>
              <a:prstGeom prst="roundRect">
                <a:avLst>
                  <a:gd name="adj" fmla="val 2448"/>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Bold" panose="020B0802040204020203" pitchFamily="34" charset="0"/>
                  <a:ea typeface="+mn-ea"/>
                  <a:cs typeface="Segoe UI Bold" panose="020B0802040204020203" pitchFamily="34" charset="0"/>
                </a:endParaRPr>
              </a:p>
            </p:txBody>
          </p:sp>
          <p:sp>
            <p:nvSpPr>
              <p:cNvPr id="175" name="TextBox 174">
                <a:extLst>
                  <a:ext uri="{FF2B5EF4-FFF2-40B4-BE49-F238E27FC236}">
                    <a16:creationId xmlns:a16="http://schemas.microsoft.com/office/drawing/2014/main" id="{4DCFE1F3-7882-DAD0-23EB-C06DEA1DCA6D}"/>
                  </a:ext>
                </a:extLst>
              </p:cNvPr>
              <p:cNvSpPr txBox="1"/>
              <p:nvPr/>
            </p:nvSpPr>
            <p:spPr>
              <a:xfrm>
                <a:off x="661267" y="1912742"/>
                <a:ext cx="1050852" cy="153888"/>
              </a:xfrm>
              <a:prstGeom prst="rect">
                <a:avLst/>
              </a:prstGeom>
              <a:solidFill>
                <a:srgbClr val="F8F8F8"/>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Bold" panose="020B0802040204020203" pitchFamily="34" charset="0"/>
                  </a:rPr>
                  <a:t>Environment</a:t>
                </a:r>
              </a:p>
            </p:txBody>
          </p:sp>
          <p:sp>
            <p:nvSpPr>
              <p:cNvPr id="176" name="Rectangle: Rounded Corners 175">
                <a:extLst>
                  <a:ext uri="{FF2B5EF4-FFF2-40B4-BE49-F238E27FC236}">
                    <a16:creationId xmlns:a16="http://schemas.microsoft.com/office/drawing/2014/main" id="{CDE22332-D13A-A721-5C5B-9AA565191551}"/>
                  </a:ext>
                </a:extLst>
              </p:cNvPr>
              <p:cNvSpPr/>
              <p:nvPr/>
            </p:nvSpPr>
            <p:spPr>
              <a:xfrm>
                <a:off x="2911462" y="2088780"/>
                <a:ext cx="7316539" cy="3735758"/>
              </a:xfrm>
              <a:prstGeom prst="roundRect">
                <a:avLst>
                  <a:gd name="adj" fmla="val 3175"/>
                </a:avLst>
              </a:prstGeom>
              <a:noFill/>
              <a:ln w="12700" cap="flat" cmpd="sng" algn="ctr">
                <a:solidFill>
                  <a:schemeClr val="tx2">
                    <a:lumMod val="90000"/>
                  </a:scheme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Bold" panose="020B0802040204020203" pitchFamily="34" charset="0"/>
                  <a:ea typeface="+mn-ea"/>
                  <a:cs typeface="Segoe UI Bold" panose="020B0802040204020203" pitchFamily="34" charset="0"/>
                </a:endParaRPr>
              </a:p>
            </p:txBody>
          </p:sp>
          <p:sp>
            <p:nvSpPr>
              <p:cNvPr id="177" name="TextBox 176">
                <a:extLst>
                  <a:ext uri="{FF2B5EF4-FFF2-40B4-BE49-F238E27FC236}">
                    <a16:creationId xmlns:a16="http://schemas.microsoft.com/office/drawing/2014/main" id="{8C0538AD-F17C-7A2D-DC17-5B9A1AE2E7AB}"/>
                  </a:ext>
                </a:extLst>
              </p:cNvPr>
              <p:cNvSpPr txBox="1"/>
              <p:nvPr/>
            </p:nvSpPr>
            <p:spPr>
              <a:xfrm>
                <a:off x="8896581" y="5748118"/>
                <a:ext cx="790344" cy="153888"/>
              </a:xfrm>
              <a:prstGeom prst="rect">
                <a:avLst/>
              </a:prstGeom>
              <a:solidFill>
                <a:srgbClr val="F8F8F8"/>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Bold" panose="020B0802040204020203" pitchFamily="34" charset="0"/>
                  </a:rPr>
                  <a:t>Solution</a:t>
                </a:r>
              </a:p>
            </p:txBody>
          </p:sp>
          <p:cxnSp>
            <p:nvCxnSpPr>
              <p:cNvPr id="178" name="Straight Arrow Connector 177">
                <a:extLst>
                  <a:ext uri="{FF2B5EF4-FFF2-40B4-BE49-F238E27FC236}">
                    <a16:creationId xmlns:a16="http://schemas.microsoft.com/office/drawing/2014/main" id="{0FF2A99D-FC35-0748-BD59-954F35C56057}"/>
                  </a:ext>
                  <a:ext uri="{C183D7F6-B498-43B3-948B-1728B52AA6E4}">
                    <adec:decorative xmlns:adec="http://schemas.microsoft.com/office/drawing/2017/decorative" val="1"/>
                  </a:ext>
                </a:extLst>
              </p:cNvPr>
              <p:cNvCxnSpPr>
                <a:cxnSpLocks/>
              </p:cNvCxnSpPr>
              <p:nvPr/>
            </p:nvCxnSpPr>
            <p:spPr>
              <a:xfrm>
                <a:off x="6906620" y="5824538"/>
                <a:ext cx="0" cy="168283"/>
              </a:xfrm>
              <a:prstGeom prst="straightConnector1">
                <a:avLst/>
              </a:prstGeom>
              <a:noFill/>
              <a:ln w="12700" cap="flat" cmpd="sng" algn="ctr">
                <a:solidFill>
                  <a:srgbClr val="000000"/>
                </a:solidFill>
                <a:prstDash val="dash"/>
                <a:miter lim="800000"/>
                <a:tailEnd type="arrow" w="med" len="sm"/>
              </a:ln>
              <a:effectLst/>
            </p:spPr>
          </p:cxnSp>
        </p:grpSp>
      </p:grpSp>
      <p:cxnSp>
        <p:nvCxnSpPr>
          <p:cNvPr id="179" name="Straight Arrow Connector 178">
            <a:extLst>
              <a:ext uri="{FF2B5EF4-FFF2-40B4-BE49-F238E27FC236}">
                <a16:creationId xmlns:a16="http://schemas.microsoft.com/office/drawing/2014/main" id="{A44D4D82-7624-384C-0A7C-CA52CD54F0A6}"/>
              </a:ext>
            </a:extLst>
          </p:cNvPr>
          <p:cNvCxnSpPr>
            <a:cxnSpLocks/>
            <a:stCxn id="126" idx="1"/>
          </p:cNvCxnSpPr>
          <p:nvPr/>
        </p:nvCxnSpPr>
        <p:spPr>
          <a:xfrm flipH="1">
            <a:off x="2769882" y="3882588"/>
            <a:ext cx="208246" cy="0"/>
          </a:xfrm>
          <a:prstGeom prst="straightConnector1">
            <a:avLst/>
          </a:prstGeom>
          <a:noFill/>
          <a:ln w="6350" cap="flat" cmpd="sng" algn="ctr">
            <a:solidFill>
              <a:srgbClr val="FFFFFF">
                <a:lumMod val="75000"/>
              </a:srgbClr>
            </a:solidFill>
            <a:prstDash val="solid"/>
            <a:headEnd type="none" w="lg" len="med"/>
            <a:tailEnd type="arrow" w="med" len="sm"/>
          </a:ln>
          <a:effectLst/>
        </p:spPr>
      </p:cxnSp>
      <p:grpSp>
        <p:nvGrpSpPr>
          <p:cNvPr id="180" name="Group 179">
            <a:extLst>
              <a:ext uri="{FF2B5EF4-FFF2-40B4-BE49-F238E27FC236}">
                <a16:creationId xmlns:a16="http://schemas.microsoft.com/office/drawing/2014/main" id="{AA4B8FC1-0B01-D732-3D45-9A46BC5128D2}"/>
              </a:ext>
            </a:extLst>
          </p:cNvPr>
          <p:cNvGrpSpPr/>
          <p:nvPr/>
        </p:nvGrpSpPr>
        <p:grpSpPr>
          <a:xfrm>
            <a:off x="7380949" y="2028857"/>
            <a:ext cx="4246013" cy="3539755"/>
            <a:chOff x="7380949" y="2133632"/>
            <a:chExt cx="4246013" cy="3539755"/>
          </a:xfrm>
        </p:grpSpPr>
        <p:pic>
          <p:nvPicPr>
            <p:cNvPr id="181" name="Picture 180" descr="Icon&#10;&#10;Description automatically generated">
              <a:extLst>
                <a:ext uri="{FF2B5EF4-FFF2-40B4-BE49-F238E27FC236}">
                  <a16:creationId xmlns:a16="http://schemas.microsoft.com/office/drawing/2014/main" id="{2250FCA7-2375-4246-B74D-82A1EE231694}"/>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357379" y="3063276"/>
              <a:ext cx="245560" cy="230189"/>
            </a:xfrm>
            <a:prstGeom prst="rect">
              <a:avLst/>
            </a:prstGeom>
          </p:spPr>
        </p:pic>
        <p:grpSp>
          <p:nvGrpSpPr>
            <p:cNvPr id="182" name="Group 181">
              <a:extLst>
                <a:ext uri="{FF2B5EF4-FFF2-40B4-BE49-F238E27FC236}">
                  <a16:creationId xmlns:a16="http://schemas.microsoft.com/office/drawing/2014/main" id="{2B2CDAF1-DA07-E8CF-CFE8-7752B4E42032}"/>
                </a:ext>
              </a:extLst>
            </p:cNvPr>
            <p:cNvGrpSpPr/>
            <p:nvPr/>
          </p:nvGrpSpPr>
          <p:grpSpPr>
            <a:xfrm>
              <a:off x="7380949" y="3038440"/>
              <a:ext cx="2140759" cy="2379557"/>
              <a:chOff x="7380949" y="3038440"/>
              <a:chExt cx="2140759" cy="2379557"/>
            </a:xfrm>
          </p:grpSpPr>
          <p:sp>
            <p:nvSpPr>
              <p:cNvPr id="194" name="Rectangle: Rounded Corners 193">
                <a:extLst>
                  <a:ext uri="{FF2B5EF4-FFF2-40B4-BE49-F238E27FC236}">
                    <a16:creationId xmlns:a16="http://schemas.microsoft.com/office/drawing/2014/main" id="{983EC08D-6DE9-3BC5-2096-AA2855850F18}"/>
                  </a:ext>
                </a:extLst>
              </p:cNvPr>
              <p:cNvSpPr/>
              <p:nvPr/>
            </p:nvSpPr>
            <p:spPr>
              <a:xfrm>
                <a:off x="8248649" y="3038440"/>
                <a:ext cx="1273059" cy="2379557"/>
              </a:xfrm>
              <a:prstGeom prst="roundRect">
                <a:avLst>
                  <a:gd name="adj" fmla="val 4097"/>
                </a:avLst>
              </a:prstGeom>
              <a:noFill/>
              <a:ln w="9525" cap="flat" cmpd="sng" algn="ctr">
                <a:solidFill>
                  <a:srgbClr val="0B556A">
                    <a:lumMod val="20000"/>
                    <a:lumOff val="8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Bold" panose="020B0802040204020203" pitchFamily="34" charset="0"/>
                  <a:ea typeface="+mn-ea"/>
                  <a:cs typeface="Segoe UI Bold" panose="020B0802040204020203" pitchFamily="34" charset="0"/>
                </a:endParaRPr>
              </a:p>
            </p:txBody>
          </p:sp>
          <p:sp>
            <p:nvSpPr>
              <p:cNvPr id="195" name="TextBox 194">
                <a:extLst>
                  <a:ext uri="{FF2B5EF4-FFF2-40B4-BE49-F238E27FC236}">
                    <a16:creationId xmlns:a16="http://schemas.microsoft.com/office/drawing/2014/main" id="{1005C3FC-796C-8335-D5B2-80F9AF2DD737}"/>
                  </a:ext>
                </a:extLst>
              </p:cNvPr>
              <p:cNvSpPr txBox="1"/>
              <p:nvPr/>
            </p:nvSpPr>
            <p:spPr>
              <a:xfrm>
                <a:off x="8358252" y="3407992"/>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Bold" panose="020B0802040204020203" pitchFamily="34" charset="0"/>
                  </a:rPr>
                  <a:t>Cloud Flow</a:t>
                </a:r>
              </a:p>
            </p:txBody>
          </p:sp>
          <p:sp>
            <p:nvSpPr>
              <p:cNvPr id="196" name="TextBox 195">
                <a:extLst>
                  <a:ext uri="{FF2B5EF4-FFF2-40B4-BE49-F238E27FC236}">
                    <a16:creationId xmlns:a16="http://schemas.microsoft.com/office/drawing/2014/main" id="{E294DE14-6E01-9820-4935-AB35C9ADEC5C}"/>
                  </a:ext>
                </a:extLst>
              </p:cNvPr>
              <p:cNvSpPr txBox="1"/>
              <p:nvPr/>
            </p:nvSpPr>
            <p:spPr>
              <a:xfrm>
                <a:off x="8358251" y="3722675"/>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Cloud Flow</a:t>
                </a:r>
              </a:p>
            </p:txBody>
          </p:sp>
          <p:sp>
            <p:nvSpPr>
              <p:cNvPr id="197" name="TextBox 196">
                <a:extLst>
                  <a:ext uri="{FF2B5EF4-FFF2-40B4-BE49-F238E27FC236}">
                    <a16:creationId xmlns:a16="http://schemas.microsoft.com/office/drawing/2014/main" id="{4184F8DB-ECEB-9AAF-4EBF-7D65FEA04580}"/>
                  </a:ext>
                </a:extLst>
              </p:cNvPr>
              <p:cNvSpPr txBox="1"/>
              <p:nvPr/>
            </p:nvSpPr>
            <p:spPr>
              <a:xfrm>
                <a:off x="8358250" y="4035887"/>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Cloud Flow</a:t>
                </a:r>
              </a:p>
            </p:txBody>
          </p:sp>
          <p:sp>
            <p:nvSpPr>
              <p:cNvPr id="198" name="TextBox 197">
                <a:extLst>
                  <a:ext uri="{FF2B5EF4-FFF2-40B4-BE49-F238E27FC236}">
                    <a16:creationId xmlns:a16="http://schemas.microsoft.com/office/drawing/2014/main" id="{603DA81F-6FE2-6F84-CCB4-959ADE2C9754}"/>
                  </a:ext>
                </a:extLst>
              </p:cNvPr>
              <p:cNvSpPr txBox="1"/>
              <p:nvPr/>
            </p:nvSpPr>
            <p:spPr>
              <a:xfrm rot="16200000">
                <a:off x="8365888" y="4245846"/>
                <a:ext cx="1931098" cy="255389"/>
              </a:xfrm>
              <a:prstGeom prst="roundRect">
                <a:avLst/>
              </a:prstGeom>
              <a:noFill/>
              <a:ln w="6350">
                <a:solidFill>
                  <a:srgbClr val="FFFFFF">
                    <a:lumMod val="85000"/>
                  </a:srgb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Bold" panose="020B0802040204020203" pitchFamily="34" charset="0"/>
                  </a:rPr>
                  <a:t>Connectors &amp; HTTP Requests</a:t>
                </a:r>
              </a:p>
            </p:txBody>
          </p:sp>
          <p:cxnSp>
            <p:nvCxnSpPr>
              <p:cNvPr id="199" name="Straight Arrow Connector 215">
                <a:extLst>
                  <a:ext uri="{FF2B5EF4-FFF2-40B4-BE49-F238E27FC236}">
                    <a16:creationId xmlns:a16="http://schemas.microsoft.com/office/drawing/2014/main" id="{F7E0B9B3-B08D-20CD-3F37-F4868B804EB8}"/>
                  </a:ext>
                </a:extLst>
              </p:cNvPr>
              <p:cNvCxnSpPr>
                <a:cxnSpLocks/>
                <a:stCxn id="128" idx="3"/>
              </p:cNvCxnSpPr>
              <p:nvPr/>
            </p:nvCxnSpPr>
            <p:spPr>
              <a:xfrm>
                <a:off x="7380949" y="3938297"/>
                <a:ext cx="977300" cy="12050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200" name="Straight Arrow Connector 217">
                <a:extLst>
                  <a:ext uri="{FF2B5EF4-FFF2-40B4-BE49-F238E27FC236}">
                    <a16:creationId xmlns:a16="http://schemas.microsoft.com/office/drawing/2014/main" id="{6E3A6C40-8585-1781-E72C-1D58AA79E765}"/>
                  </a:ext>
                </a:extLst>
              </p:cNvPr>
              <p:cNvCxnSpPr>
                <a:cxnSpLocks/>
                <a:stCxn id="127" idx="3"/>
                <a:endCxn id="196" idx="1"/>
              </p:cNvCxnSpPr>
              <p:nvPr/>
            </p:nvCxnSpPr>
            <p:spPr>
              <a:xfrm>
                <a:off x="7380949" y="3585798"/>
                <a:ext cx="977302" cy="264572"/>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grpSp>
        <p:sp>
          <p:nvSpPr>
            <p:cNvPr id="183" name="TextBox 182">
              <a:extLst>
                <a:ext uri="{FF2B5EF4-FFF2-40B4-BE49-F238E27FC236}">
                  <a16:creationId xmlns:a16="http://schemas.microsoft.com/office/drawing/2014/main" id="{C2BAD1CE-B614-D8AD-A0E3-F1603C595AE2}"/>
                </a:ext>
              </a:extLst>
            </p:cNvPr>
            <p:cNvSpPr txBox="1"/>
            <p:nvPr/>
          </p:nvSpPr>
          <p:spPr>
            <a:xfrm>
              <a:off x="10510794" y="3403134"/>
              <a:ext cx="1093612"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Segoe UI Bold" panose="020B0802040204020203" pitchFamily="34" charset="0"/>
                </a:rPr>
                <a:t>Question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Segoe UI Bold" panose="020B0802040204020203" pitchFamily="34" charset="0"/>
                </a:rPr>
                <a:t>answering</a:t>
              </a:r>
            </a:p>
          </p:txBody>
        </p:sp>
        <p:sp>
          <p:nvSpPr>
            <p:cNvPr id="184" name="TextBox 183">
              <a:extLst>
                <a:ext uri="{FF2B5EF4-FFF2-40B4-BE49-F238E27FC236}">
                  <a16:creationId xmlns:a16="http://schemas.microsoft.com/office/drawing/2014/main" id="{380A561A-BEFA-016F-0EA6-7E5C734483F3}"/>
                </a:ext>
              </a:extLst>
            </p:cNvPr>
            <p:cNvSpPr txBox="1"/>
            <p:nvPr/>
          </p:nvSpPr>
          <p:spPr>
            <a:xfrm>
              <a:off x="10528368" y="5396388"/>
              <a:ext cx="109859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Bold" panose="020B0802040204020203" pitchFamily="34" charset="0"/>
                </a:rPr>
                <a:t>1000+ Prebuilt</a:t>
              </a:r>
              <a:br>
                <a:rPr kumimoji="0" lang="en-US" sz="900" b="0" i="0" u="none" strike="noStrike" kern="0" cap="none" spc="0" normalizeH="0" baseline="0" noProof="0">
                  <a:ln>
                    <a:noFill/>
                  </a:ln>
                  <a:solidFill>
                    <a:srgbClr val="000000"/>
                  </a:solidFill>
                  <a:effectLst/>
                  <a:uLnTx/>
                  <a:uFillTx/>
                  <a:latin typeface="Segoe UI Semibold"/>
                  <a:ea typeface="+mn-ea"/>
                  <a:cs typeface="Segoe UI Bold" panose="020B0802040204020203" pitchFamily="34" charset="0"/>
                </a:rPr>
              </a:br>
              <a:r>
                <a:rPr kumimoji="0" lang="en-US" sz="900" b="0" i="0" u="none" strike="noStrike" kern="0" cap="none" spc="0" normalizeH="0" baseline="0" noProof="0">
                  <a:ln>
                    <a:noFill/>
                  </a:ln>
                  <a:solidFill>
                    <a:srgbClr val="000000"/>
                  </a:solidFill>
                  <a:effectLst/>
                  <a:uLnTx/>
                  <a:uFillTx/>
                  <a:latin typeface="Segoe UI Semibold"/>
                  <a:ea typeface="+mn-ea"/>
                  <a:cs typeface="Segoe UI Bold" panose="020B0802040204020203" pitchFamily="34" charset="0"/>
                </a:rPr>
                <a:t>Data Connectors</a:t>
              </a:r>
            </a:p>
          </p:txBody>
        </p:sp>
        <p:cxnSp>
          <p:nvCxnSpPr>
            <p:cNvPr id="185" name="Straight Arrow Connector 218">
              <a:extLst>
                <a:ext uri="{FF2B5EF4-FFF2-40B4-BE49-F238E27FC236}">
                  <a16:creationId xmlns:a16="http://schemas.microsoft.com/office/drawing/2014/main" id="{FCE4C229-7129-FAF5-D9E1-969BA3EDAD40}"/>
                </a:ext>
              </a:extLst>
            </p:cNvPr>
            <p:cNvCxnSpPr>
              <a:cxnSpLocks/>
              <a:endCxn id="190" idx="1"/>
            </p:cNvCxnSpPr>
            <p:nvPr/>
          </p:nvCxnSpPr>
          <p:spPr>
            <a:xfrm flipV="1">
              <a:off x="9521708" y="2742380"/>
              <a:ext cx="991463" cy="1796535"/>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6" name="Straight Arrow Connector 219">
              <a:extLst>
                <a:ext uri="{FF2B5EF4-FFF2-40B4-BE49-F238E27FC236}">
                  <a16:creationId xmlns:a16="http://schemas.microsoft.com/office/drawing/2014/main" id="{8155E62C-5996-24A4-EB4D-E218E3B4CED0}"/>
                </a:ext>
              </a:extLst>
            </p:cNvPr>
            <p:cNvCxnSpPr>
              <a:cxnSpLocks/>
              <a:endCxn id="183" idx="1"/>
            </p:cNvCxnSpPr>
            <p:nvPr/>
          </p:nvCxnSpPr>
          <p:spPr>
            <a:xfrm flipV="1">
              <a:off x="9521708" y="3541634"/>
              <a:ext cx="989086" cy="596154"/>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7" name="Straight Arrow Connector 220">
              <a:extLst>
                <a:ext uri="{FF2B5EF4-FFF2-40B4-BE49-F238E27FC236}">
                  <a16:creationId xmlns:a16="http://schemas.microsoft.com/office/drawing/2014/main" id="{A235A329-0B7D-2127-6B4E-311DFB62F287}"/>
                </a:ext>
              </a:extLst>
            </p:cNvPr>
            <p:cNvCxnSpPr>
              <a:cxnSpLocks/>
              <a:endCxn id="189" idx="1"/>
            </p:cNvCxnSpPr>
            <p:nvPr/>
          </p:nvCxnSpPr>
          <p:spPr>
            <a:xfrm>
              <a:off x="9521708" y="4019801"/>
              <a:ext cx="989086" cy="4558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8" name="Straight Arrow Connector 221">
              <a:extLst>
                <a:ext uri="{FF2B5EF4-FFF2-40B4-BE49-F238E27FC236}">
                  <a16:creationId xmlns:a16="http://schemas.microsoft.com/office/drawing/2014/main" id="{59332CAB-040E-864B-C608-94B36C7AA28F}"/>
                </a:ext>
              </a:extLst>
            </p:cNvPr>
            <p:cNvCxnSpPr>
              <a:cxnSpLocks/>
              <a:stCxn id="194" idx="3"/>
              <a:endCxn id="184" idx="1"/>
            </p:cNvCxnSpPr>
            <p:nvPr/>
          </p:nvCxnSpPr>
          <p:spPr>
            <a:xfrm>
              <a:off x="9521708" y="4228219"/>
              <a:ext cx="1006660" cy="13066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sp>
          <p:nvSpPr>
            <p:cNvPr id="189" name="TextBox 188">
              <a:extLst>
                <a:ext uri="{FF2B5EF4-FFF2-40B4-BE49-F238E27FC236}">
                  <a16:creationId xmlns:a16="http://schemas.microsoft.com/office/drawing/2014/main" id="{A150D55D-1122-5BA2-7D4E-5FD8A8BB2DFB}"/>
                </a:ext>
              </a:extLst>
            </p:cNvPr>
            <p:cNvSpPr txBox="1"/>
            <p:nvPr/>
          </p:nvSpPr>
          <p:spPr>
            <a:xfrm>
              <a:off x="10510794" y="4406420"/>
              <a:ext cx="109361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Bold" panose="020B0802040204020203" pitchFamily="34" charset="0"/>
                </a:rPr>
                <a:t>AI Builder</a:t>
              </a:r>
            </a:p>
          </p:txBody>
        </p:sp>
        <p:sp>
          <p:nvSpPr>
            <p:cNvPr id="190" name="TextBox 189">
              <a:extLst>
                <a:ext uri="{FF2B5EF4-FFF2-40B4-BE49-F238E27FC236}">
                  <a16:creationId xmlns:a16="http://schemas.microsoft.com/office/drawing/2014/main" id="{C42A1CF2-98FB-FFB7-C893-DA6095AD0A5C}"/>
                </a:ext>
              </a:extLst>
            </p:cNvPr>
            <p:cNvSpPr txBox="1"/>
            <p:nvPr/>
          </p:nvSpPr>
          <p:spPr>
            <a:xfrm>
              <a:off x="10513171" y="2680824"/>
              <a:ext cx="1093612"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Segoe UI Bold" panose="020B0802040204020203" pitchFamily="34" charset="0"/>
                </a:rPr>
                <a:t>SaaS</a:t>
              </a:r>
            </a:p>
          </p:txBody>
        </p:sp>
        <p:sp>
          <p:nvSpPr>
            <p:cNvPr id="191" name="Oval 190">
              <a:extLst>
                <a:ext uri="{FF2B5EF4-FFF2-40B4-BE49-F238E27FC236}">
                  <a16:creationId xmlns:a16="http://schemas.microsoft.com/office/drawing/2014/main" id="{46463BA3-458E-C58D-819F-E2CB08680F6D}"/>
                </a:ext>
              </a:extLst>
            </p:cNvPr>
            <p:cNvSpPr/>
            <p:nvPr/>
          </p:nvSpPr>
          <p:spPr bwMode="auto">
            <a:xfrm>
              <a:off x="10823443" y="2133632"/>
              <a:ext cx="468314" cy="468314"/>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mn-ea"/>
                <a:cs typeface="Segoe UI" pitchFamily="34" charset="0"/>
              </a:endParaRPr>
            </a:p>
          </p:txBody>
        </p:sp>
        <p:sp>
          <p:nvSpPr>
            <p:cNvPr id="192" name="Freeform: Shape 191">
              <a:extLst>
                <a:ext uri="{FF2B5EF4-FFF2-40B4-BE49-F238E27FC236}">
                  <a16:creationId xmlns:a16="http://schemas.microsoft.com/office/drawing/2014/main" id="{E3B18A04-04E8-74F4-48C1-FAB0CE1E440F}"/>
                </a:ext>
              </a:extLst>
            </p:cNvPr>
            <p:cNvSpPr/>
            <p:nvPr/>
          </p:nvSpPr>
          <p:spPr>
            <a:xfrm>
              <a:off x="10917142" y="2319124"/>
              <a:ext cx="200654" cy="196641"/>
            </a:xfrm>
            <a:custGeom>
              <a:avLst/>
              <a:gdLst>
                <a:gd name="connsiteX0" fmla="*/ 185048 w 200654"/>
                <a:gd name="connsiteY0" fmla="*/ 105845 h 196641"/>
                <a:gd name="connsiteX1" fmla="*/ 184514 w 200654"/>
                <a:gd name="connsiteY1" fmla="*/ 85908 h 196641"/>
                <a:gd name="connsiteX2" fmla="*/ 199924 w 200654"/>
                <a:gd name="connsiteY2" fmla="*/ 79174 h 196641"/>
                <a:gd name="connsiteX3" fmla="*/ 193006 w 200654"/>
                <a:gd name="connsiteY3" fmla="*/ 57660 h 196641"/>
                <a:gd name="connsiteX4" fmla="*/ 181320 w 200654"/>
                <a:gd name="connsiteY4" fmla="*/ 38233 h 196641"/>
                <a:gd name="connsiteX5" fmla="*/ 165897 w 200654"/>
                <a:gd name="connsiteY5" fmla="*/ 44958 h 196641"/>
                <a:gd name="connsiteX6" fmla="*/ 151133 w 200654"/>
                <a:gd name="connsiteY6" fmla="*/ 31234 h 196641"/>
                <a:gd name="connsiteX7" fmla="*/ 157181 w 200654"/>
                <a:gd name="connsiteY7" fmla="*/ 15803 h 196641"/>
                <a:gd name="connsiteX8" fmla="*/ 136762 w 200654"/>
                <a:gd name="connsiteY8" fmla="*/ 5390 h 196641"/>
                <a:gd name="connsiteX9" fmla="*/ 114482 w 200654"/>
                <a:gd name="connsiteY9" fmla="*/ -273 h 196641"/>
                <a:gd name="connsiteX10" fmla="*/ 108430 w 200654"/>
                <a:gd name="connsiteY10" fmla="*/ 15173 h 196641"/>
                <a:gd name="connsiteX11" fmla="*/ 88084 w 200654"/>
                <a:gd name="connsiteY11" fmla="*/ 15699 h 196641"/>
                <a:gd name="connsiteX12" fmla="*/ 81253 w 200654"/>
                <a:gd name="connsiteY12" fmla="*/ 674 h 196641"/>
                <a:gd name="connsiteX13" fmla="*/ 39513 w 200654"/>
                <a:gd name="connsiteY13" fmla="*/ 19006 h 196641"/>
                <a:gd name="connsiteX14" fmla="*/ 46295 w 200654"/>
                <a:gd name="connsiteY14" fmla="*/ 33935 h 196641"/>
                <a:gd name="connsiteX15" fmla="*/ 32278 w 200654"/>
                <a:gd name="connsiteY15" fmla="*/ 48402 h 196641"/>
                <a:gd name="connsiteX16" fmla="*/ 16571 w 200654"/>
                <a:gd name="connsiteY16" fmla="*/ 42498 h 196641"/>
                <a:gd name="connsiteX17" fmla="*/ 5892 w 200654"/>
                <a:gd name="connsiteY17" fmla="*/ 62492 h 196641"/>
                <a:gd name="connsiteX18" fmla="*/ 149 w 200654"/>
                <a:gd name="connsiteY18" fmla="*/ 84315 h 196641"/>
                <a:gd name="connsiteX19" fmla="*/ 15896 w 200654"/>
                <a:gd name="connsiteY19" fmla="*/ 90238 h 196641"/>
                <a:gd name="connsiteX20" fmla="*/ 16434 w 200654"/>
                <a:gd name="connsiteY20" fmla="*/ 110179 h 196641"/>
                <a:gd name="connsiteX21" fmla="*/ 1024 w 200654"/>
                <a:gd name="connsiteY21" fmla="*/ 116905 h 196641"/>
                <a:gd name="connsiteX22" fmla="*/ 7942 w 200654"/>
                <a:gd name="connsiteY22" fmla="*/ 138419 h 196641"/>
                <a:gd name="connsiteX23" fmla="*/ 19633 w 200654"/>
                <a:gd name="connsiteY23" fmla="*/ 157847 h 196641"/>
                <a:gd name="connsiteX24" fmla="*/ 35043 w 200654"/>
                <a:gd name="connsiteY24" fmla="*/ 151121 h 196641"/>
                <a:gd name="connsiteX25" fmla="*/ 49811 w 200654"/>
                <a:gd name="connsiteY25" fmla="*/ 164849 h 196641"/>
                <a:gd name="connsiteX26" fmla="*/ 43767 w 200654"/>
                <a:gd name="connsiteY26" fmla="*/ 180292 h 196641"/>
                <a:gd name="connsiteX27" fmla="*/ 64186 w 200654"/>
                <a:gd name="connsiteY27" fmla="*/ 190706 h 196641"/>
                <a:gd name="connsiteX28" fmla="*/ 86466 w 200654"/>
                <a:gd name="connsiteY28" fmla="*/ 196368 h 196641"/>
                <a:gd name="connsiteX29" fmla="*/ 92514 w 200654"/>
                <a:gd name="connsiteY29" fmla="*/ 180922 h 196641"/>
                <a:gd name="connsiteX30" fmla="*/ 112865 w 200654"/>
                <a:gd name="connsiteY30" fmla="*/ 180392 h 196641"/>
                <a:gd name="connsiteX31" fmla="*/ 119691 w 200654"/>
                <a:gd name="connsiteY31" fmla="*/ 195413 h 196641"/>
                <a:gd name="connsiteX32" fmla="*/ 161443 w 200654"/>
                <a:gd name="connsiteY32" fmla="*/ 177077 h 196641"/>
                <a:gd name="connsiteX33" fmla="*/ 154653 w 200654"/>
                <a:gd name="connsiteY33" fmla="*/ 162153 h 196641"/>
                <a:gd name="connsiteX34" fmla="*/ 168671 w 200654"/>
                <a:gd name="connsiteY34" fmla="*/ 147685 h 196641"/>
                <a:gd name="connsiteX35" fmla="*/ 184366 w 200654"/>
                <a:gd name="connsiteY35" fmla="*/ 153589 h 196641"/>
                <a:gd name="connsiteX36" fmla="*/ 195049 w 200654"/>
                <a:gd name="connsiteY36" fmla="*/ 133600 h 196641"/>
                <a:gd name="connsiteX37" fmla="*/ 200804 w 200654"/>
                <a:gd name="connsiteY37" fmla="*/ 111764 h 196641"/>
                <a:gd name="connsiteX38" fmla="*/ 185048 w 200654"/>
                <a:gd name="connsiteY38" fmla="*/ 105845 h 196641"/>
                <a:gd name="connsiteX39" fmla="*/ 143183 w 200654"/>
                <a:gd name="connsiteY39" fmla="*/ 114100 h 196641"/>
                <a:gd name="connsiteX40" fmla="*/ 84075 w 200654"/>
                <a:gd name="connsiteY40" fmla="*/ 139888 h 196641"/>
                <a:gd name="connsiteX41" fmla="*/ 57761 w 200654"/>
                <a:gd name="connsiteY41" fmla="*/ 81987 h 196641"/>
                <a:gd name="connsiteX42" fmla="*/ 116858 w 200654"/>
                <a:gd name="connsiteY42" fmla="*/ 56195 h 196641"/>
                <a:gd name="connsiteX43" fmla="*/ 143183 w 200654"/>
                <a:gd name="connsiteY43" fmla="*/ 114100 h 1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0654" h="196641">
                  <a:moveTo>
                    <a:pt x="185048" y="105845"/>
                  </a:moveTo>
                  <a:cubicBezTo>
                    <a:pt x="185702" y="99131"/>
                    <a:pt x="185505" y="92437"/>
                    <a:pt x="184514" y="85908"/>
                  </a:cubicBezTo>
                  <a:lnTo>
                    <a:pt x="199924" y="79174"/>
                  </a:lnTo>
                  <a:cubicBezTo>
                    <a:pt x="198468" y="71862"/>
                    <a:pt x="196180" y="64647"/>
                    <a:pt x="193006" y="57660"/>
                  </a:cubicBezTo>
                  <a:cubicBezTo>
                    <a:pt x="189832" y="50685"/>
                    <a:pt x="185887" y="44192"/>
                    <a:pt x="181320" y="38233"/>
                  </a:cubicBezTo>
                  <a:lnTo>
                    <a:pt x="165897" y="44958"/>
                  </a:lnTo>
                  <a:cubicBezTo>
                    <a:pt x="161607" y="39874"/>
                    <a:pt x="156663" y="35255"/>
                    <a:pt x="151133" y="31234"/>
                  </a:cubicBezTo>
                  <a:lnTo>
                    <a:pt x="157181" y="15803"/>
                  </a:lnTo>
                  <a:cubicBezTo>
                    <a:pt x="150868" y="11642"/>
                    <a:pt x="144046" y="8126"/>
                    <a:pt x="136762" y="5390"/>
                  </a:cubicBezTo>
                  <a:cubicBezTo>
                    <a:pt x="129507" y="2661"/>
                    <a:pt x="122059" y="770"/>
                    <a:pt x="114482" y="-273"/>
                  </a:cubicBezTo>
                  <a:lnTo>
                    <a:pt x="108430" y="15173"/>
                  </a:lnTo>
                  <a:cubicBezTo>
                    <a:pt x="101580" y="14535"/>
                    <a:pt x="94749" y="14728"/>
                    <a:pt x="88084" y="15699"/>
                  </a:cubicBezTo>
                  <a:lnTo>
                    <a:pt x="81253" y="674"/>
                  </a:lnTo>
                  <a:cubicBezTo>
                    <a:pt x="66000" y="3612"/>
                    <a:pt x="51749" y="9948"/>
                    <a:pt x="39513" y="19006"/>
                  </a:cubicBezTo>
                  <a:lnTo>
                    <a:pt x="46295" y="33935"/>
                  </a:lnTo>
                  <a:cubicBezTo>
                    <a:pt x="41095" y="38140"/>
                    <a:pt x="36383" y="42988"/>
                    <a:pt x="32278" y="48402"/>
                  </a:cubicBezTo>
                  <a:lnTo>
                    <a:pt x="16571" y="42498"/>
                  </a:lnTo>
                  <a:cubicBezTo>
                    <a:pt x="12285" y="48667"/>
                    <a:pt x="8689" y="55360"/>
                    <a:pt x="5892" y="62492"/>
                  </a:cubicBezTo>
                  <a:cubicBezTo>
                    <a:pt x="3115" y="69623"/>
                    <a:pt x="1217" y="76943"/>
                    <a:pt x="149" y="84315"/>
                  </a:cubicBezTo>
                  <a:lnTo>
                    <a:pt x="15896" y="90238"/>
                  </a:lnTo>
                  <a:cubicBezTo>
                    <a:pt x="15246" y="96956"/>
                    <a:pt x="15443" y="103646"/>
                    <a:pt x="16434" y="110179"/>
                  </a:cubicBezTo>
                  <a:lnTo>
                    <a:pt x="1024" y="116905"/>
                  </a:lnTo>
                  <a:cubicBezTo>
                    <a:pt x="2481" y="124225"/>
                    <a:pt x="4768" y="131437"/>
                    <a:pt x="7942" y="138419"/>
                  </a:cubicBezTo>
                  <a:cubicBezTo>
                    <a:pt x="11121" y="145402"/>
                    <a:pt x="15058" y="151891"/>
                    <a:pt x="19633" y="157847"/>
                  </a:cubicBezTo>
                  <a:lnTo>
                    <a:pt x="35043" y="151121"/>
                  </a:lnTo>
                  <a:cubicBezTo>
                    <a:pt x="39333" y="156213"/>
                    <a:pt x="44277" y="160828"/>
                    <a:pt x="49811" y="164849"/>
                  </a:cubicBezTo>
                  <a:lnTo>
                    <a:pt x="43767" y="180292"/>
                  </a:lnTo>
                  <a:cubicBezTo>
                    <a:pt x="50080" y="184457"/>
                    <a:pt x="56902" y="187969"/>
                    <a:pt x="64186" y="190706"/>
                  </a:cubicBezTo>
                  <a:cubicBezTo>
                    <a:pt x="71437" y="193435"/>
                    <a:pt x="78890" y="195325"/>
                    <a:pt x="86466" y="196368"/>
                  </a:cubicBezTo>
                  <a:lnTo>
                    <a:pt x="92514" y="180922"/>
                  </a:lnTo>
                  <a:cubicBezTo>
                    <a:pt x="99369" y="181556"/>
                    <a:pt x="106199" y="181363"/>
                    <a:pt x="112865" y="180392"/>
                  </a:cubicBezTo>
                  <a:lnTo>
                    <a:pt x="119691" y="195413"/>
                  </a:lnTo>
                  <a:cubicBezTo>
                    <a:pt x="134945" y="192476"/>
                    <a:pt x="149211" y="186135"/>
                    <a:pt x="161443" y="177077"/>
                  </a:cubicBezTo>
                  <a:lnTo>
                    <a:pt x="154653" y="162153"/>
                  </a:lnTo>
                  <a:cubicBezTo>
                    <a:pt x="159850" y="157947"/>
                    <a:pt x="164565" y="153103"/>
                    <a:pt x="168671" y="147685"/>
                  </a:cubicBezTo>
                  <a:lnTo>
                    <a:pt x="184366" y="153589"/>
                  </a:lnTo>
                  <a:cubicBezTo>
                    <a:pt x="188652" y="147417"/>
                    <a:pt x="192247" y="140727"/>
                    <a:pt x="195049" y="133600"/>
                  </a:cubicBezTo>
                  <a:cubicBezTo>
                    <a:pt x="197842" y="126468"/>
                    <a:pt x="199737" y="119144"/>
                    <a:pt x="200804" y="111764"/>
                  </a:cubicBezTo>
                  <a:lnTo>
                    <a:pt x="185048" y="105845"/>
                  </a:lnTo>
                  <a:close/>
                  <a:moveTo>
                    <a:pt x="143183" y="114100"/>
                  </a:moveTo>
                  <a:cubicBezTo>
                    <a:pt x="134134" y="137219"/>
                    <a:pt x="107676" y="148761"/>
                    <a:pt x="84075" y="139888"/>
                  </a:cubicBezTo>
                  <a:cubicBezTo>
                    <a:pt x="60506" y="131023"/>
                    <a:pt x="48715" y="105103"/>
                    <a:pt x="57761" y="81987"/>
                  </a:cubicBezTo>
                  <a:cubicBezTo>
                    <a:pt x="66814" y="58876"/>
                    <a:pt x="93273" y="47334"/>
                    <a:pt x="116858" y="56195"/>
                  </a:cubicBezTo>
                  <a:cubicBezTo>
                    <a:pt x="140446" y="65060"/>
                    <a:pt x="152233" y="90993"/>
                    <a:pt x="143183" y="114100"/>
                  </a:cubicBezTo>
                  <a:close/>
                </a:path>
              </a:pathLst>
            </a:custGeom>
            <a:solidFill>
              <a:schemeClr val="bg2">
                <a:lumMod val="85000"/>
                <a:lumOff val="15000"/>
              </a:schemeClr>
            </a:solidFill>
            <a:ln w="39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7592AD72-4F58-CB51-8B42-FECE07E2656E}"/>
                </a:ext>
              </a:extLst>
            </p:cNvPr>
            <p:cNvSpPr/>
            <p:nvPr/>
          </p:nvSpPr>
          <p:spPr>
            <a:xfrm>
              <a:off x="11077665" y="2238863"/>
              <a:ext cx="120392" cy="124405"/>
            </a:xfrm>
            <a:custGeom>
              <a:avLst/>
              <a:gdLst>
                <a:gd name="connsiteX0" fmla="*/ 109538 w 120392"/>
                <a:gd name="connsiteY0" fmla="*/ 61926 h 124405"/>
                <a:gd name="connsiteX1" fmla="*/ 108686 w 120392"/>
                <a:gd name="connsiteY1" fmla="*/ 52965 h 124405"/>
                <a:gd name="connsiteX2" fmla="*/ 120542 w 120392"/>
                <a:gd name="connsiteY2" fmla="*/ 46130 h 124405"/>
                <a:gd name="connsiteX3" fmla="*/ 104171 w 120392"/>
                <a:gd name="connsiteY3" fmla="*/ 17762 h 124405"/>
                <a:gd name="connsiteX4" fmla="*/ 92284 w 120392"/>
                <a:gd name="connsiteY4" fmla="*/ 24616 h 124405"/>
                <a:gd name="connsiteX5" fmla="*/ 76744 w 120392"/>
                <a:gd name="connsiteY5" fmla="*/ 15671 h 124405"/>
                <a:gd name="connsiteX6" fmla="*/ 76744 w 120392"/>
                <a:gd name="connsiteY6" fmla="*/ 1982 h 124405"/>
                <a:gd name="connsiteX7" fmla="*/ 60348 w 120392"/>
                <a:gd name="connsiteY7" fmla="*/ -273 h 124405"/>
                <a:gd name="connsiteX8" fmla="*/ 43951 w 120392"/>
                <a:gd name="connsiteY8" fmla="*/ 1982 h 124405"/>
                <a:gd name="connsiteX9" fmla="*/ 43951 w 120392"/>
                <a:gd name="connsiteY9" fmla="*/ 15675 h 124405"/>
                <a:gd name="connsiteX10" fmla="*/ 28413 w 120392"/>
                <a:gd name="connsiteY10" fmla="*/ 24620 h 124405"/>
                <a:gd name="connsiteX11" fmla="*/ 16518 w 120392"/>
                <a:gd name="connsiteY11" fmla="*/ 17766 h 124405"/>
                <a:gd name="connsiteX12" fmla="*/ 149 w 120392"/>
                <a:gd name="connsiteY12" fmla="*/ 46134 h 124405"/>
                <a:gd name="connsiteX13" fmla="*/ 12012 w 120392"/>
                <a:gd name="connsiteY13" fmla="*/ 52969 h 124405"/>
                <a:gd name="connsiteX14" fmla="*/ 11153 w 120392"/>
                <a:gd name="connsiteY14" fmla="*/ 61930 h 124405"/>
                <a:gd name="connsiteX15" fmla="*/ 12012 w 120392"/>
                <a:gd name="connsiteY15" fmla="*/ 70891 h 124405"/>
                <a:gd name="connsiteX16" fmla="*/ 149 w 120392"/>
                <a:gd name="connsiteY16" fmla="*/ 77725 h 124405"/>
                <a:gd name="connsiteX17" fmla="*/ 16518 w 120392"/>
                <a:gd name="connsiteY17" fmla="*/ 106094 h 124405"/>
                <a:gd name="connsiteX18" fmla="*/ 28405 w 120392"/>
                <a:gd name="connsiteY18" fmla="*/ 99240 h 124405"/>
                <a:gd name="connsiteX19" fmla="*/ 43946 w 120392"/>
                <a:gd name="connsiteY19" fmla="*/ 108185 h 124405"/>
                <a:gd name="connsiteX20" fmla="*/ 43946 w 120392"/>
                <a:gd name="connsiteY20" fmla="*/ 121877 h 124405"/>
                <a:gd name="connsiteX21" fmla="*/ 60343 w 120392"/>
                <a:gd name="connsiteY21" fmla="*/ 124133 h 124405"/>
                <a:gd name="connsiteX22" fmla="*/ 76740 w 120392"/>
                <a:gd name="connsiteY22" fmla="*/ 121877 h 124405"/>
                <a:gd name="connsiteX23" fmla="*/ 76740 w 120392"/>
                <a:gd name="connsiteY23" fmla="*/ 108185 h 124405"/>
                <a:gd name="connsiteX24" fmla="*/ 92279 w 120392"/>
                <a:gd name="connsiteY24" fmla="*/ 99240 h 124405"/>
                <a:gd name="connsiteX25" fmla="*/ 104165 w 120392"/>
                <a:gd name="connsiteY25" fmla="*/ 106094 h 124405"/>
                <a:gd name="connsiteX26" fmla="*/ 120537 w 120392"/>
                <a:gd name="connsiteY26" fmla="*/ 77725 h 124405"/>
                <a:gd name="connsiteX27" fmla="*/ 108681 w 120392"/>
                <a:gd name="connsiteY27" fmla="*/ 70891 h 124405"/>
                <a:gd name="connsiteX28" fmla="*/ 109538 w 120392"/>
                <a:gd name="connsiteY28" fmla="*/ 61926 h 124405"/>
                <a:gd name="connsiteX29" fmla="*/ 60353 w 120392"/>
                <a:gd name="connsiteY29" fmla="*/ 84849 h 124405"/>
                <a:gd name="connsiteX30" fmla="*/ 37387 w 120392"/>
                <a:gd name="connsiteY30" fmla="*/ 61930 h 124405"/>
                <a:gd name="connsiteX31" fmla="*/ 60353 w 120392"/>
                <a:gd name="connsiteY31" fmla="*/ 39007 h 124405"/>
                <a:gd name="connsiteX32" fmla="*/ 83304 w 120392"/>
                <a:gd name="connsiteY32" fmla="*/ 61926 h 124405"/>
                <a:gd name="connsiteX33" fmla="*/ 60353 w 120392"/>
                <a:gd name="connsiteY33" fmla="*/ 84849 h 1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0392" h="124405">
                  <a:moveTo>
                    <a:pt x="109538" y="61926"/>
                  </a:moveTo>
                  <a:cubicBezTo>
                    <a:pt x="109538" y="58864"/>
                    <a:pt x="109224" y="55874"/>
                    <a:pt x="108686" y="52965"/>
                  </a:cubicBezTo>
                  <a:lnTo>
                    <a:pt x="120542" y="46130"/>
                  </a:lnTo>
                  <a:cubicBezTo>
                    <a:pt x="117671" y="35231"/>
                    <a:pt x="111968" y="25471"/>
                    <a:pt x="104171" y="17762"/>
                  </a:cubicBezTo>
                  <a:lnTo>
                    <a:pt x="92284" y="24616"/>
                  </a:lnTo>
                  <a:cubicBezTo>
                    <a:pt x="87749" y="20735"/>
                    <a:pt x="82493" y="17698"/>
                    <a:pt x="76744" y="15671"/>
                  </a:cubicBezTo>
                  <a:lnTo>
                    <a:pt x="76744" y="1982"/>
                  </a:lnTo>
                  <a:cubicBezTo>
                    <a:pt x="71509" y="546"/>
                    <a:pt x="66025" y="-273"/>
                    <a:pt x="60348" y="-273"/>
                  </a:cubicBezTo>
                  <a:cubicBezTo>
                    <a:pt x="54671" y="-273"/>
                    <a:pt x="49192" y="558"/>
                    <a:pt x="43951" y="1982"/>
                  </a:cubicBezTo>
                  <a:lnTo>
                    <a:pt x="43951" y="15675"/>
                  </a:lnTo>
                  <a:cubicBezTo>
                    <a:pt x="38203" y="17702"/>
                    <a:pt x="32952" y="20744"/>
                    <a:pt x="28413" y="24620"/>
                  </a:cubicBezTo>
                  <a:lnTo>
                    <a:pt x="16518" y="17766"/>
                  </a:lnTo>
                  <a:cubicBezTo>
                    <a:pt x="8733" y="25475"/>
                    <a:pt x="3026" y="35235"/>
                    <a:pt x="149" y="46134"/>
                  </a:cubicBezTo>
                  <a:lnTo>
                    <a:pt x="12012" y="52969"/>
                  </a:lnTo>
                  <a:cubicBezTo>
                    <a:pt x="11474" y="55882"/>
                    <a:pt x="11153" y="58864"/>
                    <a:pt x="11153" y="61930"/>
                  </a:cubicBezTo>
                  <a:cubicBezTo>
                    <a:pt x="11153" y="64996"/>
                    <a:pt x="11474" y="67982"/>
                    <a:pt x="12012" y="70891"/>
                  </a:cubicBezTo>
                  <a:lnTo>
                    <a:pt x="149" y="77725"/>
                  </a:lnTo>
                  <a:cubicBezTo>
                    <a:pt x="3026" y="88625"/>
                    <a:pt x="8733" y="98389"/>
                    <a:pt x="16518" y="106094"/>
                  </a:cubicBezTo>
                  <a:lnTo>
                    <a:pt x="28405" y="99240"/>
                  </a:lnTo>
                  <a:cubicBezTo>
                    <a:pt x="32948" y="103120"/>
                    <a:pt x="38199" y="106158"/>
                    <a:pt x="43946" y="108185"/>
                  </a:cubicBezTo>
                  <a:lnTo>
                    <a:pt x="43946" y="121877"/>
                  </a:lnTo>
                  <a:cubicBezTo>
                    <a:pt x="49187" y="123306"/>
                    <a:pt x="54666" y="124133"/>
                    <a:pt x="60343" y="124133"/>
                  </a:cubicBezTo>
                  <a:cubicBezTo>
                    <a:pt x="66020" y="124133"/>
                    <a:pt x="71509" y="123302"/>
                    <a:pt x="76740" y="121877"/>
                  </a:cubicBezTo>
                  <a:lnTo>
                    <a:pt x="76740" y="108185"/>
                  </a:lnTo>
                  <a:cubicBezTo>
                    <a:pt x="82488" y="106158"/>
                    <a:pt x="87744" y="103116"/>
                    <a:pt x="92279" y="99240"/>
                  </a:cubicBezTo>
                  <a:lnTo>
                    <a:pt x="104165" y="106094"/>
                  </a:lnTo>
                  <a:cubicBezTo>
                    <a:pt x="111963" y="98385"/>
                    <a:pt x="117665" y="88625"/>
                    <a:pt x="120537" y="77725"/>
                  </a:cubicBezTo>
                  <a:lnTo>
                    <a:pt x="108681" y="70891"/>
                  </a:lnTo>
                  <a:cubicBezTo>
                    <a:pt x="109224" y="67974"/>
                    <a:pt x="109538" y="64988"/>
                    <a:pt x="109538" y="61926"/>
                  </a:cubicBezTo>
                  <a:close/>
                  <a:moveTo>
                    <a:pt x="60353" y="84849"/>
                  </a:moveTo>
                  <a:cubicBezTo>
                    <a:pt x="47670" y="84849"/>
                    <a:pt x="37387" y="74587"/>
                    <a:pt x="37387" y="61930"/>
                  </a:cubicBezTo>
                  <a:cubicBezTo>
                    <a:pt x="37387" y="49273"/>
                    <a:pt x="47670" y="39007"/>
                    <a:pt x="60353" y="39007"/>
                  </a:cubicBezTo>
                  <a:cubicBezTo>
                    <a:pt x="73021" y="39007"/>
                    <a:pt x="83304" y="49269"/>
                    <a:pt x="83304" y="61926"/>
                  </a:cubicBezTo>
                  <a:cubicBezTo>
                    <a:pt x="83304" y="74583"/>
                    <a:pt x="73021" y="84849"/>
                    <a:pt x="60353" y="84849"/>
                  </a:cubicBezTo>
                  <a:close/>
                </a:path>
              </a:pathLst>
            </a:custGeom>
            <a:solidFill>
              <a:srgbClr val="0B556A">
                <a:lumMod val="75000"/>
              </a:srgbClr>
            </a:solidFill>
            <a:ln w="39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pic>
        <p:nvPicPr>
          <p:cNvPr id="201" name="Graphic 200">
            <a:extLst>
              <a:ext uri="{FF2B5EF4-FFF2-40B4-BE49-F238E27FC236}">
                <a16:creationId xmlns:a16="http://schemas.microsoft.com/office/drawing/2014/main" id="{1B96C34F-3D9C-B79C-5400-989392CDE92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891866" y="2925434"/>
            <a:ext cx="360000" cy="360000"/>
          </a:xfrm>
          <a:prstGeom prst="rect">
            <a:avLst/>
          </a:prstGeom>
        </p:spPr>
      </p:pic>
      <p:pic>
        <p:nvPicPr>
          <p:cNvPr id="202" name="Graphic 45">
            <a:extLst>
              <a:ext uri="{FF2B5EF4-FFF2-40B4-BE49-F238E27FC236}">
                <a16:creationId xmlns:a16="http://schemas.microsoft.com/office/drawing/2014/main" id="{6E4994EE-A57D-2ED0-BD13-ED8C27D6C6B6}"/>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10917142" y="3906718"/>
            <a:ext cx="324000" cy="324000"/>
          </a:xfrm>
          <a:prstGeom prst="rect">
            <a:avLst/>
          </a:prstGeom>
          <a:effectLst/>
        </p:spPr>
      </p:pic>
      <p:sp>
        <p:nvSpPr>
          <p:cNvPr id="203" name="TextBox 202">
            <a:extLst>
              <a:ext uri="{FF2B5EF4-FFF2-40B4-BE49-F238E27FC236}">
                <a16:creationId xmlns:a16="http://schemas.microsoft.com/office/drawing/2014/main" id="{FFFFC822-134F-6B1A-BDC1-960CB899F3D8}"/>
              </a:ext>
            </a:extLst>
          </p:cNvPr>
          <p:cNvSpPr txBox="1"/>
          <p:nvPr/>
        </p:nvSpPr>
        <p:spPr>
          <a:xfrm>
            <a:off x="5386088" y="2525043"/>
            <a:ext cx="1974209" cy="408623"/>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Bold" panose="020B0802040204020203" pitchFamily="34" charset="0"/>
              </a:rPr>
              <a:t>Generative Answers, </a:t>
            </a:r>
            <a:br>
              <a:rPr kumimoji="0" lang="en-US" sz="900" b="0" i="0" u="none" strike="noStrike" kern="0" cap="none" spc="0" normalizeH="0" baseline="0" noProof="0" dirty="0">
                <a:ln>
                  <a:noFill/>
                </a:ln>
                <a:solidFill>
                  <a:srgbClr val="000000"/>
                </a:solidFill>
                <a:effectLst/>
                <a:uLnTx/>
                <a:uFillTx/>
                <a:latin typeface="Segoe UI"/>
                <a:ea typeface="+mn-ea"/>
                <a:cs typeface="Segoe UI Bold" panose="020B08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n-ea"/>
                <a:cs typeface="Segoe UI Bold" panose="020B0802040204020203" pitchFamily="34" charset="0"/>
              </a:rPr>
              <a:t>Actions, and Builder </a:t>
            </a:r>
          </a:p>
        </p:txBody>
      </p:sp>
      <p:pic>
        <p:nvPicPr>
          <p:cNvPr id="204" name="Picture 4" descr="How to Download Microsoft Azure Architecture Icons? - Power Community">
            <a:extLst>
              <a:ext uri="{FF2B5EF4-FFF2-40B4-BE49-F238E27FC236}">
                <a16:creationId xmlns:a16="http://schemas.microsoft.com/office/drawing/2014/main" id="{F70EF38B-0457-BF4C-A542-D129D9AE21EC}"/>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5634286" y="1265519"/>
            <a:ext cx="320490" cy="320490"/>
          </a:xfrm>
          <a:prstGeom prst="rect">
            <a:avLst/>
          </a:prstGeom>
          <a:noFill/>
          <a:extLst>
            <a:ext uri="{909E8E84-426E-40DD-AFC4-6F175D3DCCD1}">
              <a14:hiddenFill xmlns:a14="http://schemas.microsoft.com/office/drawing/2010/main">
                <a:solidFill>
                  <a:srgbClr val="FFFFFF"/>
                </a:solidFill>
              </a14:hiddenFill>
            </a:ext>
          </a:extLst>
        </p:spPr>
      </p:pic>
      <p:cxnSp>
        <p:nvCxnSpPr>
          <p:cNvPr id="205" name="Straight Arrow Connector 218">
            <a:extLst>
              <a:ext uri="{FF2B5EF4-FFF2-40B4-BE49-F238E27FC236}">
                <a16:creationId xmlns:a16="http://schemas.microsoft.com/office/drawing/2014/main" id="{1686E426-C0BB-9E60-F576-321629A67E4E}"/>
              </a:ext>
            </a:extLst>
          </p:cNvPr>
          <p:cNvCxnSpPr>
            <a:cxnSpLocks/>
            <a:stCxn id="203" idx="0"/>
          </p:cNvCxnSpPr>
          <p:nvPr/>
        </p:nvCxnSpPr>
        <p:spPr>
          <a:xfrm flipV="1">
            <a:off x="6373193" y="1727291"/>
            <a:ext cx="0" cy="797752"/>
          </a:xfrm>
          <a:prstGeom prst="straightConnector1">
            <a:avLst/>
          </a:prstGeom>
          <a:noFill/>
          <a:ln w="6350" cap="flat" cmpd="sng" algn="ctr">
            <a:solidFill>
              <a:srgbClr val="FFFFFF">
                <a:lumMod val="75000"/>
              </a:srgbClr>
            </a:solidFill>
            <a:prstDash val="solid"/>
            <a:miter lim="800000"/>
            <a:tailEnd type="arrow" w="med" len="sm"/>
          </a:ln>
          <a:effectLst/>
        </p:spPr>
      </p:cxnSp>
      <p:pic>
        <p:nvPicPr>
          <p:cNvPr id="206" name="Graphic 205">
            <a:extLst>
              <a:ext uri="{FF2B5EF4-FFF2-40B4-BE49-F238E27FC236}">
                <a16:creationId xmlns:a16="http://schemas.microsoft.com/office/drawing/2014/main" id="{202D1688-69A1-5B80-93B7-55650E3CDB56}"/>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74006" y="1304758"/>
            <a:ext cx="306000" cy="306000"/>
          </a:xfrm>
          <a:prstGeom prst="rect">
            <a:avLst/>
          </a:prstGeom>
        </p:spPr>
      </p:pic>
      <p:pic>
        <p:nvPicPr>
          <p:cNvPr id="207" name="Graphic 206">
            <a:extLst>
              <a:ext uri="{FF2B5EF4-FFF2-40B4-BE49-F238E27FC236}">
                <a16:creationId xmlns:a16="http://schemas.microsoft.com/office/drawing/2014/main" id="{5090F7E1-7E56-65CD-FA1C-EB44811EE0B4}"/>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226466" y="2988340"/>
            <a:ext cx="230400" cy="230400"/>
          </a:xfrm>
          <a:prstGeom prst="rect">
            <a:avLst/>
          </a:prstGeom>
        </p:spPr>
      </p:pic>
      <p:cxnSp>
        <p:nvCxnSpPr>
          <p:cNvPr id="208" name="Straight Arrow Connector 215">
            <a:extLst>
              <a:ext uri="{FF2B5EF4-FFF2-40B4-BE49-F238E27FC236}">
                <a16:creationId xmlns:a16="http://schemas.microsoft.com/office/drawing/2014/main" id="{DC1055C9-FD80-35F4-3875-9617BF2A0D9E}"/>
              </a:ext>
            </a:extLst>
          </p:cNvPr>
          <p:cNvCxnSpPr>
            <a:cxnSpLocks/>
            <a:stCxn id="130" idx="3"/>
          </p:cNvCxnSpPr>
          <p:nvPr/>
        </p:nvCxnSpPr>
        <p:spPr>
          <a:xfrm>
            <a:off x="7380948" y="4644773"/>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09" name="Straight Arrow Connector 215">
            <a:extLst>
              <a:ext uri="{FF2B5EF4-FFF2-40B4-BE49-F238E27FC236}">
                <a16:creationId xmlns:a16="http://schemas.microsoft.com/office/drawing/2014/main" id="{44C537A8-EC30-97C4-EA28-886DFBC1434B}"/>
              </a:ext>
            </a:extLst>
          </p:cNvPr>
          <p:cNvCxnSpPr>
            <a:cxnSpLocks/>
          </p:cNvCxnSpPr>
          <p:nvPr/>
        </p:nvCxnSpPr>
        <p:spPr>
          <a:xfrm>
            <a:off x="7380947" y="4300668"/>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10" name="Straight Arrow Connector 217">
            <a:extLst>
              <a:ext uri="{FF2B5EF4-FFF2-40B4-BE49-F238E27FC236}">
                <a16:creationId xmlns:a16="http://schemas.microsoft.com/office/drawing/2014/main" id="{CEF6B971-BA03-0675-6893-8623340EE851}"/>
              </a:ext>
            </a:extLst>
          </p:cNvPr>
          <p:cNvCxnSpPr>
            <a:cxnSpLocks/>
            <a:stCxn id="127" idx="3"/>
            <a:endCxn id="195" idx="1"/>
          </p:cNvCxnSpPr>
          <p:nvPr/>
        </p:nvCxnSpPr>
        <p:spPr>
          <a:xfrm flipV="1">
            <a:off x="7380949" y="3430912"/>
            <a:ext cx="977303" cy="15488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1" name="Graphic 210">
            <a:extLst>
              <a:ext uri="{FF2B5EF4-FFF2-40B4-BE49-F238E27FC236}">
                <a16:creationId xmlns:a16="http://schemas.microsoft.com/office/drawing/2014/main" id="{C1D22BF9-5C36-EF57-6410-EADD5152EE68}"/>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906536" y="4833793"/>
            <a:ext cx="324000" cy="324000"/>
          </a:xfrm>
          <a:prstGeom prst="rect">
            <a:avLst/>
          </a:prstGeom>
        </p:spPr>
      </p:pic>
      <p:pic>
        <p:nvPicPr>
          <p:cNvPr id="212" name="Graphic 211" descr="Shield Tick outline">
            <a:extLst>
              <a:ext uri="{FF2B5EF4-FFF2-40B4-BE49-F238E27FC236}">
                <a16:creationId xmlns:a16="http://schemas.microsoft.com/office/drawing/2014/main" id="{D1BCF700-86F1-EF2D-F342-E3FEA2514F82}"/>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9908023" y="1257129"/>
            <a:ext cx="360000" cy="360000"/>
          </a:xfrm>
          <a:prstGeom prst="rect">
            <a:avLst/>
          </a:prstGeom>
        </p:spPr>
      </p:pic>
      <p:sp>
        <p:nvSpPr>
          <p:cNvPr id="213" name="Rectangle: Rounded Corners 212">
            <a:extLst>
              <a:ext uri="{FF2B5EF4-FFF2-40B4-BE49-F238E27FC236}">
                <a16:creationId xmlns:a16="http://schemas.microsoft.com/office/drawing/2014/main" id="{BCD7CB6D-F870-A54A-2044-0C8EA598044C}"/>
              </a:ext>
            </a:extLst>
          </p:cNvPr>
          <p:cNvSpPr/>
          <p:nvPr/>
        </p:nvSpPr>
        <p:spPr bwMode="auto">
          <a:xfrm>
            <a:off x="9765085" y="1136195"/>
            <a:ext cx="1992512"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Data Loss Prevention Policies</a:t>
            </a:r>
          </a:p>
        </p:txBody>
      </p:sp>
      <p:cxnSp>
        <p:nvCxnSpPr>
          <p:cNvPr id="214" name="Straight Arrow Connector 218">
            <a:extLst>
              <a:ext uri="{FF2B5EF4-FFF2-40B4-BE49-F238E27FC236}">
                <a16:creationId xmlns:a16="http://schemas.microsoft.com/office/drawing/2014/main" id="{4ACCCDBF-A267-6932-2CBB-5D6DE0C76661}"/>
              </a:ext>
            </a:extLst>
          </p:cNvPr>
          <p:cNvCxnSpPr>
            <a:cxnSpLocks/>
            <a:stCxn id="194" idx="0"/>
          </p:cNvCxnSpPr>
          <p:nvPr/>
        </p:nvCxnSpPr>
        <p:spPr>
          <a:xfrm rot="5400000" flipH="1" flipV="1">
            <a:off x="8846005" y="1766465"/>
            <a:ext cx="1206374" cy="112802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5" name="Graphic 214">
            <a:extLst>
              <a:ext uri="{FF2B5EF4-FFF2-40B4-BE49-F238E27FC236}">
                <a16:creationId xmlns:a16="http://schemas.microsoft.com/office/drawing/2014/main" id="{E9D59D47-70F8-5AAC-C110-48CF0C30B7D0}"/>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07405" y="2428619"/>
            <a:ext cx="360000" cy="360000"/>
          </a:xfrm>
          <a:prstGeom prst="rect">
            <a:avLst/>
          </a:prstGeom>
        </p:spPr>
      </p:pic>
      <p:sp>
        <p:nvSpPr>
          <p:cNvPr id="216" name="TextBox 215">
            <a:extLst>
              <a:ext uri="{FF2B5EF4-FFF2-40B4-BE49-F238E27FC236}">
                <a16:creationId xmlns:a16="http://schemas.microsoft.com/office/drawing/2014/main" id="{E23D80BD-EECF-B88A-CB96-97D5A7B0F791}"/>
              </a:ext>
            </a:extLst>
          </p:cNvPr>
          <p:cNvSpPr txBox="1"/>
          <p:nvPr/>
        </p:nvSpPr>
        <p:spPr>
          <a:xfrm>
            <a:off x="3075175" y="2249603"/>
            <a:ext cx="1932217" cy="715089"/>
          </a:xfrm>
          <a:prstGeom prst="roundRect">
            <a:avLst/>
          </a:prstGeom>
          <a:noFill/>
          <a:ln w="6350">
            <a:solidFill>
              <a:srgbClr val="FFFFFF">
                <a:lumMod val="85000"/>
              </a:srgbClr>
            </a:solidFill>
          </a:ln>
        </p:spPr>
        <p:txBody>
          <a:bodyPr wrap="square" rtlCol="0">
            <a:spAutoFit/>
          </a:bodyPr>
          <a:lstStyle/>
          <a:p>
            <a:pPr marL="447675" marR="0" lvl="0" indent="0" algn="ctr" defTabSz="542925"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Bold" panose="020B0802040204020203" pitchFamily="34" charset="0"/>
              </a:rPr>
              <a:t>Azure Conversational Language Understanding (CLU) (optional)</a:t>
            </a:r>
          </a:p>
        </p:txBody>
      </p:sp>
      <p:pic>
        <p:nvPicPr>
          <p:cNvPr id="4" name="Graphic 3">
            <a:extLst>
              <a:ext uri="{FF2B5EF4-FFF2-40B4-BE49-F238E27FC236}">
                <a16:creationId xmlns:a16="http://schemas.microsoft.com/office/drawing/2014/main" id="{DA86874F-375A-A165-23E3-51BA8AAB2A0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148587" y="4670099"/>
            <a:ext cx="396000" cy="396000"/>
          </a:xfrm>
          <a:prstGeom prst="rect">
            <a:avLst/>
          </a:prstGeom>
        </p:spPr>
      </p:pic>
      <p:pic>
        <p:nvPicPr>
          <p:cNvPr id="5" name="Picture 4" descr="A logo of a company&#10;&#10;Description automatically generated">
            <a:extLst>
              <a:ext uri="{FF2B5EF4-FFF2-40B4-BE49-F238E27FC236}">
                <a16:creationId xmlns:a16="http://schemas.microsoft.com/office/drawing/2014/main" id="{FE31EB6D-7A26-9B20-B985-AA6BC85269DC}"/>
              </a:ext>
            </a:extLst>
          </p:cNvPr>
          <p:cNvPicPr>
            <a:picLocks noChangeAspect="1"/>
          </p:cNvPicPr>
          <p:nvPr/>
        </p:nvPicPr>
        <p:blipFill>
          <a:blip r:embed="rId34">
            <a:extLst>
              <a:ext uri="{837473B0-CC2E-450A-ABE3-18F120FF3D39}">
                <a1611:picAttrSrcUrl xmlns:a1611="http://schemas.microsoft.com/office/drawing/2016/11/main" r:id="rId35"/>
              </a:ext>
            </a:extLst>
          </a:blip>
          <a:stretch>
            <a:fillRect/>
          </a:stretch>
        </p:blipFill>
        <p:spPr>
          <a:xfrm>
            <a:off x="2092436" y="3942890"/>
            <a:ext cx="498670" cy="396000"/>
          </a:xfrm>
          <a:prstGeom prst="rect">
            <a:avLst/>
          </a:prstGeom>
        </p:spPr>
      </p:pic>
      <p:pic>
        <p:nvPicPr>
          <p:cNvPr id="6" name="Graphic 5">
            <a:extLst>
              <a:ext uri="{FF2B5EF4-FFF2-40B4-BE49-F238E27FC236}">
                <a16:creationId xmlns:a16="http://schemas.microsoft.com/office/drawing/2014/main" id="{E48E9501-83D7-2900-50C3-49CF39535E6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082622" y="2170073"/>
            <a:ext cx="288000" cy="288000"/>
          </a:xfrm>
          <a:prstGeom prst="rect">
            <a:avLst/>
          </a:prstGeom>
        </p:spPr>
      </p:pic>
      <p:sp>
        <p:nvSpPr>
          <p:cNvPr id="3" name="TextBox 2">
            <a:extLst>
              <a:ext uri="{FF2B5EF4-FFF2-40B4-BE49-F238E27FC236}">
                <a16:creationId xmlns:a16="http://schemas.microsoft.com/office/drawing/2014/main" id="{0800A092-A465-2B4A-03CB-F6832583D3A5}"/>
              </a:ext>
            </a:extLst>
          </p:cNvPr>
          <p:cNvSpPr txBox="1"/>
          <p:nvPr/>
        </p:nvSpPr>
        <p:spPr>
          <a:xfrm>
            <a:off x="3080356" y="4634595"/>
            <a:ext cx="1932217" cy="561856"/>
          </a:xfrm>
          <a:prstGeom prst="roundRect">
            <a:avLst/>
          </a:prstGeom>
          <a:noFill/>
          <a:ln w="6350">
            <a:solidFill>
              <a:srgbClr val="FFFFFF">
                <a:lumMod val="85000"/>
              </a:srgbClr>
            </a:solidFill>
          </a:ln>
        </p:spPr>
        <p:txBody>
          <a:bodyPr wrap="square" rtlCol="0">
            <a:spAutoFit/>
          </a:bodyPr>
          <a:lstStyle/>
          <a:p>
            <a:pPr marL="447675"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Dynamic chaining: </a:t>
            </a:r>
            <a:b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br>
            <a:r>
              <a:rPr kumimoji="0" lang="en-US" sz="900" b="0" i="0" u="none" strike="noStrike" kern="0" cap="none" spc="0" normalizeH="0" baseline="0" noProof="0">
                <a:ln>
                  <a:noFill/>
                </a:ln>
                <a:solidFill>
                  <a:srgbClr val="000000"/>
                </a:solidFill>
                <a:effectLst/>
                <a:uLnTx/>
                <a:uFillTx/>
                <a:latin typeface="Segoe UI"/>
                <a:ea typeface="+mn-ea"/>
                <a:cs typeface="Segoe UI Bold" panose="020B0802040204020203" pitchFamily="34" charset="0"/>
              </a:rPr>
              <a:t>LLM-based multi-intents recognition (optional) </a:t>
            </a:r>
          </a:p>
        </p:txBody>
      </p:sp>
      <p:pic>
        <p:nvPicPr>
          <p:cNvPr id="8" name="Graphic 7">
            <a:extLst>
              <a:ext uri="{FF2B5EF4-FFF2-40B4-BE49-F238E27FC236}">
                <a16:creationId xmlns:a16="http://schemas.microsoft.com/office/drawing/2014/main" id="{16C189E2-8E18-4E37-5134-03C6ED4EF50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164322" y="4711016"/>
            <a:ext cx="432000" cy="432000"/>
          </a:xfrm>
          <a:prstGeom prst="rect">
            <a:avLst/>
          </a:prstGeom>
        </p:spPr>
      </p:pic>
      <p:pic>
        <p:nvPicPr>
          <p:cNvPr id="13" name="Picture 2">
            <a:extLst>
              <a:ext uri="{FF2B5EF4-FFF2-40B4-BE49-F238E27FC236}">
                <a16:creationId xmlns:a16="http://schemas.microsoft.com/office/drawing/2014/main" id="{AF999C1F-F4E7-CB2E-61CD-DBFD7F87D2E3}"/>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20681" y="2496532"/>
            <a:ext cx="396000" cy="3960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73">
            <a:extLst>
              <a:ext uri="{FF2B5EF4-FFF2-40B4-BE49-F238E27FC236}">
                <a16:creationId xmlns:a16="http://schemas.microsoft.com/office/drawing/2014/main" id="{7796631F-89FC-0A5E-2A58-68A13BF47BD8}"/>
              </a:ext>
              <a:ext uri="{C183D7F6-B498-43B3-948B-1728B52AA6E4}">
                <adec:decorative xmlns:adec="http://schemas.microsoft.com/office/drawing/2017/decorative" val="1"/>
              </a:ext>
            </a:extLst>
          </p:cNvPr>
          <p:cNvCxnSpPr>
            <a:cxnSpLocks/>
          </p:cNvCxnSpPr>
          <p:nvPr/>
        </p:nvCxnSpPr>
        <p:spPr>
          <a:xfrm flipV="1">
            <a:off x="3460750" y="1727291"/>
            <a:ext cx="0" cy="373034"/>
          </a:xfrm>
          <a:prstGeom prst="straightConnector1">
            <a:avLst/>
          </a:prstGeom>
          <a:noFill/>
          <a:ln w="6350" cap="flat" cmpd="sng" algn="ctr">
            <a:solidFill>
              <a:srgbClr val="FFFFFF">
                <a:lumMod val="75000"/>
              </a:srgbClr>
            </a:solidFill>
            <a:prstDash val="solid"/>
            <a:miter lim="800000"/>
            <a:headEnd type="arrow" w="med" len="med"/>
            <a:tailEnd type="none" w="med" len="med"/>
          </a:ln>
          <a:effectLst/>
        </p:spPr>
      </p:cxnSp>
    </p:spTree>
    <p:extLst>
      <p:ext uri="{BB962C8B-B14F-4D97-AF65-F5344CB8AC3E}">
        <p14:creationId xmlns:p14="http://schemas.microsoft.com/office/powerpoint/2010/main" val="70369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98AADA1-A1D8-FA39-3EB7-FFBC7AEFC042}"/>
              </a:ext>
            </a:extLst>
          </p:cNvPr>
          <p:cNvGrpSpPr/>
          <p:nvPr/>
        </p:nvGrpSpPr>
        <p:grpSpPr>
          <a:xfrm>
            <a:off x="464513" y="703936"/>
            <a:ext cx="11338735" cy="5282245"/>
            <a:chOff x="-553595" y="195559"/>
            <a:chExt cx="13330750" cy="6210241"/>
          </a:xfrm>
        </p:grpSpPr>
        <p:grpSp>
          <p:nvGrpSpPr>
            <p:cNvPr id="26" name="Group 25">
              <a:extLst>
                <a:ext uri="{FF2B5EF4-FFF2-40B4-BE49-F238E27FC236}">
                  <a16:creationId xmlns:a16="http://schemas.microsoft.com/office/drawing/2014/main" id="{D8BE209F-AC0F-F34B-85FE-CAE6B2689ADF}"/>
                </a:ext>
                <a:ext uri="{C183D7F6-B498-43B3-948B-1728B52AA6E4}">
                  <adec:decorative xmlns:adec="http://schemas.microsoft.com/office/drawing/2017/decorative" val="1"/>
                </a:ext>
              </a:extLst>
            </p:cNvPr>
            <p:cNvGrpSpPr/>
            <p:nvPr/>
          </p:nvGrpSpPr>
          <p:grpSpPr>
            <a:xfrm>
              <a:off x="762103" y="5277554"/>
              <a:ext cx="4740157" cy="1038995"/>
              <a:chOff x="-1887599" y="3081563"/>
              <a:chExt cx="4740157" cy="1038995"/>
            </a:xfrm>
          </p:grpSpPr>
          <p:sp>
            <p:nvSpPr>
              <p:cNvPr id="24" name="Rectangle 23">
                <a:extLst>
                  <a:ext uri="{FF2B5EF4-FFF2-40B4-BE49-F238E27FC236}">
                    <a16:creationId xmlns:a16="http://schemas.microsoft.com/office/drawing/2014/main" id="{E8D0EB7B-7EAA-3A40-A754-F66416DA8C8B}"/>
                  </a:ext>
                </a:extLst>
              </p:cNvPr>
              <p:cNvSpPr/>
              <p:nvPr/>
            </p:nvSpPr>
            <p:spPr bwMode="auto">
              <a:xfrm>
                <a:off x="-1887599" y="3492129"/>
                <a:ext cx="2887909" cy="469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Publish</a:t>
                </a:r>
                <a:r>
                  <a:rPr kumimoji="0" lang="en-US"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the copilot to </a:t>
                </a:r>
                <a: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multiple channels, live instantly </a:t>
                </a:r>
                <a:r>
                  <a:rPr kumimoji="0" lang="en-US"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on the SaaS service</a:t>
                </a:r>
              </a:p>
            </p:txBody>
          </p:sp>
          <p:pic>
            <p:nvPicPr>
              <p:cNvPr id="25" name="Picture 24" descr="A screen shot of a computer&#10;&#10;Description automatically generated">
                <a:extLst>
                  <a:ext uri="{FF2B5EF4-FFF2-40B4-BE49-F238E27FC236}">
                    <a16:creationId xmlns:a16="http://schemas.microsoft.com/office/drawing/2014/main" id="{55F7BD83-9BEC-F747-A203-6313427074E6}"/>
                  </a:ext>
                </a:extLst>
              </p:cNvPr>
              <p:cNvPicPr>
                <a:picLocks noChangeAspect="1"/>
              </p:cNvPicPr>
              <p:nvPr/>
            </p:nvPicPr>
            <p:blipFill rotWithShape="1">
              <a:blip r:embed="rId4"/>
              <a:srcRect l="12007" t="53697" r="72327" b="30519"/>
              <a:stretch/>
            </p:blipFill>
            <p:spPr>
              <a:xfrm>
                <a:off x="1019278" y="3081563"/>
                <a:ext cx="1833280" cy="1038995"/>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30" name="Group 29">
              <a:extLst>
                <a:ext uri="{FF2B5EF4-FFF2-40B4-BE49-F238E27FC236}">
                  <a16:creationId xmlns:a16="http://schemas.microsoft.com/office/drawing/2014/main" id="{1545C4D3-A7F7-8FB3-84F2-7E2E7275C390}"/>
                </a:ext>
              </a:extLst>
            </p:cNvPr>
            <p:cNvGrpSpPr/>
            <p:nvPr/>
          </p:nvGrpSpPr>
          <p:grpSpPr>
            <a:xfrm>
              <a:off x="-553595" y="195559"/>
              <a:ext cx="13330750" cy="6210241"/>
              <a:chOff x="-553595" y="195559"/>
              <a:chExt cx="13330750" cy="6210241"/>
            </a:xfrm>
          </p:grpSpPr>
          <p:grpSp>
            <p:nvGrpSpPr>
              <p:cNvPr id="13" name="Group 12">
                <a:extLst>
                  <a:ext uri="{FF2B5EF4-FFF2-40B4-BE49-F238E27FC236}">
                    <a16:creationId xmlns:a16="http://schemas.microsoft.com/office/drawing/2014/main" id="{65E90993-300F-AE42-BD9E-6F51A10096D8}"/>
                  </a:ext>
                  <a:ext uri="{C183D7F6-B498-43B3-948B-1728B52AA6E4}">
                    <adec:decorative xmlns:adec="http://schemas.microsoft.com/office/drawing/2017/decorative" val="1"/>
                  </a:ext>
                </a:extLst>
              </p:cNvPr>
              <p:cNvGrpSpPr/>
              <p:nvPr/>
            </p:nvGrpSpPr>
            <p:grpSpPr>
              <a:xfrm>
                <a:off x="3358896" y="195559"/>
                <a:ext cx="5367896" cy="1489039"/>
                <a:chOff x="3558673" y="358393"/>
                <a:chExt cx="5367896" cy="1489039"/>
              </a:xfrm>
            </p:grpSpPr>
            <p:sp>
              <p:nvSpPr>
                <p:cNvPr id="8" name="Rectangle 7">
                  <a:extLst>
                    <a:ext uri="{FF2B5EF4-FFF2-40B4-BE49-F238E27FC236}">
                      <a16:creationId xmlns:a16="http://schemas.microsoft.com/office/drawing/2014/main" id="{314EB5C0-307A-3543-B538-E1A3A823814A}"/>
                    </a:ext>
                  </a:extLst>
                </p:cNvPr>
                <p:cNvSpPr/>
                <p:nvPr/>
              </p:nvSpPr>
              <p:spPr bwMode="auto">
                <a:xfrm>
                  <a:off x="3558673" y="358393"/>
                  <a:ext cx="5367896" cy="199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Create </a:t>
                  </a:r>
                  <a:r>
                    <a:rPr kumimoji="0" lang="en-IN" sz="1400" b="0" i="0"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copilot</a:t>
                  </a: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with E2E SaaS and single pane of glass</a:t>
                  </a:r>
                </a:p>
              </p:txBody>
            </p:sp>
            <p:pic>
              <p:nvPicPr>
                <p:cNvPr id="9" name="Picture 8" descr="A screen shot of a television&#10;&#10;Description automatically generated">
                  <a:extLst>
                    <a:ext uri="{FF2B5EF4-FFF2-40B4-BE49-F238E27FC236}">
                      <a16:creationId xmlns:a16="http://schemas.microsoft.com/office/drawing/2014/main" id="{0F692CDE-09C8-8740-99F8-48630108536E}"/>
                    </a:ext>
                  </a:extLst>
                </p:cNvPr>
                <p:cNvPicPr>
                  <a:picLocks noChangeAspect="1"/>
                </p:cNvPicPr>
                <p:nvPr/>
              </p:nvPicPr>
              <p:blipFill rotWithShape="1">
                <a:blip r:embed="rId5"/>
                <a:srcRect l="42184" t="4754" r="42184" b="79648"/>
                <a:stretch/>
              </p:blipFill>
              <p:spPr>
                <a:xfrm>
                  <a:off x="5240089" y="814232"/>
                  <a:ext cx="1840811" cy="1033200"/>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16" name="Group 15">
                <a:extLst>
                  <a:ext uri="{FF2B5EF4-FFF2-40B4-BE49-F238E27FC236}">
                    <a16:creationId xmlns:a16="http://schemas.microsoft.com/office/drawing/2014/main" id="{BC100CF9-20BD-624B-9A42-56F10D53042B}"/>
                  </a:ext>
                  <a:ext uri="{C183D7F6-B498-43B3-948B-1728B52AA6E4}">
                    <adec:decorative xmlns:adec="http://schemas.microsoft.com/office/drawing/2017/decorative" val="1"/>
                  </a:ext>
                </a:extLst>
              </p:cNvPr>
              <p:cNvGrpSpPr/>
              <p:nvPr/>
            </p:nvGrpSpPr>
            <p:grpSpPr>
              <a:xfrm>
                <a:off x="7402084" y="1260170"/>
                <a:ext cx="5215982" cy="1310487"/>
                <a:chOff x="7601861" y="1423004"/>
                <a:chExt cx="5215982" cy="1310487"/>
              </a:xfrm>
            </p:grpSpPr>
            <p:sp>
              <p:nvSpPr>
                <p:cNvPr id="11" name="Rectangle 10">
                  <a:extLst>
                    <a:ext uri="{FF2B5EF4-FFF2-40B4-BE49-F238E27FC236}">
                      <a16:creationId xmlns:a16="http://schemas.microsoft.com/office/drawing/2014/main" id="{BA1D3C68-9762-EE4E-8025-EE60F215ACE0}"/>
                    </a:ext>
                  </a:extLst>
                </p:cNvPr>
                <p:cNvSpPr/>
                <p:nvPr/>
              </p:nvSpPr>
              <p:spPr bwMode="auto">
                <a:xfrm>
                  <a:off x="9697826" y="1423004"/>
                  <a:ext cx="3120017" cy="76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Chat over knowledge with Generative AI</a:t>
                  </a:r>
                  <a:b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br>
                  <a: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Use generative answers and custom GPTs to provide enterprise specific answers over your files, websites, and internal shares</a:t>
                  </a:r>
                </a:p>
              </p:txBody>
            </p:sp>
            <p:pic>
              <p:nvPicPr>
                <p:cNvPr id="12" name="Picture 11" descr="A screen shot of a computer&#10;&#10;Description automatically generated">
                  <a:extLst>
                    <a:ext uri="{FF2B5EF4-FFF2-40B4-BE49-F238E27FC236}">
                      <a16:creationId xmlns:a16="http://schemas.microsoft.com/office/drawing/2014/main" id="{E6A9C9EB-92FC-124A-B68F-874D741C494A}"/>
                    </a:ext>
                  </a:extLst>
                </p:cNvPr>
                <p:cNvPicPr>
                  <a:picLocks noChangeAspect="1"/>
                </p:cNvPicPr>
                <p:nvPr/>
              </p:nvPicPr>
              <p:blipFill rotWithShape="1">
                <a:blip r:embed="rId6"/>
                <a:srcRect l="70029" t="24209" r="14443" b="59627"/>
                <a:stretch/>
              </p:blipFill>
              <p:spPr>
                <a:xfrm>
                  <a:off x="7601861" y="1700291"/>
                  <a:ext cx="1764571" cy="1033200"/>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sp>
            <p:nvSpPr>
              <p:cNvPr id="14" name="Rectangle 13">
                <a:extLst>
                  <a:ext uri="{FF2B5EF4-FFF2-40B4-BE49-F238E27FC236}">
                    <a16:creationId xmlns:a16="http://schemas.microsoft.com/office/drawing/2014/main" id="{BA5A6D84-9228-CB41-ADC5-FBEA3665FB35}"/>
                  </a:ext>
                  <a:ext uri="{C183D7F6-B498-43B3-948B-1728B52AA6E4}">
                    <adec:decorative xmlns:adec="http://schemas.microsoft.com/office/drawing/2017/decorative" val="1"/>
                  </a:ext>
                </a:extLst>
              </p:cNvPr>
              <p:cNvSpPr/>
              <p:nvPr/>
            </p:nvSpPr>
            <p:spPr bwMode="auto">
              <a:xfrm>
                <a:off x="9825108" y="3121043"/>
                <a:ext cx="2952047" cy="1626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Create specific topics </a:t>
                </a:r>
                <a:r>
                  <a:rPr kumimoji="0" lang="en-US"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Supplement generative answers with specific, curated topics. Build them easily with the powerful graphical studio</a:t>
                </a:r>
              </a:p>
            </p:txBody>
          </p:sp>
          <p:grpSp>
            <p:nvGrpSpPr>
              <p:cNvPr id="20" name="Group 19">
                <a:extLst>
                  <a:ext uri="{FF2B5EF4-FFF2-40B4-BE49-F238E27FC236}">
                    <a16:creationId xmlns:a16="http://schemas.microsoft.com/office/drawing/2014/main" id="{9FC1C51F-51D1-C040-B640-D6D5B96190F7}"/>
                  </a:ext>
                  <a:ext uri="{C183D7F6-B498-43B3-948B-1728B52AA6E4}">
                    <adec:decorative xmlns:adec="http://schemas.microsoft.com/office/drawing/2017/decorative" val="1"/>
                  </a:ext>
                </a:extLst>
              </p:cNvPr>
              <p:cNvGrpSpPr/>
              <p:nvPr/>
            </p:nvGrpSpPr>
            <p:grpSpPr>
              <a:xfrm>
                <a:off x="7775282" y="3436045"/>
                <a:ext cx="4273706" cy="2969755"/>
                <a:chOff x="7585210" y="5127396"/>
                <a:chExt cx="4273706" cy="2969755"/>
              </a:xfrm>
            </p:grpSpPr>
            <p:pic>
              <p:nvPicPr>
                <p:cNvPr id="17" name="Picture 16" descr="A close up of a logo&#10;&#10;Description automatically generated">
                  <a:extLst>
                    <a:ext uri="{FF2B5EF4-FFF2-40B4-BE49-F238E27FC236}">
                      <a16:creationId xmlns:a16="http://schemas.microsoft.com/office/drawing/2014/main" id="{D8C89922-8DB1-7948-9A12-4622F878989D}"/>
                    </a:ext>
                  </a:extLst>
                </p:cNvPr>
                <p:cNvPicPr>
                  <a:picLocks noChangeAspect="1"/>
                </p:cNvPicPr>
                <p:nvPr/>
              </p:nvPicPr>
              <p:blipFill rotWithShape="1">
                <a:blip r:embed="rId7"/>
                <a:srcRect l="55097" t="78982" r="29263" b="5289"/>
                <a:stretch/>
              </p:blipFill>
              <p:spPr>
                <a:xfrm>
                  <a:off x="7585210" y="5127396"/>
                  <a:ext cx="1826471" cy="1033200"/>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9" name="Rectangle 18">
                  <a:extLst>
                    <a:ext uri="{FF2B5EF4-FFF2-40B4-BE49-F238E27FC236}">
                      <a16:creationId xmlns:a16="http://schemas.microsoft.com/office/drawing/2014/main" id="{94A8E224-2186-3444-B959-51860CEF38EC}"/>
                    </a:ext>
                  </a:extLst>
                </p:cNvPr>
                <p:cNvSpPr/>
                <p:nvPr/>
              </p:nvSpPr>
              <p:spPr bwMode="auto">
                <a:xfrm>
                  <a:off x="8906870" y="7322086"/>
                  <a:ext cx="2952046" cy="775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IN"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Actions &amp; Plugins </a:t>
                  </a:r>
                  <a:br>
                    <a:rPr kumimoji="0" lang="en-IN"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br>
                  <a: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Create actions , plugins, or use pre-built Power Platform and </a:t>
                  </a:r>
                  <a:r>
                    <a:rPr kumimoji="0" lang="en-IN" sz="1400" b="0" i="0" u="none" strike="noStrike" kern="1200" cap="none" spc="-44" normalizeH="0" baseline="0" noProof="0" err="1">
                      <a:ln w="3175">
                        <a:noFill/>
                      </a:ln>
                      <a:solidFill>
                        <a:srgbClr val="000000"/>
                      </a:solidFill>
                      <a:effectLst/>
                      <a:uLnTx/>
                      <a:uFillTx/>
                      <a:latin typeface="Segoe UI"/>
                      <a:ea typeface="+mn-ea"/>
                      <a:cs typeface="Segoe UI" panose="020B0502040204020203" pitchFamily="34" charset="0"/>
                    </a:rPr>
                    <a:t>OpenAI</a:t>
                  </a:r>
                  <a: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 connectors to call your backends and APIs</a:t>
                  </a:r>
                </a:p>
              </p:txBody>
            </p:sp>
          </p:grpSp>
          <p:sp>
            <p:nvSpPr>
              <p:cNvPr id="21" name="Rectangle 20">
                <a:extLst>
                  <a:ext uri="{FF2B5EF4-FFF2-40B4-BE49-F238E27FC236}">
                    <a16:creationId xmlns:a16="http://schemas.microsoft.com/office/drawing/2014/main" id="{F2E2345E-F518-D745-9713-F6B269BE5AE0}"/>
                  </a:ext>
                </a:extLst>
              </p:cNvPr>
              <p:cNvSpPr/>
              <p:nvPr/>
            </p:nvSpPr>
            <p:spPr bwMode="auto">
              <a:xfrm>
                <a:off x="-553595" y="1612559"/>
                <a:ext cx="2821653" cy="9543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Conversational Services</a:t>
                </a:r>
                <a:b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Integrate with Azure AI Studio, </a:t>
                </a:r>
                <a:b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Azure Cognitive Services, Bot Framework and more</a:t>
                </a:r>
              </a:p>
            </p:txBody>
          </p:sp>
          <p:sp>
            <p:nvSpPr>
              <p:cNvPr id="88" name="Arc 87">
                <a:extLst>
                  <a:ext uri="{FF2B5EF4-FFF2-40B4-BE49-F238E27FC236}">
                    <a16:creationId xmlns:a16="http://schemas.microsoft.com/office/drawing/2014/main" id="{DE7A5523-03A0-934E-A060-6BCDFBAB1C7A}"/>
                  </a:ext>
                  <a:ext uri="{C183D7F6-B498-43B3-948B-1728B52AA6E4}">
                    <adec:decorative xmlns:adec="http://schemas.microsoft.com/office/drawing/2017/decorative" val="1"/>
                  </a:ext>
                </a:extLst>
              </p:cNvPr>
              <p:cNvSpPr/>
              <p:nvPr/>
            </p:nvSpPr>
            <p:spPr bwMode="auto">
              <a:xfrm rot="18790168">
                <a:off x="4314867" y="1925024"/>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9" name="Arc 88">
                <a:extLst>
                  <a:ext uri="{FF2B5EF4-FFF2-40B4-BE49-F238E27FC236}">
                    <a16:creationId xmlns:a16="http://schemas.microsoft.com/office/drawing/2014/main" id="{165E13B0-A211-1B45-B9AC-00F0827CDCA2}"/>
                  </a:ext>
                  <a:ext uri="{C183D7F6-B498-43B3-948B-1728B52AA6E4}">
                    <adec:decorative xmlns:adec="http://schemas.microsoft.com/office/drawing/2017/decorative" val="1"/>
                  </a:ext>
                </a:extLst>
              </p:cNvPr>
              <p:cNvSpPr/>
              <p:nvPr/>
            </p:nvSpPr>
            <p:spPr bwMode="auto">
              <a:xfrm rot="15946204">
                <a:off x="4314867" y="1925023"/>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 name="Arc 89">
                <a:extLst>
                  <a:ext uri="{FF2B5EF4-FFF2-40B4-BE49-F238E27FC236}">
                    <a16:creationId xmlns:a16="http://schemas.microsoft.com/office/drawing/2014/main" id="{8AC445F1-AA96-794F-9BC8-0ABB5C9F0E3C}"/>
                  </a:ext>
                  <a:ext uri="{C183D7F6-B498-43B3-948B-1728B52AA6E4}">
                    <adec:decorative xmlns:adec="http://schemas.microsoft.com/office/drawing/2017/decorative" val="1"/>
                  </a:ext>
                </a:extLst>
              </p:cNvPr>
              <p:cNvSpPr/>
              <p:nvPr/>
            </p:nvSpPr>
            <p:spPr bwMode="auto">
              <a:xfrm rot="13106036">
                <a:off x="4314866" y="1925024"/>
                <a:ext cx="3283735" cy="3283734"/>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1" name="Arc 90">
                <a:extLst>
                  <a:ext uri="{FF2B5EF4-FFF2-40B4-BE49-F238E27FC236}">
                    <a16:creationId xmlns:a16="http://schemas.microsoft.com/office/drawing/2014/main" id="{3D6A5031-8293-574F-9E31-7BA3E432BF95}"/>
                  </a:ext>
                  <a:ext uri="{C183D7F6-B498-43B3-948B-1728B52AA6E4}">
                    <adec:decorative xmlns:adec="http://schemas.microsoft.com/office/drawing/2017/decorative" val="1"/>
                  </a:ext>
                </a:extLst>
              </p:cNvPr>
              <p:cNvSpPr/>
              <p:nvPr/>
            </p:nvSpPr>
            <p:spPr bwMode="auto">
              <a:xfrm rot="5908351">
                <a:off x="4314867" y="1925021"/>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2" name="Arc 91">
                <a:extLst>
                  <a:ext uri="{FF2B5EF4-FFF2-40B4-BE49-F238E27FC236}">
                    <a16:creationId xmlns:a16="http://schemas.microsoft.com/office/drawing/2014/main" id="{337B3DFD-A90E-9142-841F-9B8CB0EC28D7}"/>
                  </a:ext>
                  <a:ext uri="{C183D7F6-B498-43B3-948B-1728B52AA6E4}">
                    <adec:decorative xmlns:adec="http://schemas.microsoft.com/office/drawing/2017/decorative" val="1"/>
                  </a:ext>
                </a:extLst>
              </p:cNvPr>
              <p:cNvSpPr/>
              <p:nvPr/>
            </p:nvSpPr>
            <p:spPr bwMode="auto">
              <a:xfrm rot="2876968">
                <a:off x="4314867" y="1925020"/>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3" name="Arc 92">
                <a:extLst>
                  <a:ext uri="{FF2B5EF4-FFF2-40B4-BE49-F238E27FC236}">
                    <a16:creationId xmlns:a16="http://schemas.microsoft.com/office/drawing/2014/main" id="{CA8BCB08-D4D3-324F-9DD5-C9A2138F1885}"/>
                  </a:ext>
                  <a:ext uri="{C183D7F6-B498-43B3-948B-1728B52AA6E4}">
                    <adec:decorative xmlns:adec="http://schemas.microsoft.com/office/drawing/2017/decorative" val="1"/>
                  </a:ext>
                </a:extLst>
              </p:cNvPr>
              <p:cNvSpPr/>
              <p:nvPr/>
            </p:nvSpPr>
            <p:spPr bwMode="auto">
              <a:xfrm>
                <a:off x="4314866" y="1925021"/>
                <a:ext cx="3283735" cy="3283734"/>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4" name="Freeform: Shape 41">
                <a:extLst>
                  <a:ext uri="{FF2B5EF4-FFF2-40B4-BE49-F238E27FC236}">
                    <a16:creationId xmlns:a16="http://schemas.microsoft.com/office/drawing/2014/main" id="{BD2D5A6B-83E9-8247-9BC4-8709F73EA88B}"/>
                  </a:ext>
                  <a:ext uri="{C183D7F6-B498-43B3-948B-1728B52AA6E4}">
                    <adec:decorative xmlns:adec="http://schemas.microsoft.com/office/drawing/2017/decorative" val="1"/>
                  </a:ext>
                </a:extLst>
              </p:cNvPr>
              <p:cNvSpPr/>
              <p:nvPr/>
            </p:nvSpPr>
            <p:spPr>
              <a:xfrm>
                <a:off x="5832435" y="1825991"/>
                <a:ext cx="180020"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43">
                <a:extLst>
                  <a:ext uri="{FF2B5EF4-FFF2-40B4-BE49-F238E27FC236}">
                    <a16:creationId xmlns:a16="http://schemas.microsoft.com/office/drawing/2014/main" id="{E6EBB916-9EFC-EE4D-A1A7-865D7E0F637A}"/>
                  </a:ext>
                  <a:ext uri="{C183D7F6-B498-43B3-948B-1728B52AA6E4}">
                    <adec:decorative xmlns:adec="http://schemas.microsoft.com/office/drawing/2017/decorative" val="1"/>
                  </a:ext>
                </a:extLst>
              </p:cNvPr>
              <p:cNvSpPr/>
              <p:nvPr/>
            </p:nvSpPr>
            <p:spPr>
              <a:xfrm>
                <a:off x="7068491" y="2353286"/>
                <a:ext cx="180020"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63">
                <a:extLst>
                  <a:ext uri="{FF2B5EF4-FFF2-40B4-BE49-F238E27FC236}">
                    <a16:creationId xmlns:a16="http://schemas.microsoft.com/office/drawing/2014/main" id="{507416FC-5F8D-7E45-A892-881D5E874380}"/>
                  </a:ext>
                  <a:ext uri="{C183D7F6-B498-43B3-948B-1728B52AA6E4}">
                    <adec:decorative xmlns:adec="http://schemas.microsoft.com/office/drawing/2017/decorative" val="1"/>
                  </a:ext>
                </a:extLst>
              </p:cNvPr>
              <p:cNvSpPr/>
              <p:nvPr/>
            </p:nvSpPr>
            <p:spPr>
              <a:xfrm flipH="1">
                <a:off x="4642264" y="2389382"/>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65">
                <a:extLst>
                  <a:ext uri="{FF2B5EF4-FFF2-40B4-BE49-F238E27FC236}">
                    <a16:creationId xmlns:a16="http://schemas.microsoft.com/office/drawing/2014/main" id="{590C9620-AE4C-A54F-A04C-4B7F72FA87ED}"/>
                  </a:ext>
                  <a:ext uri="{C183D7F6-B498-43B3-948B-1728B52AA6E4}">
                    <adec:decorative xmlns:adec="http://schemas.microsoft.com/office/drawing/2017/decorative" val="1"/>
                  </a:ext>
                </a:extLst>
              </p:cNvPr>
              <p:cNvSpPr/>
              <p:nvPr/>
            </p:nvSpPr>
            <p:spPr>
              <a:xfrm flipH="1">
                <a:off x="4916434" y="4826265"/>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Arc 99">
                <a:extLst>
                  <a:ext uri="{FF2B5EF4-FFF2-40B4-BE49-F238E27FC236}">
                    <a16:creationId xmlns:a16="http://schemas.microsoft.com/office/drawing/2014/main" id="{89B60FFE-F697-BF4E-B906-7F1815C6A2A8}"/>
                  </a:ext>
                  <a:ext uri="{C183D7F6-B498-43B3-948B-1728B52AA6E4}">
                    <adec:decorative xmlns:adec="http://schemas.microsoft.com/office/drawing/2017/decorative" val="1"/>
                  </a:ext>
                </a:extLst>
              </p:cNvPr>
              <p:cNvSpPr/>
              <p:nvPr/>
            </p:nvSpPr>
            <p:spPr bwMode="auto">
              <a:xfrm rot="10063328">
                <a:off x="4314866" y="1925022"/>
                <a:ext cx="3283735" cy="3283734"/>
              </a:xfrm>
              <a:prstGeom prst="arc">
                <a:avLst>
                  <a:gd name="adj1" fmla="val 15177789"/>
                  <a:gd name="adj2" fmla="val 18725186"/>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5" name="Freeform: Shape 65">
                <a:extLst>
                  <a:ext uri="{FF2B5EF4-FFF2-40B4-BE49-F238E27FC236}">
                    <a16:creationId xmlns:a16="http://schemas.microsoft.com/office/drawing/2014/main" id="{B16A9A12-1B1C-054B-BDFB-E132DD324D58}"/>
                  </a:ext>
                  <a:ext uri="{C183D7F6-B498-43B3-948B-1728B52AA6E4}">
                    <adec:decorative xmlns:adec="http://schemas.microsoft.com/office/drawing/2017/decorative" val="1"/>
                  </a:ext>
                </a:extLst>
              </p:cNvPr>
              <p:cNvSpPr/>
              <p:nvPr/>
            </p:nvSpPr>
            <p:spPr>
              <a:xfrm flipH="1">
                <a:off x="6785704" y="4826265"/>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45">
                <a:extLst>
                  <a:ext uri="{FF2B5EF4-FFF2-40B4-BE49-F238E27FC236}">
                    <a16:creationId xmlns:a16="http://schemas.microsoft.com/office/drawing/2014/main" id="{148F8240-FAF4-E249-A234-2688A204B91C}"/>
                  </a:ext>
                  <a:ext uri="{C183D7F6-B498-43B3-948B-1728B52AA6E4}">
                    <adec:decorative xmlns:adec="http://schemas.microsoft.com/office/drawing/2017/decorative" val="1"/>
                  </a:ext>
                </a:extLst>
              </p:cNvPr>
              <p:cNvSpPr/>
              <p:nvPr/>
            </p:nvSpPr>
            <p:spPr>
              <a:xfrm>
                <a:off x="7504000" y="3610869"/>
                <a:ext cx="180020"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64">
                <a:extLst>
                  <a:ext uri="{FF2B5EF4-FFF2-40B4-BE49-F238E27FC236}">
                    <a16:creationId xmlns:a16="http://schemas.microsoft.com/office/drawing/2014/main" id="{5F5CB4FA-5F13-0042-BEA1-0113AE7192ED}"/>
                  </a:ext>
                  <a:ext uri="{C183D7F6-B498-43B3-948B-1728B52AA6E4}">
                    <adec:decorative xmlns:adec="http://schemas.microsoft.com/office/drawing/2017/decorative" val="1"/>
                  </a:ext>
                </a:extLst>
              </p:cNvPr>
              <p:cNvSpPr/>
              <p:nvPr/>
            </p:nvSpPr>
            <p:spPr>
              <a:xfrm flipH="1">
                <a:off x="4240444" y="3645159"/>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4A114431-23E8-153E-8DC5-AF18655BAD0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1252" y="5301156"/>
                <a:ext cx="1885066" cy="1059834"/>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23" name="Picture 22" descr="A screen shot of a computer&#10;&#10;Description automatically generated">
                <a:extLst>
                  <a:ext uri="{FF2B5EF4-FFF2-40B4-BE49-F238E27FC236}">
                    <a16:creationId xmlns:a16="http://schemas.microsoft.com/office/drawing/2014/main" id="{898D423E-2939-DE7A-4AF1-4180D7DB2E3D}"/>
                  </a:ext>
                </a:extLst>
              </p:cNvPr>
              <p:cNvPicPr>
                <a:picLocks noChangeAspect="1"/>
              </p:cNvPicPr>
              <p:nvPr/>
            </p:nvPicPr>
            <p:blipFill rotWithShape="1">
              <a:blip r:embed="rId9"/>
              <a:srcRect l="14839" t="24691" r="69559" b="59506"/>
              <a:stretch/>
            </p:blipFill>
            <p:spPr>
              <a:xfrm>
                <a:off x="2308812" y="3450748"/>
                <a:ext cx="1793911" cy="1022084"/>
              </a:xfrm>
              <a:prstGeom prst="roundRect">
                <a:avLst>
                  <a:gd name="adj" fmla="val 4851"/>
                </a:avLst>
              </a:prstGeom>
              <a:solidFill>
                <a:srgbClr val="FFFFFF">
                  <a:shade val="85000"/>
                </a:srgbClr>
              </a:solidFill>
              <a:ln w="38100">
                <a:solidFill>
                  <a:schemeClr val="tx1"/>
                </a:solidFill>
              </a:ln>
              <a:effectLst>
                <a:outerShdw blurRad="50800" dist="38100" dir="2700000" algn="tl" rotWithShape="0">
                  <a:prstClr val="black">
                    <a:alpha val="40000"/>
                  </a:prstClr>
                </a:outerShdw>
              </a:effectLst>
            </p:spPr>
          </p:pic>
          <p:pic>
            <p:nvPicPr>
              <p:cNvPr id="28" name="Picture 27" descr="A screenshot of a computer&#10;&#10;Description automatically generated">
                <a:extLst>
                  <a:ext uri="{FF2B5EF4-FFF2-40B4-BE49-F238E27FC236}">
                    <a16:creationId xmlns:a16="http://schemas.microsoft.com/office/drawing/2014/main" id="{EBFB977E-AB3F-2AFC-C4C1-063D5B31B8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67118" y="1560114"/>
                <a:ext cx="1687104" cy="110662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2" name="TextBox 31">
                <a:extLst>
                  <a:ext uri="{FF2B5EF4-FFF2-40B4-BE49-F238E27FC236}">
                    <a16:creationId xmlns:a16="http://schemas.microsoft.com/office/drawing/2014/main" id="{99E8E3D2-C44B-CE4C-F5B2-5FCCD94ADB9E}"/>
                  </a:ext>
                </a:extLst>
              </p:cNvPr>
              <p:cNvSpPr txBox="1"/>
              <p:nvPr/>
            </p:nvSpPr>
            <p:spPr>
              <a:xfrm>
                <a:off x="-203870" y="3265137"/>
                <a:ext cx="2426874" cy="1375020"/>
              </a:xfrm>
              <a:prstGeom prst="rect">
                <a:avLst/>
              </a:prstGeom>
              <a:noFill/>
            </p:spPr>
            <p:txBody>
              <a:bodyPr wrap="square">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b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Monitor and Improve </a:t>
                </a:r>
                <a:b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with Rich out-of-the-box telemetry and analytics</a:t>
                </a:r>
              </a:p>
            </p:txBody>
          </p:sp>
          <p:sp>
            <p:nvSpPr>
              <p:cNvPr id="29" name="TextBox 28">
                <a:extLst>
                  <a:ext uri="{FF2B5EF4-FFF2-40B4-BE49-F238E27FC236}">
                    <a16:creationId xmlns:a16="http://schemas.microsoft.com/office/drawing/2014/main" id="{FCC5627A-9033-E98E-F62F-F0467279C0CF}"/>
                  </a:ext>
                </a:extLst>
              </p:cNvPr>
              <p:cNvSpPr txBox="1"/>
              <p:nvPr/>
            </p:nvSpPr>
            <p:spPr>
              <a:xfrm>
                <a:off x="4630490" y="3655167"/>
                <a:ext cx="2688455" cy="61514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B556A"/>
                    </a:solidFill>
                    <a:effectLst/>
                    <a:uLnTx/>
                    <a:uFillTx/>
                    <a:latin typeface="Segoe UI Semibold"/>
                    <a:ea typeface="+mn-ea"/>
                    <a:cs typeface="+mn-cs"/>
                  </a:rPr>
                  <a:t>Copilot Studio</a:t>
                </a:r>
                <a:br>
                  <a:rPr kumimoji="0" lang="en-US" sz="1800" b="0" i="0" u="none" strike="noStrike" kern="0" cap="none" spc="0" normalizeH="0" baseline="0" noProof="0">
                    <a:ln>
                      <a:noFill/>
                    </a:ln>
                    <a:solidFill>
                      <a:srgbClr val="000000"/>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mn-cs"/>
                  </a:rPr>
                  <a:t>Build your own copilots</a:t>
                </a: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grpSp>
      </p:grpSp>
      <p:pic>
        <p:nvPicPr>
          <p:cNvPr id="18" name="Graphic 17">
            <a:extLst>
              <a:ext uri="{FF2B5EF4-FFF2-40B4-BE49-F238E27FC236}">
                <a16:creationId xmlns:a16="http://schemas.microsoft.com/office/drawing/2014/main" id="{39500ECD-FE1B-E647-02A4-312DF0B346E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26429" y="2637997"/>
            <a:ext cx="914400" cy="914400"/>
          </a:xfrm>
          <a:prstGeom prst="rect">
            <a:avLst/>
          </a:prstGeom>
        </p:spPr>
      </p:pic>
    </p:spTree>
    <p:custDataLst>
      <p:tags r:id="rId1"/>
    </p:custDataLst>
    <p:extLst>
      <p:ext uri="{BB962C8B-B14F-4D97-AF65-F5344CB8AC3E}">
        <p14:creationId xmlns:p14="http://schemas.microsoft.com/office/powerpoint/2010/main" val="404561632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9055995C-D642-339D-2612-FC8861002436}"/>
              </a:ext>
            </a:extLst>
          </p:cNvPr>
          <p:cNvSpPr/>
          <p:nvPr/>
        </p:nvSpPr>
        <p:spPr bwMode="auto">
          <a:xfrm>
            <a:off x="933871" y="1001021"/>
            <a:ext cx="10324258" cy="5471961"/>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CDC8C6C-2705-085C-510E-3942EC629CF1}"/>
              </a:ext>
            </a:extLst>
          </p:cNvPr>
          <p:cNvSpPr/>
          <p:nvPr/>
        </p:nvSpPr>
        <p:spPr bwMode="auto">
          <a:xfrm>
            <a:off x="1814513" y="4068316"/>
            <a:ext cx="8562975" cy="2100255"/>
          </a:xfrm>
          <a:prstGeom prst="roundRect">
            <a:avLst>
              <a:gd name="adj" fmla="val 8171"/>
            </a:avLst>
          </a:prstGeom>
          <a:solidFill>
            <a:schemeClr val="bg1">
              <a:alpha val="83000"/>
            </a:schemeClr>
          </a:solidFill>
          <a:ln w="12700">
            <a:solidFill>
              <a:schemeClr val="accent3"/>
            </a:solidFill>
            <a:headEnd type="none" w="med" len="med"/>
            <a:tailEnd type="none" w="med" len="med"/>
          </a:ln>
          <a:effectLst>
            <a:glow rad="63500">
              <a:schemeClr val="accent3">
                <a:lumMod val="40000"/>
                <a:lumOff val="60000"/>
                <a:alpha val="49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7" name="Rectangle: Rounded Corners 4">
            <a:extLst>
              <a:ext uri="{FF2B5EF4-FFF2-40B4-BE49-F238E27FC236}">
                <a16:creationId xmlns:a16="http://schemas.microsoft.com/office/drawing/2014/main" id="{DD3427DC-8A3A-6809-5682-AA95DAF1597B}"/>
              </a:ext>
              <a:ext uri="{C183D7F6-B498-43B3-948B-1728B52AA6E4}">
                <adec:decorative xmlns:adec="http://schemas.microsoft.com/office/drawing/2017/decorative" val="1"/>
              </a:ext>
            </a:extLst>
          </p:cNvPr>
          <p:cNvSpPr/>
          <p:nvPr/>
        </p:nvSpPr>
        <p:spPr>
          <a:xfrm rot="16200000">
            <a:off x="6881740" y="2821065"/>
            <a:ext cx="1696363" cy="607238"/>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18" name="Rectangle: Rounded Corners 4">
            <a:extLst>
              <a:ext uri="{FF2B5EF4-FFF2-40B4-BE49-F238E27FC236}">
                <a16:creationId xmlns:a16="http://schemas.microsoft.com/office/drawing/2014/main" id="{C09EF6F4-9450-3222-05FB-6426E36E8B49}"/>
              </a:ext>
              <a:ext uri="{C183D7F6-B498-43B3-948B-1728B52AA6E4}">
                <adec:decorative xmlns:adec="http://schemas.microsoft.com/office/drawing/2017/decorative" val="1"/>
              </a:ext>
            </a:extLst>
          </p:cNvPr>
          <p:cNvSpPr/>
          <p:nvPr/>
        </p:nvSpPr>
        <p:spPr>
          <a:xfrm rot="16200000">
            <a:off x="6883425" y="2815760"/>
            <a:ext cx="1699980" cy="614232"/>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19" name="Rectangle: Rounded Corners 4">
            <a:extLst>
              <a:ext uri="{FF2B5EF4-FFF2-40B4-BE49-F238E27FC236}">
                <a16:creationId xmlns:a16="http://schemas.microsoft.com/office/drawing/2014/main" id="{2E27B59F-FCA2-4D07-E4B3-64CFBB6B4275}"/>
              </a:ext>
              <a:ext uri="{C183D7F6-B498-43B3-948B-1728B52AA6E4}">
                <adec:decorative xmlns:adec="http://schemas.microsoft.com/office/drawing/2017/decorative" val="1"/>
              </a:ext>
            </a:extLst>
          </p:cNvPr>
          <p:cNvSpPr/>
          <p:nvPr/>
        </p:nvSpPr>
        <p:spPr>
          <a:xfrm rot="16200000">
            <a:off x="6881201" y="2821209"/>
            <a:ext cx="1711414" cy="607238"/>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14" name="Rectangle: Rounded Corners 4">
            <a:extLst>
              <a:ext uri="{FF2B5EF4-FFF2-40B4-BE49-F238E27FC236}">
                <a16:creationId xmlns:a16="http://schemas.microsoft.com/office/drawing/2014/main" id="{E938C43D-32E4-3B97-7491-AC51D6BE870C}"/>
              </a:ext>
              <a:ext uri="{C183D7F6-B498-43B3-948B-1728B52AA6E4}">
                <adec:decorative xmlns:adec="http://schemas.microsoft.com/office/drawing/2017/decorative" val="1"/>
              </a:ext>
            </a:extLst>
          </p:cNvPr>
          <p:cNvSpPr/>
          <p:nvPr/>
        </p:nvSpPr>
        <p:spPr>
          <a:xfrm rot="16200000">
            <a:off x="1729959" y="2493974"/>
            <a:ext cx="1711413" cy="1237748"/>
          </a:xfrm>
          <a:prstGeom prst="round2SameRect">
            <a:avLst>
              <a:gd name="adj1" fmla="val 6680"/>
              <a:gd name="adj2" fmla="val 0"/>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50" name="Rectangle: Rounded Corners 49">
            <a:extLst>
              <a:ext uri="{FF2B5EF4-FFF2-40B4-BE49-F238E27FC236}">
                <a16:creationId xmlns:a16="http://schemas.microsoft.com/office/drawing/2014/main" id="{77392069-E207-CCD6-CF93-58E29942151D}"/>
              </a:ext>
            </a:extLst>
          </p:cNvPr>
          <p:cNvSpPr/>
          <p:nvPr/>
        </p:nvSpPr>
        <p:spPr bwMode="auto">
          <a:xfrm>
            <a:off x="3982979" y="124330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 Biz Apps &amp; Power Copilots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 for</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D365 and Power products </a:t>
            </a:r>
          </a:p>
        </p:txBody>
      </p:sp>
      <p:sp>
        <p:nvSpPr>
          <p:cNvPr id="51" name="Rectangle: Rounded Corners 50">
            <a:extLst>
              <a:ext uri="{FF2B5EF4-FFF2-40B4-BE49-F238E27FC236}">
                <a16:creationId xmlns:a16="http://schemas.microsoft.com/office/drawing/2014/main" id="{26066568-FD37-0568-41A1-6B79ED0A6027}"/>
              </a:ext>
            </a:extLst>
          </p:cNvPr>
          <p:cNvSpPr/>
          <p:nvPr/>
        </p:nvSpPr>
        <p:spPr bwMode="auto">
          <a:xfrm rot="16200000">
            <a:off x="3837387" y="2813928"/>
            <a:ext cx="1689324" cy="607241"/>
          </a:xfrm>
          <a:prstGeom prst="roundRect">
            <a:avLst>
              <a:gd name="adj" fmla="val 7102"/>
            </a:avLst>
          </a:pr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Sales Copilot</a:t>
            </a:r>
          </a:p>
        </p:txBody>
      </p:sp>
      <p:sp>
        <p:nvSpPr>
          <p:cNvPr id="52" name="Rectangle: Rounded Corners 51">
            <a:extLst>
              <a:ext uri="{FF2B5EF4-FFF2-40B4-BE49-F238E27FC236}">
                <a16:creationId xmlns:a16="http://schemas.microsoft.com/office/drawing/2014/main" id="{3D4ED7C5-6CBF-1E63-D765-E9D968303B4D}"/>
              </a:ext>
            </a:extLst>
          </p:cNvPr>
          <p:cNvSpPr/>
          <p:nvPr/>
        </p:nvSpPr>
        <p:spPr bwMode="auto">
          <a:xfrm rot="16200000">
            <a:off x="4558737" y="2806316"/>
            <a:ext cx="1696362" cy="607241"/>
          </a:xfrm>
          <a:prstGeom prst="roundRect">
            <a:avLst>
              <a:gd name="adj" fmla="val 7102"/>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Service Copilot</a:t>
            </a:r>
          </a:p>
        </p:txBody>
      </p:sp>
      <p:pic>
        <p:nvPicPr>
          <p:cNvPr id="53" name="Graphic 52" descr="Badge Follow with solid fill">
            <a:extLst>
              <a:ext uri="{FF2B5EF4-FFF2-40B4-BE49-F238E27FC236}">
                <a16:creationId xmlns:a16="http://schemas.microsoft.com/office/drawing/2014/main" id="{5C58ED1D-144B-3C2C-4557-BBC639453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2807" y="2773697"/>
            <a:ext cx="607238" cy="607238"/>
          </a:xfrm>
          <a:prstGeom prst="rect">
            <a:avLst/>
          </a:prstGeom>
        </p:spPr>
      </p:pic>
      <p:sp>
        <p:nvSpPr>
          <p:cNvPr id="56" name="Rectangle: Rounded Corners 55">
            <a:extLst>
              <a:ext uri="{FF2B5EF4-FFF2-40B4-BE49-F238E27FC236}">
                <a16:creationId xmlns:a16="http://schemas.microsoft.com/office/drawing/2014/main" id="{7D7BEB8D-C3D2-777D-D807-65A57FFACACD}"/>
              </a:ext>
            </a:extLst>
          </p:cNvPr>
          <p:cNvSpPr/>
          <p:nvPr/>
        </p:nvSpPr>
        <p:spPr bwMode="auto">
          <a:xfrm rot="16200000">
            <a:off x="8797345" y="2509646"/>
            <a:ext cx="1696362" cy="1237747"/>
          </a:xfrm>
          <a:prstGeom prst="roundRect">
            <a:avLst>
              <a:gd name="adj" fmla="val 7102"/>
            </a:avLst>
          </a:prstGeom>
          <a:solidFill>
            <a:schemeClr val="accent4">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Custom</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Enterprise</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Copilots</a:t>
            </a:r>
          </a:p>
        </p:txBody>
      </p:sp>
      <p:sp>
        <p:nvSpPr>
          <p:cNvPr id="57" name="Rectangle: Rounded Corners 56">
            <a:extLst>
              <a:ext uri="{FF2B5EF4-FFF2-40B4-BE49-F238E27FC236}">
                <a16:creationId xmlns:a16="http://schemas.microsoft.com/office/drawing/2014/main" id="{4A4B3BE0-690E-33C0-853D-B90E5FA31702}"/>
              </a:ext>
            </a:extLst>
          </p:cNvPr>
          <p:cNvSpPr/>
          <p:nvPr/>
        </p:nvSpPr>
        <p:spPr bwMode="auto">
          <a:xfrm>
            <a:off x="8214713" y="124774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Custom Copilots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Custom copilots and bots </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enterprises and third parties</a:t>
            </a:r>
          </a:p>
        </p:txBody>
      </p:sp>
      <p:sp>
        <p:nvSpPr>
          <p:cNvPr id="58" name="Rectangle: Rounded Corners 57">
            <a:extLst>
              <a:ext uri="{FF2B5EF4-FFF2-40B4-BE49-F238E27FC236}">
                <a16:creationId xmlns:a16="http://schemas.microsoft.com/office/drawing/2014/main" id="{B8AB2B27-D98F-7A12-88BB-B2CED1244C5B}"/>
              </a:ext>
            </a:extLst>
          </p:cNvPr>
          <p:cNvSpPr/>
          <p:nvPr/>
        </p:nvSpPr>
        <p:spPr bwMode="auto">
          <a:xfrm>
            <a:off x="1455426" y="1242481"/>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Microsoft 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M365</a:t>
            </a:r>
          </a:p>
        </p:txBody>
      </p:sp>
      <p:pic>
        <p:nvPicPr>
          <p:cNvPr id="59" name="Graphic 58" descr="Badge Follow with solid fill">
            <a:extLst>
              <a:ext uri="{FF2B5EF4-FFF2-40B4-BE49-F238E27FC236}">
                <a16:creationId xmlns:a16="http://schemas.microsoft.com/office/drawing/2014/main" id="{CEB8B127-2CDB-6F15-2FF4-BD2B6EF42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8341" y="2773698"/>
            <a:ext cx="607238" cy="607238"/>
          </a:xfrm>
          <a:prstGeom prst="rect">
            <a:avLst/>
          </a:prstGeom>
        </p:spPr>
      </p:pic>
      <p:sp>
        <p:nvSpPr>
          <p:cNvPr id="194" name="Title 16">
            <a:extLst>
              <a:ext uri="{FF2B5EF4-FFF2-40B4-BE49-F238E27FC236}">
                <a16:creationId xmlns:a16="http://schemas.microsoft.com/office/drawing/2014/main" id="{A672B3C1-37A9-0467-3D82-CA7BE4F27835}"/>
              </a:ext>
            </a:extLst>
          </p:cNvPr>
          <p:cNvSpPr txBox="1">
            <a:spLocks/>
          </p:cNvSpPr>
          <p:nvPr/>
        </p:nvSpPr>
        <p:spPr>
          <a:xfrm>
            <a:off x="588263" y="288756"/>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Copilots and Conversational AI</a:t>
            </a:r>
          </a:p>
        </p:txBody>
      </p:sp>
      <p:cxnSp>
        <p:nvCxnSpPr>
          <p:cNvPr id="195" name="Straight Connector 194">
            <a:extLst>
              <a:ext uri="{FF2B5EF4-FFF2-40B4-BE49-F238E27FC236}">
                <a16:creationId xmlns:a16="http://schemas.microsoft.com/office/drawing/2014/main" id="{9743E172-8095-FF0A-02DB-3DDAB1127170}"/>
              </a:ext>
            </a:extLst>
          </p:cNvPr>
          <p:cNvCxnSpPr>
            <a:cxnSpLocks/>
          </p:cNvCxnSpPr>
          <p:nvPr/>
        </p:nvCxnSpPr>
        <p:spPr>
          <a:xfrm>
            <a:off x="1958232" y="2093924"/>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196" name="Straight Connector 195">
            <a:extLst>
              <a:ext uri="{FF2B5EF4-FFF2-40B4-BE49-F238E27FC236}">
                <a16:creationId xmlns:a16="http://schemas.microsoft.com/office/drawing/2014/main" id="{9C6AD0CA-6D5E-8FF5-69A0-C7ECDF1AC698}"/>
              </a:ext>
            </a:extLst>
          </p:cNvPr>
          <p:cNvCxnSpPr>
            <a:cxnSpLocks/>
          </p:cNvCxnSpPr>
          <p:nvPr/>
        </p:nvCxnSpPr>
        <p:spPr>
          <a:xfrm>
            <a:off x="4378428" y="2102290"/>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197" name="Straight Connector 196">
            <a:extLst>
              <a:ext uri="{FF2B5EF4-FFF2-40B4-BE49-F238E27FC236}">
                <a16:creationId xmlns:a16="http://schemas.microsoft.com/office/drawing/2014/main" id="{200234ED-C90D-6A95-AE9A-0EA1E386F809}"/>
              </a:ext>
            </a:extLst>
          </p:cNvPr>
          <p:cNvCxnSpPr>
            <a:cxnSpLocks/>
          </p:cNvCxnSpPr>
          <p:nvPr/>
        </p:nvCxnSpPr>
        <p:spPr>
          <a:xfrm>
            <a:off x="9026652" y="2103155"/>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20" name="Rectangle: Rounded Corners 4">
            <a:extLst>
              <a:ext uri="{FF2B5EF4-FFF2-40B4-BE49-F238E27FC236}">
                <a16:creationId xmlns:a16="http://schemas.microsoft.com/office/drawing/2014/main" id="{575793C0-7D78-AF9A-A77B-DA4A57D4A9C7}"/>
              </a:ext>
              <a:ext uri="{C183D7F6-B498-43B3-948B-1728B52AA6E4}">
                <adec:decorative xmlns:adec="http://schemas.microsoft.com/office/drawing/2017/decorative" val="1"/>
              </a:ext>
            </a:extLst>
          </p:cNvPr>
          <p:cNvSpPr/>
          <p:nvPr/>
        </p:nvSpPr>
        <p:spPr>
          <a:xfrm rot="16200000">
            <a:off x="5264210" y="2822311"/>
            <a:ext cx="1711412" cy="589698"/>
          </a:xfrm>
          <a:prstGeom prst="round2SameRect">
            <a:avLst>
              <a:gd name="adj1" fmla="val 6680"/>
              <a:gd name="adj2" fmla="val 0"/>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pic>
        <p:nvPicPr>
          <p:cNvPr id="4" name="Picture 3">
            <a:extLst>
              <a:ext uri="{FF2B5EF4-FFF2-40B4-BE49-F238E27FC236}">
                <a16:creationId xmlns:a16="http://schemas.microsoft.com/office/drawing/2014/main" id="{6435FB90-A91B-0E63-CD7C-D84A47E4B1E8}"/>
              </a:ext>
            </a:extLst>
          </p:cNvPr>
          <p:cNvPicPr>
            <a:picLocks noChangeAspect="1"/>
          </p:cNvPicPr>
          <p:nvPr/>
        </p:nvPicPr>
        <p:blipFill>
          <a:blip r:embed="rId5"/>
          <a:stretch>
            <a:fillRect/>
          </a:stretch>
        </p:blipFill>
        <p:spPr>
          <a:xfrm>
            <a:off x="12331002" y="204635"/>
            <a:ext cx="2095792" cy="5649113"/>
          </a:xfrm>
          <a:prstGeom prst="rect">
            <a:avLst/>
          </a:prstGeom>
        </p:spPr>
      </p:pic>
      <p:pic>
        <p:nvPicPr>
          <p:cNvPr id="2" name="Graphic 1" descr="Badge Follow with solid fill">
            <a:extLst>
              <a:ext uri="{FF2B5EF4-FFF2-40B4-BE49-F238E27FC236}">
                <a16:creationId xmlns:a16="http://schemas.microsoft.com/office/drawing/2014/main" id="{6D836D92-8D3F-E812-385C-C1FA8C316D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0603" y="2773697"/>
            <a:ext cx="607238" cy="607238"/>
          </a:xfrm>
          <a:prstGeom prst="rect">
            <a:avLst/>
          </a:prstGeom>
        </p:spPr>
      </p:pic>
      <p:sp>
        <p:nvSpPr>
          <p:cNvPr id="5" name="Rectangle: Rounded Corners 4">
            <a:extLst>
              <a:ext uri="{FF2B5EF4-FFF2-40B4-BE49-F238E27FC236}">
                <a16:creationId xmlns:a16="http://schemas.microsoft.com/office/drawing/2014/main" id="{EF70CFAB-6157-9060-CC43-CC1E68A54ABB}"/>
              </a:ext>
            </a:extLst>
          </p:cNvPr>
          <p:cNvSpPr/>
          <p:nvPr/>
        </p:nvSpPr>
        <p:spPr bwMode="auto">
          <a:xfrm rot="16200000">
            <a:off x="6888729" y="2824898"/>
            <a:ext cx="1696362" cy="607241"/>
          </a:xfrm>
          <a:prstGeom prst="roundRect">
            <a:avLst>
              <a:gd name="adj" fmla="val 7102"/>
            </a:avLst>
          </a:prstGeom>
          <a:solidFill>
            <a:schemeClr val="accent3">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a:t>
            </a:r>
          </a:p>
        </p:txBody>
      </p:sp>
      <p:sp>
        <p:nvSpPr>
          <p:cNvPr id="10" name="Rectangle: Rounded Corners 9">
            <a:extLst>
              <a:ext uri="{FF2B5EF4-FFF2-40B4-BE49-F238E27FC236}">
                <a16:creationId xmlns:a16="http://schemas.microsoft.com/office/drawing/2014/main" id="{C46C61A0-2766-41F6-5FE1-7C2D9A611D44}"/>
              </a:ext>
            </a:extLst>
          </p:cNvPr>
          <p:cNvSpPr/>
          <p:nvPr/>
        </p:nvSpPr>
        <p:spPr bwMode="auto">
          <a:xfrm>
            <a:off x="6704016" y="1334920"/>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Other Microsoft Copilots</a:t>
            </a:r>
          </a:p>
        </p:txBody>
      </p:sp>
      <p:cxnSp>
        <p:nvCxnSpPr>
          <p:cNvPr id="11" name="Straight Connector 10">
            <a:extLst>
              <a:ext uri="{FF2B5EF4-FFF2-40B4-BE49-F238E27FC236}">
                <a16:creationId xmlns:a16="http://schemas.microsoft.com/office/drawing/2014/main" id="{870E1C33-926D-C0CA-38DA-0FF2CC80EBFB}"/>
              </a:ext>
            </a:extLst>
          </p:cNvPr>
          <p:cNvCxnSpPr>
            <a:cxnSpLocks/>
          </p:cNvCxnSpPr>
          <p:nvPr/>
        </p:nvCxnSpPr>
        <p:spPr>
          <a:xfrm>
            <a:off x="7433289" y="2115159"/>
            <a:ext cx="607242" cy="0"/>
          </a:xfrm>
          <a:prstGeom prst="line">
            <a:avLst/>
          </a:prstGeom>
          <a:noFill/>
          <a:ln w="9525" cap="flat" cmpd="sng" algn="ctr">
            <a:solidFill>
              <a:srgbClr val="FFFFFF">
                <a:lumMod val="65000"/>
              </a:srgbClr>
            </a:solidFill>
            <a:prstDash val="solid"/>
            <a:headEnd type="none" w="lg" len="med"/>
            <a:tailEnd type="none" w="lg" len="med"/>
          </a:ln>
          <a:effectLst/>
        </p:spPr>
      </p:cxnSp>
      <p:grpSp>
        <p:nvGrpSpPr>
          <p:cNvPr id="6" name="Group 5">
            <a:extLst>
              <a:ext uri="{FF2B5EF4-FFF2-40B4-BE49-F238E27FC236}">
                <a16:creationId xmlns:a16="http://schemas.microsoft.com/office/drawing/2014/main" id="{C7719A13-A01D-18E2-D5DB-35D72A0EEEAB}"/>
              </a:ext>
            </a:extLst>
          </p:cNvPr>
          <p:cNvGrpSpPr/>
          <p:nvPr/>
        </p:nvGrpSpPr>
        <p:grpSpPr>
          <a:xfrm>
            <a:off x="1934118" y="4168133"/>
            <a:ext cx="8323764" cy="1900620"/>
            <a:chOff x="1940636" y="4145519"/>
            <a:chExt cx="8323764" cy="1900620"/>
          </a:xfrm>
        </p:grpSpPr>
        <p:sp>
          <p:nvSpPr>
            <p:cNvPr id="54" name="Rectangle: Rounded Corners 53">
              <a:extLst>
                <a:ext uri="{FF2B5EF4-FFF2-40B4-BE49-F238E27FC236}">
                  <a16:creationId xmlns:a16="http://schemas.microsoft.com/office/drawing/2014/main" id="{0EDC7A70-8938-7154-F4B2-D3FD340D7F1B}"/>
                </a:ext>
              </a:extLst>
            </p:cNvPr>
            <p:cNvSpPr/>
            <p:nvPr/>
          </p:nvSpPr>
          <p:spPr bwMode="auto">
            <a:xfrm>
              <a:off x="1968074" y="4145519"/>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a:ln>
                    <a:noFill/>
                  </a:ln>
                  <a:solidFill>
                    <a:srgbClr val="FFFFFF"/>
                  </a:solidFill>
                  <a:effectLst/>
                  <a:uLnTx/>
                  <a:uFillTx/>
                  <a:latin typeface="Segoe UI"/>
                  <a:ea typeface="+mn-ea"/>
                  <a:cs typeface="+mn-cs"/>
                </a:rPr>
              </a:br>
              <a:br>
                <a:rPr kumimoji="0" lang="en-US" sz="200" b="0" i="0" u="none" strike="noStrike" kern="0" cap="none" spc="0" normalizeH="0" baseline="0" noProof="0">
                  <a:ln>
                    <a:noFill/>
                  </a:ln>
                  <a:solidFill>
                    <a:srgbClr val="FFFFFF"/>
                  </a:solidFill>
                  <a:effectLst/>
                  <a:uLnTx/>
                  <a:uFillTx/>
                  <a:latin typeface="Segoe UI"/>
                  <a:ea typeface="+mn-ea"/>
                  <a:cs typeface="+mn-cs"/>
                </a:rPr>
              </a:br>
              <a:r>
                <a:rPr kumimoji="0" lang="en-US" sz="1400" b="1" i="0" u="none" strike="noStrike" kern="0" cap="none" spc="0" normalizeH="0" baseline="0" noProof="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a:ln>
                    <a:noFill/>
                  </a:ln>
                  <a:solidFill>
                    <a:srgbClr val="FFFFFF"/>
                  </a:solidFill>
                  <a:effectLst/>
                  <a:uLnTx/>
                  <a:uFillTx/>
                  <a:latin typeface="Segoe UI"/>
                  <a:ea typeface="+mn-ea"/>
                  <a:cs typeface="+mn-cs"/>
                </a:rPr>
                <a:t>1st party copilots |  </a:t>
              </a:r>
              <a:r>
                <a:rPr kumimoji="0" lang="en-US" sz="1400" b="1" i="0" u="none" strike="noStrike" kern="0" cap="none" spc="0" normalizeH="0" baseline="0" noProof="0">
                  <a:ln>
                    <a:noFill/>
                  </a:ln>
                  <a:solidFill>
                    <a:srgbClr val="FFFFFF"/>
                  </a:solidFill>
                  <a:effectLst/>
                  <a:uLnTx/>
                  <a:uFillTx/>
                  <a:latin typeface="Segoe UI"/>
                  <a:ea typeface="+mn-ea"/>
                  <a:cs typeface="+mn-cs"/>
                </a:rPr>
                <a:t>Build custom </a:t>
              </a:r>
              <a:r>
                <a:rPr kumimoji="0" lang="en-US" sz="1400" b="0" i="0" u="none" strike="noStrike" kern="0" cap="none" spc="0" normalizeH="0" baseline="0" noProof="0">
                  <a:ln>
                    <a:noFill/>
                  </a:ln>
                  <a:solidFill>
                    <a:srgbClr val="FFFFFF"/>
                  </a:solidFill>
                  <a:effectLst/>
                  <a:uLnTx/>
                  <a:uFillTx/>
                  <a:latin typeface="Segoe UI"/>
                  <a:ea typeface="+mn-ea"/>
                  <a:cs typeface="+mn-cs"/>
                </a:rPr>
                <a:t>Copilots</a:t>
              </a:r>
            </a:p>
          </p:txBody>
        </p:sp>
        <p:sp>
          <p:nvSpPr>
            <p:cNvPr id="60" name="Rectangle: Rounded Corners 59">
              <a:extLst>
                <a:ext uri="{FF2B5EF4-FFF2-40B4-BE49-F238E27FC236}">
                  <a16:creationId xmlns:a16="http://schemas.microsoft.com/office/drawing/2014/main" id="{B35B6B80-1C50-7EFD-2857-839B5990CB88}"/>
                </a:ext>
              </a:extLst>
            </p:cNvPr>
            <p:cNvSpPr/>
            <p:nvPr/>
          </p:nvSpPr>
          <p:spPr bwMode="auto">
            <a:xfrm>
              <a:off x="1940636" y="5201446"/>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Framework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 SDK</a:t>
              </a:r>
            </a:p>
          </p:txBody>
        </p:sp>
        <p:sp>
          <p:nvSpPr>
            <p:cNvPr id="61" name="Rectangle: Rounded Corners 60">
              <a:extLst>
                <a:ext uri="{FF2B5EF4-FFF2-40B4-BE49-F238E27FC236}">
                  <a16:creationId xmlns:a16="http://schemas.microsoft.com/office/drawing/2014/main" id="{74BFE722-53E7-6E9D-9D7E-69B4885E2591}"/>
                </a:ext>
              </a:extLst>
            </p:cNvPr>
            <p:cNvSpPr/>
            <p:nvPr/>
          </p:nvSpPr>
          <p:spPr bwMode="auto">
            <a:xfrm>
              <a:off x="3357839" y="519302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Service Channels</a:t>
              </a:r>
            </a:p>
          </p:txBody>
        </p:sp>
        <p:sp>
          <p:nvSpPr>
            <p:cNvPr id="62" name="Rectangle: Rounded Corners 61">
              <a:extLst>
                <a:ext uri="{FF2B5EF4-FFF2-40B4-BE49-F238E27FC236}">
                  <a16:creationId xmlns:a16="http://schemas.microsoft.com/office/drawing/2014/main" id="{016E1757-2E7D-7A25-856F-1A2C9633D2B6}"/>
                </a:ext>
              </a:extLst>
            </p:cNvPr>
            <p:cNvSpPr/>
            <p:nvPr/>
          </p:nvSpPr>
          <p:spPr bwMode="auto">
            <a:xfrm>
              <a:off x="4775042" y="520781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a:t>
              </a:r>
              <a:r>
                <a:rPr kumimoji="0" lang="en-US" sz="12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zure</a:t>
              </a: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 AI Studio</a:t>
              </a:r>
            </a:p>
          </p:txBody>
        </p:sp>
        <p:sp>
          <p:nvSpPr>
            <p:cNvPr id="63" name="Rectangle: Rounded Corners 62">
              <a:extLst>
                <a:ext uri="{FF2B5EF4-FFF2-40B4-BE49-F238E27FC236}">
                  <a16:creationId xmlns:a16="http://schemas.microsoft.com/office/drawing/2014/main" id="{0FE47A70-7DA0-6739-829B-5D925D77A8BD}"/>
                </a:ext>
              </a:extLst>
            </p:cNvPr>
            <p:cNvSpPr/>
            <p:nvPr/>
          </p:nvSpPr>
          <p:spPr bwMode="auto">
            <a:xfrm>
              <a:off x="6192245" y="5220223"/>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a:t>
              </a:r>
              <a:r>
                <a:rPr kumimoji="0" lang="en-US" sz="12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zure</a:t>
              </a: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 Cognitive Services</a:t>
              </a:r>
            </a:p>
          </p:txBody>
        </p:sp>
        <p:sp>
          <p:nvSpPr>
            <p:cNvPr id="192" name="Rectangle: Rounded Corners 191">
              <a:extLst>
                <a:ext uri="{FF2B5EF4-FFF2-40B4-BE49-F238E27FC236}">
                  <a16:creationId xmlns:a16="http://schemas.microsoft.com/office/drawing/2014/main" id="{300AAC0E-ADDD-8625-0F1B-D6CF20C7B185}"/>
                </a:ext>
              </a:extLst>
            </p:cNvPr>
            <p:cNvSpPr/>
            <p:nvPr/>
          </p:nvSpPr>
          <p:spPr bwMode="auto">
            <a:xfrm>
              <a:off x="7609448" y="522160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Power Platform Connectors</a:t>
              </a:r>
            </a:p>
          </p:txBody>
        </p:sp>
        <p:sp>
          <p:nvSpPr>
            <p:cNvPr id="193" name="Rectangle: Rounded Corners 192">
              <a:extLst>
                <a:ext uri="{FF2B5EF4-FFF2-40B4-BE49-F238E27FC236}">
                  <a16:creationId xmlns:a16="http://schemas.microsoft.com/office/drawing/2014/main" id="{7AF46FA2-C507-89C2-3B7B-F7C39EF0202D}"/>
                </a:ext>
              </a:extLst>
            </p:cNvPr>
            <p:cNvSpPr/>
            <p:nvPr/>
          </p:nvSpPr>
          <p:spPr bwMode="auto">
            <a:xfrm>
              <a:off x="9026653" y="522022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AI Builder</a:t>
              </a:r>
            </a:p>
          </p:txBody>
        </p:sp>
      </p:grpSp>
      <p:sp>
        <p:nvSpPr>
          <p:cNvPr id="8" name="Rectangle 7">
            <a:extLst>
              <a:ext uri="{FF2B5EF4-FFF2-40B4-BE49-F238E27FC236}">
                <a16:creationId xmlns:a16="http://schemas.microsoft.com/office/drawing/2014/main" id="{7B353EB0-47F4-D406-01D0-980B27E950B2}"/>
              </a:ext>
            </a:extLst>
          </p:cNvPr>
          <p:cNvSpPr/>
          <p:nvPr/>
        </p:nvSpPr>
        <p:spPr bwMode="auto">
          <a:xfrm>
            <a:off x="1455426" y="1242481"/>
            <a:ext cx="9607166" cy="2737953"/>
          </a:xfrm>
          <a:prstGeom prst="rect">
            <a:avLst/>
          </a:prstGeom>
          <a:solidFill>
            <a:schemeClr val="bg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A27898B-91C0-3B48-B592-0FACED8D8FA8}"/>
              </a:ext>
            </a:extLst>
          </p:cNvPr>
          <p:cNvSpPr/>
          <p:nvPr/>
        </p:nvSpPr>
        <p:spPr bwMode="auto">
          <a:xfrm>
            <a:off x="1627094" y="4042947"/>
            <a:ext cx="8919881" cy="2213405"/>
          </a:xfrm>
          <a:prstGeom prst="round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Variable Display"/>
              <a:ea typeface="Segoe UI" pitchFamily="34" charset="0"/>
              <a:cs typeface="Segoe UI" pitchFamily="34" charset="0"/>
            </a:endParaRPr>
          </a:p>
        </p:txBody>
      </p:sp>
    </p:spTree>
    <p:extLst>
      <p:ext uri="{BB962C8B-B14F-4D97-AF65-F5344CB8AC3E}">
        <p14:creationId xmlns:p14="http://schemas.microsoft.com/office/powerpoint/2010/main" val="2161913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19"/>
                                        </p:tgtEl>
                                      </p:cBhvr>
                                    </p:animEffect>
                                    <p:set>
                                      <p:cBhvr>
                                        <p:cTn id="7" dur="1" fill="hold">
                                          <p:stCondLst>
                                            <p:cond delay="749"/>
                                          </p:stCondLst>
                                        </p:cTn>
                                        <p:tgtEl>
                                          <p:spTgt spid="19"/>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175AF5-A2A1-F975-4BC3-A24B90821974}"/>
              </a:ext>
            </a:extLst>
          </p:cNvPr>
          <p:cNvPicPr>
            <a:picLocks noChangeAspect="1"/>
          </p:cNvPicPr>
          <p:nvPr/>
        </p:nvPicPr>
        <p:blipFill>
          <a:blip r:embed="rId2"/>
          <a:stretch>
            <a:fillRect/>
          </a:stretch>
        </p:blipFill>
        <p:spPr>
          <a:xfrm>
            <a:off x="912686" y="759983"/>
            <a:ext cx="10366629" cy="5759238"/>
          </a:xfrm>
          <a:prstGeom prst="rect">
            <a:avLst/>
          </a:prstGeom>
        </p:spPr>
      </p:pic>
      <p:sp>
        <p:nvSpPr>
          <p:cNvPr id="5" name="Title 4">
            <a:extLst>
              <a:ext uri="{FF2B5EF4-FFF2-40B4-BE49-F238E27FC236}">
                <a16:creationId xmlns:a16="http://schemas.microsoft.com/office/drawing/2014/main" id="{2F7055DF-B570-A419-DECE-5A40D62A1B20}"/>
              </a:ext>
            </a:extLst>
          </p:cNvPr>
          <p:cNvSpPr>
            <a:spLocks noGrp="1"/>
          </p:cNvSpPr>
          <p:nvPr>
            <p:ph type="title"/>
          </p:nvPr>
        </p:nvSpPr>
        <p:spPr>
          <a:xfrm>
            <a:off x="588263" y="276723"/>
            <a:ext cx="11018520" cy="553998"/>
          </a:xfrm>
        </p:spPr>
        <p:txBody>
          <a:bodyPr>
            <a:normAutofit fontScale="90000"/>
          </a:bodyPr>
          <a:lstStyle/>
          <a:p>
            <a:pPr algn="ctr"/>
            <a:r>
              <a:rPr lang="en-US"/>
              <a:t>Customizing Copilot</a:t>
            </a:r>
          </a:p>
        </p:txBody>
      </p:sp>
    </p:spTree>
    <p:extLst>
      <p:ext uri="{BB962C8B-B14F-4D97-AF65-F5344CB8AC3E}">
        <p14:creationId xmlns:p14="http://schemas.microsoft.com/office/powerpoint/2010/main" val="3832461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194F2817-A21E-C264-2778-17845FB03A20}"/>
              </a:ext>
            </a:extLst>
          </p:cNvPr>
          <p:cNvGrpSpPr/>
          <p:nvPr/>
        </p:nvGrpSpPr>
        <p:grpSpPr>
          <a:xfrm>
            <a:off x="4008120" y="1789164"/>
            <a:ext cx="7601269" cy="553940"/>
            <a:chOff x="4008120" y="1710580"/>
            <a:chExt cx="7601269" cy="553940"/>
          </a:xfrm>
        </p:grpSpPr>
        <p:sp>
          <p:nvSpPr>
            <p:cNvPr id="57" name="Rectangle 56">
              <a:extLst>
                <a:ext uri="{FF2B5EF4-FFF2-40B4-BE49-F238E27FC236}">
                  <a16:creationId xmlns:a16="http://schemas.microsoft.com/office/drawing/2014/main" id="{88EF0AAA-F14C-B003-D1A6-3113B92C5F61}"/>
                </a:ext>
              </a:extLst>
            </p:cNvPr>
            <p:cNvSpPr/>
            <p:nvPr/>
          </p:nvSpPr>
          <p:spPr bwMode="auto">
            <a:xfrm>
              <a:off x="5471160" y="17105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F7BDC12-6703-C372-5AAF-293767EA65CA}"/>
                </a:ext>
              </a:extLst>
            </p:cNvPr>
            <p:cNvSpPr/>
            <p:nvPr/>
          </p:nvSpPr>
          <p:spPr bwMode="auto">
            <a:xfrm>
              <a:off x="4008120" y="17755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Segoe UI" panose="020B0502040204020203" pitchFamily="34" charset="0"/>
                </a:rPr>
                <a:t>World Class UX</a:t>
              </a:r>
            </a:p>
          </p:txBody>
        </p:sp>
      </p:grpSp>
      <p:grpSp>
        <p:nvGrpSpPr>
          <p:cNvPr id="80" name="Group 79">
            <a:extLst>
              <a:ext uri="{FF2B5EF4-FFF2-40B4-BE49-F238E27FC236}">
                <a16:creationId xmlns:a16="http://schemas.microsoft.com/office/drawing/2014/main" id="{566BABAB-E67C-952E-A669-CD1C3B157F0F}"/>
              </a:ext>
            </a:extLst>
          </p:cNvPr>
          <p:cNvGrpSpPr/>
          <p:nvPr/>
        </p:nvGrpSpPr>
        <p:grpSpPr>
          <a:xfrm>
            <a:off x="4008120" y="2449564"/>
            <a:ext cx="7601269" cy="553940"/>
            <a:chOff x="4008120" y="2370980"/>
            <a:chExt cx="7601269" cy="553940"/>
          </a:xfrm>
        </p:grpSpPr>
        <p:sp>
          <p:nvSpPr>
            <p:cNvPr id="60" name="Rectangle 59">
              <a:extLst>
                <a:ext uri="{FF2B5EF4-FFF2-40B4-BE49-F238E27FC236}">
                  <a16:creationId xmlns:a16="http://schemas.microsoft.com/office/drawing/2014/main" id="{90A84F3D-C21C-6E08-B620-C1A83DE8F08A}"/>
                </a:ext>
              </a:extLst>
            </p:cNvPr>
            <p:cNvSpPr/>
            <p:nvPr/>
          </p:nvSpPr>
          <p:spPr bwMode="auto">
            <a:xfrm>
              <a:off x="5471160" y="23709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ACD650B0-61AE-C6AE-98CE-7591AEECE6DE}"/>
                </a:ext>
              </a:extLst>
            </p:cNvPr>
            <p:cNvSpPr/>
            <p:nvPr/>
          </p:nvSpPr>
          <p:spPr bwMode="auto">
            <a:xfrm>
              <a:off x="4008120" y="24359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Segoe UI" panose="020B0502040204020203" pitchFamily="34" charset="0"/>
                </a:rPr>
                <a:t>Logic + Automation</a:t>
              </a:r>
            </a:p>
          </p:txBody>
        </p:sp>
      </p:grpSp>
      <p:grpSp>
        <p:nvGrpSpPr>
          <p:cNvPr id="81" name="Group 80">
            <a:extLst>
              <a:ext uri="{FF2B5EF4-FFF2-40B4-BE49-F238E27FC236}">
                <a16:creationId xmlns:a16="http://schemas.microsoft.com/office/drawing/2014/main" id="{33B4FE5E-C396-2422-BBA5-0D00E2527679}"/>
              </a:ext>
            </a:extLst>
          </p:cNvPr>
          <p:cNvGrpSpPr/>
          <p:nvPr/>
        </p:nvGrpSpPr>
        <p:grpSpPr>
          <a:xfrm>
            <a:off x="4008120" y="3109964"/>
            <a:ext cx="7601269" cy="553940"/>
            <a:chOff x="4008120" y="3031380"/>
            <a:chExt cx="7601269" cy="553940"/>
          </a:xfrm>
        </p:grpSpPr>
        <p:sp>
          <p:nvSpPr>
            <p:cNvPr id="62" name="Rectangle 61">
              <a:extLst>
                <a:ext uri="{FF2B5EF4-FFF2-40B4-BE49-F238E27FC236}">
                  <a16:creationId xmlns:a16="http://schemas.microsoft.com/office/drawing/2014/main" id="{C0038F1D-5096-AE60-442E-FD5B4A4ADCC4}"/>
                </a:ext>
              </a:extLst>
            </p:cNvPr>
            <p:cNvSpPr/>
            <p:nvPr/>
          </p:nvSpPr>
          <p:spPr bwMode="auto">
            <a:xfrm>
              <a:off x="5471160" y="30313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0984A7AF-E1B5-83D6-6AEA-6A29FBE81D54}"/>
                </a:ext>
              </a:extLst>
            </p:cNvPr>
            <p:cNvSpPr/>
            <p:nvPr/>
          </p:nvSpPr>
          <p:spPr bwMode="auto">
            <a:xfrm>
              <a:off x="4008120" y="30963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Segoe UI" panose="020B0502040204020203" pitchFamily="34" charset="0"/>
                </a:rPr>
                <a:t>Next-Gen AI</a:t>
              </a:r>
            </a:p>
          </p:txBody>
        </p:sp>
      </p:grpSp>
      <p:grpSp>
        <p:nvGrpSpPr>
          <p:cNvPr id="82" name="Group 81">
            <a:extLst>
              <a:ext uri="{FF2B5EF4-FFF2-40B4-BE49-F238E27FC236}">
                <a16:creationId xmlns:a16="http://schemas.microsoft.com/office/drawing/2014/main" id="{0EC595BA-0E00-4500-01A9-B7C018D405B3}"/>
              </a:ext>
            </a:extLst>
          </p:cNvPr>
          <p:cNvGrpSpPr/>
          <p:nvPr/>
        </p:nvGrpSpPr>
        <p:grpSpPr>
          <a:xfrm>
            <a:off x="4008120" y="3770364"/>
            <a:ext cx="7601269" cy="553940"/>
            <a:chOff x="4008120" y="3691780"/>
            <a:chExt cx="7601269" cy="553940"/>
          </a:xfrm>
        </p:grpSpPr>
        <p:sp>
          <p:nvSpPr>
            <p:cNvPr id="64" name="Rectangle 63">
              <a:extLst>
                <a:ext uri="{FF2B5EF4-FFF2-40B4-BE49-F238E27FC236}">
                  <a16:creationId xmlns:a16="http://schemas.microsoft.com/office/drawing/2014/main" id="{1B021036-7828-2D74-4FBF-CA0F52C8AFA9}"/>
                </a:ext>
              </a:extLst>
            </p:cNvPr>
            <p:cNvSpPr/>
            <p:nvPr/>
          </p:nvSpPr>
          <p:spPr bwMode="auto">
            <a:xfrm>
              <a:off x="5471160" y="36917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55FC81E1-E3A3-D9E0-3DDC-6375D34FBF1B}"/>
                </a:ext>
              </a:extLst>
            </p:cNvPr>
            <p:cNvSpPr/>
            <p:nvPr/>
          </p:nvSpPr>
          <p:spPr bwMode="auto">
            <a:xfrm>
              <a:off x="4008120" y="37567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Segoe UI" panose="020B0502040204020203" pitchFamily="34" charset="0"/>
                </a:rPr>
                <a:t>Connected experience</a:t>
              </a:r>
            </a:p>
          </p:txBody>
        </p:sp>
      </p:grpSp>
      <p:grpSp>
        <p:nvGrpSpPr>
          <p:cNvPr id="83" name="Group 82">
            <a:extLst>
              <a:ext uri="{FF2B5EF4-FFF2-40B4-BE49-F238E27FC236}">
                <a16:creationId xmlns:a16="http://schemas.microsoft.com/office/drawing/2014/main" id="{68714C0B-80E3-85D1-0999-7F0C2F8AE1E8}"/>
              </a:ext>
            </a:extLst>
          </p:cNvPr>
          <p:cNvGrpSpPr/>
          <p:nvPr/>
        </p:nvGrpSpPr>
        <p:grpSpPr>
          <a:xfrm>
            <a:off x="4008120" y="4430764"/>
            <a:ext cx="7601269" cy="553940"/>
            <a:chOff x="4008120" y="4352180"/>
            <a:chExt cx="7601269" cy="553940"/>
          </a:xfrm>
        </p:grpSpPr>
        <p:sp>
          <p:nvSpPr>
            <p:cNvPr id="66" name="Rectangle 65">
              <a:extLst>
                <a:ext uri="{FF2B5EF4-FFF2-40B4-BE49-F238E27FC236}">
                  <a16:creationId xmlns:a16="http://schemas.microsoft.com/office/drawing/2014/main" id="{EC654F9E-F817-E9B2-EDD6-CDE866BD0246}"/>
                </a:ext>
              </a:extLst>
            </p:cNvPr>
            <p:cNvSpPr/>
            <p:nvPr/>
          </p:nvSpPr>
          <p:spPr bwMode="auto">
            <a:xfrm>
              <a:off x="5471160" y="43521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1F771CA-244A-B7AD-5ADF-A18D9442A0AA}"/>
                </a:ext>
              </a:extLst>
            </p:cNvPr>
            <p:cNvSpPr/>
            <p:nvPr/>
          </p:nvSpPr>
          <p:spPr bwMode="auto">
            <a:xfrm>
              <a:off x="4008120" y="44171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Segoe UI" panose="020B0502040204020203" pitchFamily="34" charset="0"/>
                </a:rPr>
                <a:t>Copilot Lifecycle</a:t>
              </a:r>
            </a:p>
          </p:txBody>
        </p:sp>
      </p:grpSp>
      <p:grpSp>
        <p:nvGrpSpPr>
          <p:cNvPr id="84" name="Group 83">
            <a:extLst>
              <a:ext uri="{FF2B5EF4-FFF2-40B4-BE49-F238E27FC236}">
                <a16:creationId xmlns:a16="http://schemas.microsoft.com/office/drawing/2014/main" id="{71C3EFC2-85EA-8BEE-52D7-70CB06866C53}"/>
              </a:ext>
            </a:extLst>
          </p:cNvPr>
          <p:cNvGrpSpPr/>
          <p:nvPr/>
        </p:nvGrpSpPr>
        <p:grpSpPr>
          <a:xfrm>
            <a:off x="4008120" y="5091164"/>
            <a:ext cx="7601269" cy="553940"/>
            <a:chOff x="4008120" y="5012580"/>
            <a:chExt cx="7601269" cy="553940"/>
          </a:xfrm>
        </p:grpSpPr>
        <p:sp>
          <p:nvSpPr>
            <p:cNvPr id="68" name="Rectangle 67">
              <a:extLst>
                <a:ext uri="{FF2B5EF4-FFF2-40B4-BE49-F238E27FC236}">
                  <a16:creationId xmlns:a16="http://schemas.microsoft.com/office/drawing/2014/main" id="{7AA37159-6E0F-10C3-16B5-E5F091391BD7}"/>
                </a:ext>
              </a:extLst>
            </p:cNvPr>
            <p:cNvSpPr/>
            <p:nvPr/>
          </p:nvSpPr>
          <p:spPr bwMode="auto">
            <a:xfrm>
              <a:off x="5471160" y="50125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4D4BCFE7-21F1-D4DA-6FD4-B6C7ED85F3A6}"/>
                </a:ext>
              </a:extLst>
            </p:cNvPr>
            <p:cNvSpPr/>
            <p:nvPr/>
          </p:nvSpPr>
          <p:spPr bwMode="auto">
            <a:xfrm>
              <a:off x="4008120" y="50775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B556A"/>
                  </a:solidFill>
                  <a:effectLst/>
                  <a:uLnTx/>
                  <a:uFillTx/>
                  <a:latin typeface="Segoe UI Semibold"/>
                  <a:ea typeface="+mn-ea"/>
                  <a:cs typeface="+mn-cs"/>
                </a:rPr>
                <a:t>Security + Governance</a:t>
              </a:r>
            </a:p>
          </p:txBody>
        </p:sp>
      </p:grpSp>
      <p:sp>
        <p:nvSpPr>
          <p:cNvPr id="55" name="Freeform: Shape 54">
            <a:extLst>
              <a:ext uri="{FF2B5EF4-FFF2-40B4-BE49-F238E27FC236}">
                <a16:creationId xmlns:a16="http://schemas.microsoft.com/office/drawing/2014/main" id="{B0457888-7743-4221-FC6E-035C0C9FF8F9}"/>
              </a:ext>
            </a:extLst>
          </p:cNvPr>
          <p:cNvSpPr/>
          <p:nvPr/>
        </p:nvSpPr>
        <p:spPr bwMode="auto">
          <a:xfrm>
            <a:off x="3924300" y="6056380"/>
            <a:ext cx="7685088" cy="359659"/>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Microsoft’s end-to-end copilot building platform</a:t>
            </a:r>
          </a:p>
        </p:txBody>
      </p:sp>
      <p:sp>
        <p:nvSpPr>
          <p:cNvPr id="6" name="Rectangle 5">
            <a:extLst>
              <a:ext uri="{FF2B5EF4-FFF2-40B4-BE49-F238E27FC236}">
                <a16:creationId xmlns:a16="http://schemas.microsoft.com/office/drawing/2014/main" id="{93583DDB-1D28-A265-B730-7868C89259CC}"/>
              </a:ext>
            </a:extLst>
          </p:cNvPr>
          <p:cNvSpPr/>
          <p:nvPr/>
        </p:nvSpPr>
        <p:spPr bwMode="auto">
          <a:xfrm>
            <a:off x="-1" y="1"/>
            <a:ext cx="3784601" cy="6858000"/>
          </a:xfrm>
          <a:prstGeom prst="rect">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F3A47C81-823A-6226-EB2A-900DC8A17D03}"/>
              </a:ext>
            </a:extLst>
          </p:cNvPr>
          <p:cNvSpPr/>
          <p:nvPr/>
        </p:nvSpPr>
        <p:spPr bwMode="auto">
          <a:xfrm>
            <a:off x="3924301" y="585788"/>
            <a:ext cx="7685088" cy="5830252"/>
          </a:xfrm>
          <a:prstGeom prst="roundRect">
            <a:avLst>
              <a:gd name="adj" fmla="val 275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837CF16-5661-7E25-A48F-FA075B1E8C07}"/>
              </a:ext>
            </a:extLst>
          </p:cNvPr>
          <p:cNvSpPr txBox="1"/>
          <p:nvPr/>
        </p:nvSpPr>
        <p:spPr>
          <a:xfrm>
            <a:off x="5665208" y="1973801"/>
            <a:ext cx="7477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Declarative</a:t>
            </a:r>
          </a:p>
        </p:txBody>
      </p:sp>
      <p:sp>
        <p:nvSpPr>
          <p:cNvPr id="13" name="TextBox 12">
            <a:extLst>
              <a:ext uri="{FF2B5EF4-FFF2-40B4-BE49-F238E27FC236}">
                <a16:creationId xmlns:a16="http://schemas.microsoft.com/office/drawing/2014/main" id="{76E689CF-95D5-9E2E-8424-E7373A102520}"/>
              </a:ext>
            </a:extLst>
          </p:cNvPr>
          <p:cNvSpPr txBox="1"/>
          <p:nvPr/>
        </p:nvSpPr>
        <p:spPr>
          <a:xfrm>
            <a:off x="6759674" y="1973801"/>
            <a:ext cx="99813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Rich Response</a:t>
            </a:r>
          </a:p>
        </p:txBody>
      </p:sp>
      <p:sp>
        <p:nvSpPr>
          <p:cNvPr id="14" name="TextBox 13">
            <a:extLst>
              <a:ext uri="{FF2B5EF4-FFF2-40B4-BE49-F238E27FC236}">
                <a16:creationId xmlns:a16="http://schemas.microsoft.com/office/drawing/2014/main" id="{4FC70438-A303-F7FD-399D-B8FC58A13380}"/>
              </a:ext>
            </a:extLst>
          </p:cNvPr>
          <p:cNvSpPr txBox="1"/>
          <p:nvPr/>
        </p:nvSpPr>
        <p:spPr>
          <a:xfrm>
            <a:off x="10099275" y="1890105"/>
            <a:ext cx="131606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mn-cs"/>
              </a:rPr>
              <a:t>Natural language to build</a:t>
            </a:r>
          </a:p>
        </p:txBody>
      </p:sp>
      <p:sp>
        <p:nvSpPr>
          <p:cNvPr id="15" name="TextBox 14">
            <a:extLst>
              <a:ext uri="{FF2B5EF4-FFF2-40B4-BE49-F238E27FC236}">
                <a16:creationId xmlns:a16="http://schemas.microsoft.com/office/drawing/2014/main" id="{C2FF8B1F-CBBF-0A7E-A4E6-0B4782477785}"/>
              </a:ext>
            </a:extLst>
          </p:cNvPr>
          <p:cNvSpPr txBox="1"/>
          <p:nvPr/>
        </p:nvSpPr>
        <p:spPr>
          <a:xfrm>
            <a:off x="8104566" y="1973801"/>
            <a:ext cx="54732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Intuitive</a:t>
            </a:r>
          </a:p>
        </p:txBody>
      </p:sp>
      <p:sp>
        <p:nvSpPr>
          <p:cNvPr id="16" name="TextBox 15">
            <a:extLst>
              <a:ext uri="{FF2B5EF4-FFF2-40B4-BE49-F238E27FC236}">
                <a16:creationId xmlns:a16="http://schemas.microsoft.com/office/drawing/2014/main" id="{0E16056C-5892-5AC9-F6BC-5FDC40468004}"/>
              </a:ext>
            </a:extLst>
          </p:cNvPr>
          <p:cNvSpPr txBox="1"/>
          <p:nvPr/>
        </p:nvSpPr>
        <p:spPr>
          <a:xfrm>
            <a:off x="8998656" y="1973801"/>
            <a:ext cx="75386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Ease of use</a:t>
            </a:r>
          </a:p>
        </p:txBody>
      </p:sp>
      <p:sp>
        <p:nvSpPr>
          <p:cNvPr id="18" name="TextBox 17">
            <a:extLst>
              <a:ext uri="{FF2B5EF4-FFF2-40B4-BE49-F238E27FC236}">
                <a16:creationId xmlns:a16="http://schemas.microsoft.com/office/drawing/2014/main" id="{84DB07DF-0A63-98B4-C559-ED966CC67BC1}"/>
              </a:ext>
            </a:extLst>
          </p:cNvPr>
          <p:cNvSpPr txBox="1"/>
          <p:nvPr/>
        </p:nvSpPr>
        <p:spPr>
          <a:xfrm>
            <a:off x="5656393" y="2567715"/>
            <a:ext cx="65939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Low code logic</a:t>
            </a:r>
          </a:p>
        </p:txBody>
      </p:sp>
      <p:sp>
        <p:nvSpPr>
          <p:cNvPr id="19" name="TextBox 18">
            <a:extLst>
              <a:ext uri="{FF2B5EF4-FFF2-40B4-BE49-F238E27FC236}">
                <a16:creationId xmlns:a16="http://schemas.microsoft.com/office/drawing/2014/main" id="{0AB4161B-6314-B13F-5A27-3A7B2559D3D4}"/>
              </a:ext>
            </a:extLst>
          </p:cNvPr>
          <p:cNvSpPr txBox="1"/>
          <p:nvPr/>
        </p:nvSpPr>
        <p:spPr>
          <a:xfrm>
            <a:off x="6664117" y="2554204"/>
            <a:ext cx="172754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B556A"/>
                </a:solidFill>
                <a:effectLst/>
                <a:uLnTx/>
                <a:uFillTx/>
                <a:latin typeface="Segoe UI Semibold"/>
                <a:ea typeface="+mn-ea"/>
                <a:cs typeface="+mn-cs"/>
              </a:rPr>
              <a:t>Generative Answers </a:t>
            </a:r>
            <a:br>
              <a:rPr kumimoji="0" lang="en-US" sz="1200" b="0" i="0" u="none" strike="noStrike" kern="1200" cap="none" spc="0" normalizeH="0" baseline="0" noProof="0" dirty="0">
                <a:ln>
                  <a:noFill/>
                </a:ln>
                <a:solidFill>
                  <a:srgbClr val="0B556A"/>
                </a:solidFill>
                <a:effectLst/>
                <a:uLnTx/>
                <a:uFillTx/>
                <a:latin typeface="Segoe UI Semibold"/>
                <a:ea typeface="+mn-ea"/>
                <a:cs typeface="+mn-cs"/>
              </a:rPr>
            </a:br>
            <a:r>
              <a:rPr kumimoji="0" lang="en-US" sz="1200" b="0" i="0" u="none" strike="noStrike" kern="1200" cap="none" spc="0" normalizeH="0" baseline="0" noProof="0" dirty="0">
                <a:ln>
                  <a:noFill/>
                </a:ln>
                <a:solidFill>
                  <a:srgbClr val="0B556A"/>
                </a:solidFill>
                <a:effectLst/>
                <a:uLnTx/>
                <a:uFillTx/>
                <a:latin typeface="Segoe UI Semibold"/>
                <a:ea typeface="+mn-ea"/>
                <a:cs typeface="+mn-cs"/>
              </a:rPr>
              <a:t>+ Actions</a:t>
            </a:r>
          </a:p>
        </p:txBody>
      </p:sp>
      <p:sp>
        <p:nvSpPr>
          <p:cNvPr id="20" name="TextBox 19">
            <a:extLst>
              <a:ext uri="{FF2B5EF4-FFF2-40B4-BE49-F238E27FC236}">
                <a16:creationId xmlns:a16="http://schemas.microsoft.com/office/drawing/2014/main" id="{D527F050-8F40-7742-4BF3-ED65A9B686B7}"/>
              </a:ext>
            </a:extLst>
          </p:cNvPr>
          <p:cNvSpPr txBox="1"/>
          <p:nvPr/>
        </p:nvSpPr>
        <p:spPr>
          <a:xfrm>
            <a:off x="10099275" y="2634201"/>
            <a:ext cx="1316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 Azure Skills</a:t>
            </a:r>
          </a:p>
        </p:txBody>
      </p:sp>
      <p:sp>
        <p:nvSpPr>
          <p:cNvPr id="22" name="TextBox 21">
            <a:extLst>
              <a:ext uri="{FF2B5EF4-FFF2-40B4-BE49-F238E27FC236}">
                <a16:creationId xmlns:a16="http://schemas.microsoft.com/office/drawing/2014/main" id="{9B89DA2F-EC8B-3FB8-A324-22A718C95E04}"/>
              </a:ext>
            </a:extLst>
          </p:cNvPr>
          <p:cNvSpPr txBox="1"/>
          <p:nvPr/>
        </p:nvSpPr>
        <p:spPr>
          <a:xfrm>
            <a:off x="8632023" y="2634201"/>
            <a:ext cx="117404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Power Automate</a:t>
            </a:r>
          </a:p>
        </p:txBody>
      </p:sp>
      <p:sp>
        <p:nvSpPr>
          <p:cNvPr id="25" name="TextBox 24">
            <a:extLst>
              <a:ext uri="{FF2B5EF4-FFF2-40B4-BE49-F238E27FC236}">
                <a16:creationId xmlns:a16="http://schemas.microsoft.com/office/drawing/2014/main" id="{F510FBA6-B10C-DB70-67B3-8560E77FBF3B}"/>
              </a:ext>
            </a:extLst>
          </p:cNvPr>
          <p:cNvSpPr txBox="1"/>
          <p:nvPr/>
        </p:nvSpPr>
        <p:spPr>
          <a:xfrm>
            <a:off x="5665208" y="3294601"/>
            <a:ext cx="90041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Prebuilt LLM</a:t>
            </a:r>
          </a:p>
        </p:txBody>
      </p:sp>
      <p:sp>
        <p:nvSpPr>
          <p:cNvPr id="26" name="TextBox 25">
            <a:extLst>
              <a:ext uri="{FF2B5EF4-FFF2-40B4-BE49-F238E27FC236}">
                <a16:creationId xmlns:a16="http://schemas.microsoft.com/office/drawing/2014/main" id="{36CA6F8F-9390-698F-8976-13CA150FBE3D}"/>
              </a:ext>
            </a:extLst>
          </p:cNvPr>
          <p:cNvSpPr txBox="1"/>
          <p:nvPr/>
        </p:nvSpPr>
        <p:spPr>
          <a:xfrm>
            <a:off x="6866885" y="3294601"/>
            <a:ext cx="99813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B556A"/>
                </a:solidFill>
                <a:effectLst/>
                <a:uLnTx/>
                <a:uFillTx/>
                <a:latin typeface="Segoe UI Semibold"/>
                <a:ea typeface="+mn-ea"/>
                <a:cs typeface="+mn-cs"/>
              </a:rPr>
              <a:t>Generative AI</a:t>
            </a:r>
          </a:p>
        </p:txBody>
      </p:sp>
      <p:sp>
        <p:nvSpPr>
          <p:cNvPr id="27" name="TextBox 26">
            <a:extLst>
              <a:ext uri="{FF2B5EF4-FFF2-40B4-BE49-F238E27FC236}">
                <a16:creationId xmlns:a16="http://schemas.microsoft.com/office/drawing/2014/main" id="{50FB1EBB-5D63-9F75-714D-1B0EB84C8130}"/>
              </a:ext>
            </a:extLst>
          </p:cNvPr>
          <p:cNvSpPr txBox="1"/>
          <p:nvPr/>
        </p:nvSpPr>
        <p:spPr>
          <a:xfrm>
            <a:off x="9973692" y="3202268"/>
            <a:ext cx="156723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Bring your own Model (BYOM)*</a:t>
            </a:r>
          </a:p>
        </p:txBody>
      </p:sp>
      <p:sp>
        <p:nvSpPr>
          <p:cNvPr id="28" name="TextBox 27">
            <a:extLst>
              <a:ext uri="{FF2B5EF4-FFF2-40B4-BE49-F238E27FC236}">
                <a16:creationId xmlns:a16="http://schemas.microsoft.com/office/drawing/2014/main" id="{11133D3B-4044-F544-ED6D-CB5258A89F90}"/>
              </a:ext>
            </a:extLst>
          </p:cNvPr>
          <p:cNvSpPr txBox="1"/>
          <p:nvPr/>
        </p:nvSpPr>
        <p:spPr>
          <a:xfrm>
            <a:off x="8166274" y="3294601"/>
            <a:ext cx="150615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Proactive suggestions</a:t>
            </a:r>
          </a:p>
        </p:txBody>
      </p:sp>
      <p:sp>
        <p:nvSpPr>
          <p:cNvPr id="31" name="TextBox 30">
            <a:extLst>
              <a:ext uri="{FF2B5EF4-FFF2-40B4-BE49-F238E27FC236}">
                <a16:creationId xmlns:a16="http://schemas.microsoft.com/office/drawing/2014/main" id="{E4ADB13E-91A6-47D7-DD82-F243B42FCE99}"/>
              </a:ext>
            </a:extLst>
          </p:cNvPr>
          <p:cNvSpPr txBox="1"/>
          <p:nvPr/>
        </p:nvSpPr>
        <p:spPr>
          <a:xfrm>
            <a:off x="5665208" y="3955001"/>
            <a:ext cx="138329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B556A"/>
                </a:solidFill>
                <a:effectLst/>
                <a:uLnTx/>
                <a:uFillTx/>
                <a:latin typeface="Segoe UI Semibold"/>
                <a:ea typeface="+mn-ea"/>
                <a:cs typeface="+mn-cs"/>
              </a:rPr>
              <a:t>Microsoft Copilot</a:t>
            </a:r>
          </a:p>
        </p:txBody>
      </p:sp>
      <p:sp>
        <p:nvSpPr>
          <p:cNvPr id="32" name="TextBox 31">
            <a:extLst>
              <a:ext uri="{FF2B5EF4-FFF2-40B4-BE49-F238E27FC236}">
                <a16:creationId xmlns:a16="http://schemas.microsoft.com/office/drawing/2014/main" id="{EA126A86-C0D9-2870-2A60-08DA4D71B036}"/>
              </a:ext>
            </a:extLst>
          </p:cNvPr>
          <p:cNvSpPr txBox="1"/>
          <p:nvPr/>
        </p:nvSpPr>
        <p:spPr>
          <a:xfrm>
            <a:off x="7188201" y="3967869"/>
            <a:ext cx="114366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Power Platform</a:t>
            </a:r>
          </a:p>
        </p:txBody>
      </p:sp>
      <p:sp>
        <p:nvSpPr>
          <p:cNvPr id="33" name="TextBox 32">
            <a:extLst>
              <a:ext uri="{FF2B5EF4-FFF2-40B4-BE49-F238E27FC236}">
                <a16:creationId xmlns:a16="http://schemas.microsoft.com/office/drawing/2014/main" id="{0E7E3326-B651-1E81-5811-7A655FE023F1}"/>
              </a:ext>
            </a:extLst>
          </p:cNvPr>
          <p:cNvSpPr txBox="1"/>
          <p:nvPr/>
        </p:nvSpPr>
        <p:spPr>
          <a:xfrm>
            <a:off x="10218420" y="3955001"/>
            <a:ext cx="119692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AI Studio</a:t>
            </a:r>
          </a:p>
        </p:txBody>
      </p:sp>
      <p:sp>
        <p:nvSpPr>
          <p:cNvPr id="34" name="TextBox 33">
            <a:extLst>
              <a:ext uri="{FF2B5EF4-FFF2-40B4-BE49-F238E27FC236}">
                <a16:creationId xmlns:a16="http://schemas.microsoft.com/office/drawing/2014/main" id="{B9CDEBA2-4EB7-D00F-7C50-10782C59FECA}"/>
              </a:ext>
            </a:extLst>
          </p:cNvPr>
          <p:cNvSpPr txBox="1"/>
          <p:nvPr/>
        </p:nvSpPr>
        <p:spPr>
          <a:xfrm>
            <a:off x="8617113" y="3955001"/>
            <a:ext cx="1316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1000+ Connectors</a:t>
            </a:r>
          </a:p>
        </p:txBody>
      </p:sp>
      <p:sp>
        <p:nvSpPr>
          <p:cNvPr id="37" name="TextBox 36">
            <a:extLst>
              <a:ext uri="{FF2B5EF4-FFF2-40B4-BE49-F238E27FC236}">
                <a16:creationId xmlns:a16="http://schemas.microsoft.com/office/drawing/2014/main" id="{4801A82C-B214-D7BF-B7A6-AD7894748119}"/>
              </a:ext>
            </a:extLst>
          </p:cNvPr>
          <p:cNvSpPr txBox="1"/>
          <p:nvPr/>
        </p:nvSpPr>
        <p:spPr>
          <a:xfrm>
            <a:off x="5665208" y="4615401"/>
            <a:ext cx="7477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Test Pane</a:t>
            </a:r>
          </a:p>
        </p:txBody>
      </p:sp>
      <p:sp>
        <p:nvSpPr>
          <p:cNvPr id="38" name="TextBox 37">
            <a:extLst>
              <a:ext uri="{FF2B5EF4-FFF2-40B4-BE49-F238E27FC236}">
                <a16:creationId xmlns:a16="http://schemas.microsoft.com/office/drawing/2014/main" id="{338DA14F-9024-88FD-6169-92B3E220DDC9}"/>
              </a:ext>
            </a:extLst>
          </p:cNvPr>
          <p:cNvSpPr txBox="1"/>
          <p:nvPr/>
        </p:nvSpPr>
        <p:spPr>
          <a:xfrm>
            <a:off x="6826083" y="4615401"/>
            <a:ext cx="99813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Collaboration</a:t>
            </a:r>
          </a:p>
        </p:txBody>
      </p:sp>
      <p:sp>
        <p:nvSpPr>
          <p:cNvPr id="39" name="TextBox 38">
            <a:extLst>
              <a:ext uri="{FF2B5EF4-FFF2-40B4-BE49-F238E27FC236}">
                <a16:creationId xmlns:a16="http://schemas.microsoft.com/office/drawing/2014/main" id="{2F2EEEE9-8A29-0B34-13FE-CE179A227856}"/>
              </a:ext>
            </a:extLst>
          </p:cNvPr>
          <p:cNvSpPr txBox="1"/>
          <p:nvPr/>
        </p:nvSpPr>
        <p:spPr>
          <a:xfrm>
            <a:off x="10218420" y="4615401"/>
            <a:ext cx="119692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ALM Automation</a:t>
            </a:r>
          </a:p>
        </p:txBody>
      </p:sp>
      <p:sp>
        <p:nvSpPr>
          <p:cNvPr id="40" name="TextBox 39">
            <a:extLst>
              <a:ext uri="{FF2B5EF4-FFF2-40B4-BE49-F238E27FC236}">
                <a16:creationId xmlns:a16="http://schemas.microsoft.com/office/drawing/2014/main" id="{8B025F2A-F9D8-9AB2-4456-05CCA38D69DD}"/>
              </a:ext>
            </a:extLst>
          </p:cNvPr>
          <p:cNvSpPr txBox="1"/>
          <p:nvPr/>
        </p:nvSpPr>
        <p:spPr>
          <a:xfrm>
            <a:off x="8237384" y="4615401"/>
            <a:ext cx="15678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Solution Management</a:t>
            </a:r>
          </a:p>
        </p:txBody>
      </p:sp>
      <p:sp>
        <p:nvSpPr>
          <p:cNvPr id="43" name="TextBox 42">
            <a:extLst>
              <a:ext uri="{FF2B5EF4-FFF2-40B4-BE49-F238E27FC236}">
                <a16:creationId xmlns:a16="http://schemas.microsoft.com/office/drawing/2014/main" id="{732A1BEA-8A68-A22C-2686-B908F9C37C1F}"/>
              </a:ext>
            </a:extLst>
          </p:cNvPr>
          <p:cNvSpPr txBox="1"/>
          <p:nvPr/>
        </p:nvSpPr>
        <p:spPr>
          <a:xfrm>
            <a:off x="5665208" y="5275801"/>
            <a:ext cx="10944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Trusted identity</a:t>
            </a:r>
          </a:p>
        </p:txBody>
      </p:sp>
      <p:sp>
        <p:nvSpPr>
          <p:cNvPr id="44" name="TextBox 43">
            <a:extLst>
              <a:ext uri="{FF2B5EF4-FFF2-40B4-BE49-F238E27FC236}">
                <a16:creationId xmlns:a16="http://schemas.microsoft.com/office/drawing/2014/main" id="{69F30761-A259-BD73-C1B7-DDFD20D4F002}"/>
              </a:ext>
            </a:extLst>
          </p:cNvPr>
          <p:cNvSpPr txBox="1"/>
          <p:nvPr/>
        </p:nvSpPr>
        <p:spPr>
          <a:xfrm>
            <a:off x="7146922" y="5275801"/>
            <a:ext cx="89092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 visibility</a:t>
            </a:r>
          </a:p>
        </p:txBody>
      </p:sp>
      <p:sp>
        <p:nvSpPr>
          <p:cNvPr id="45" name="TextBox 44">
            <a:extLst>
              <a:ext uri="{FF2B5EF4-FFF2-40B4-BE49-F238E27FC236}">
                <a16:creationId xmlns:a16="http://schemas.microsoft.com/office/drawing/2014/main" id="{D8B22DEE-1094-FE44-1FEE-072EA6696609}"/>
              </a:ext>
            </a:extLst>
          </p:cNvPr>
          <p:cNvSpPr txBox="1"/>
          <p:nvPr/>
        </p:nvSpPr>
        <p:spPr>
          <a:xfrm>
            <a:off x="9973692" y="5275801"/>
            <a:ext cx="144165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Granular DLP control</a:t>
            </a:r>
          </a:p>
        </p:txBody>
      </p:sp>
      <p:sp>
        <p:nvSpPr>
          <p:cNvPr id="46" name="TextBox 45">
            <a:extLst>
              <a:ext uri="{FF2B5EF4-FFF2-40B4-BE49-F238E27FC236}">
                <a16:creationId xmlns:a16="http://schemas.microsoft.com/office/drawing/2014/main" id="{3B7AB0D3-FF6A-6DF4-AE4C-384E2651108F}"/>
              </a:ext>
            </a:extLst>
          </p:cNvPr>
          <p:cNvSpPr txBox="1"/>
          <p:nvPr/>
        </p:nvSpPr>
        <p:spPr>
          <a:xfrm>
            <a:off x="8425090" y="5275801"/>
            <a:ext cx="116135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Advanced RBAC</a:t>
            </a:r>
          </a:p>
        </p:txBody>
      </p:sp>
      <p:cxnSp>
        <p:nvCxnSpPr>
          <p:cNvPr id="70" name="Straight Connector 69">
            <a:extLst>
              <a:ext uri="{FF2B5EF4-FFF2-40B4-BE49-F238E27FC236}">
                <a16:creationId xmlns:a16="http://schemas.microsoft.com/office/drawing/2014/main" id="{02D33791-54BC-194A-5CD5-FE99761E8575}"/>
              </a:ext>
            </a:extLst>
          </p:cNvPr>
          <p:cNvCxnSpPr>
            <a:cxnSpLocks/>
          </p:cNvCxnSpPr>
          <p:nvPr/>
        </p:nvCxnSpPr>
        <p:spPr>
          <a:xfrm>
            <a:off x="5471160" y="1789164"/>
            <a:ext cx="0" cy="3855940"/>
          </a:xfrm>
          <a:prstGeom prst="line">
            <a:avLst/>
          </a:prstGeom>
          <a:ln w="190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B897411-23B7-3062-5DF9-DE420E9ECA37}"/>
              </a:ext>
            </a:extLst>
          </p:cNvPr>
          <p:cNvCxnSpPr>
            <a:cxnSpLocks/>
          </p:cNvCxnSpPr>
          <p:nvPr/>
        </p:nvCxnSpPr>
        <p:spPr>
          <a:xfrm>
            <a:off x="4008120" y="239633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192BE58-4518-5DBA-DB5B-CCAFEBD96253}"/>
              </a:ext>
            </a:extLst>
          </p:cNvPr>
          <p:cNvCxnSpPr>
            <a:cxnSpLocks/>
          </p:cNvCxnSpPr>
          <p:nvPr/>
        </p:nvCxnSpPr>
        <p:spPr>
          <a:xfrm>
            <a:off x="4008120" y="305673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7AB7AEE-5EE8-F14C-7132-909F8EBB7483}"/>
              </a:ext>
            </a:extLst>
          </p:cNvPr>
          <p:cNvCxnSpPr>
            <a:cxnSpLocks/>
          </p:cNvCxnSpPr>
          <p:nvPr/>
        </p:nvCxnSpPr>
        <p:spPr>
          <a:xfrm>
            <a:off x="4008120" y="371713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14247DF-9982-C537-5C2A-EF2250FD86D5}"/>
              </a:ext>
            </a:extLst>
          </p:cNvPr>
          <p:cNvCxnSpPr>
            <a:cxnSpLocks/>
          </p:cNvCxnSpPr>
          <p:nvPr/>
        </p:nvCxnSpPr>
        <p:spPr>
          <a:xfrm>
            <a:off x="4008120" y="437753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2AA42D4-ED45-D364-AC46-398E3B0EDD68}"/>
              </a:ext>
            </a:extLst>
          </p:cNvPr>
          <p:cNvCxnSpPr>
            <a:cxnSpLocks/>
          </p:cNvCxnSpPr>
          <p:nvPr/>
        </p:nvCxnSpPr>
        <p:spPr>
          <a:xfrm>
            <a:off x="4008120" y="503793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CD3D93E-B5A6-61D2-E08B-C08EE962FBE8}"/>
              </a:ext>
            </a:extLst>
          </p:cNvPr>
          <p:cNvSpPr>
            <a:spLocks noGrp="1"/>
          </p:cNvSpPr>
          <p:nvPr>
            <p:ph type="title"/>
          </p:nvPr>
        </p:nvSpPr>
        <p:spPr>
          <a:xfrm>
            <a:off x="1064583" y="3338821"/>
            <a:ext cx="2878837" cy="1107996"/>
          </a:xfrm>
        </p:spPr>
        <p:txBody>
          <a:bodyPr/>
          <a:lstStyle/>
          <a:p>
            <a:pPr marL="0" indent="0"/>
            <a:r>
              <a:rPr lang="en-US" sz="3600">
                <a:latin typeface="+mj-lt"/>
              </a:rPr>
              <a:t>Copilot Studio</a:t>
            </a:r>
          </a:p>
        </p:txBody>
      </p:sp>
      <p:grpSp>
        <p:nvGrpSpPr>
          <p:cNvPr id="35" name="Group 34">
            <a:extLst>
              <a:ext uri="{FF2B5EF4-FFF2-40B4-BE49-F238E27FC236}">
                <a16:creationId xmlns:a16="http://schemas.microsoft.com/office/drawing/2014/main" id="{E9377BBB-8047-8FAD-B9D6-85FFA2FBE533}"/>
              </a:ext>
            </a:extLst>
          </p:cNvPr>
          <p:cNvGrpSpPr/>
          <p:nvPr/>
        </p:nvGrpSpPr>
        <p:grpSpPr>
          <a:xfrm>
            <a:off x="1064583" y="1619904"/>
            <a:ext cx="1452880" cy="1452880"/>
            <a:chOff x="894615" y="1405761"/>
            <a:chExt cx="1452880" cy="1452880"/>
          </a:xfrm>
        </p:grpSpPr>
        <p:sp>
          <p:nvSpPr>
            <p:cNvPr id="23" name="Oval 22">
              <a:extLst>
                <a:ext uri="{FF2B5EF4-FFF2-40B4-BE49-F238E27FC236}">
                  <a16:creationId xmlns:a16="http://schemas.microsoft.com/office/drawing/2014/main" id="{82A5190A-17AF-707A-1E1A-1E1D5F0B3ED2}"/>
                </a:ext>
              </a:extLst>
            </p:cNvPr>
            <p:cNvSpPr/>
            <p:nvPr/>
          </p:nvSpPr>
          <p:spPr bwMode="auto">
            <a:xfrm>
              <a:off x="894615" y="1405761"/>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68F91FC5-7622-DE23-3648-030EDC62529B}"/>
                </a:ext>
              </a:extLst>
            </p:cNvPr>
            <p:cNvSpPr/>
            <p:nvPr/>
          </p:nvSpPr>
          <p:spPr bwMode="auto">
            <a:xfrm>
              <a:off x="1022250" y="1533396"/>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grpSp>
        <p:nvGrpSpPr>
          <p:cNvPr id="1059" name="Group 1058">
            <a:extLst>
              <a:ext uri="{FF2B5EF4-FFF2-40B4-BE49-F238E27FC236}">
                <a16:creationId xmlns:a16="http://schemas.microsoft.com/office/drawing/2014/main" id="{D59C0669-1366-E6A5-D0A3-A678A807BE2D}"/>
              </a:ext>
            </a:extLst>
          </p:cNvPr>
          <p:cNvGrpSpPr/>
          <p:nvPr/>
        </p:nvGrpSpPr>
        <p:grpSpPr>
          <a:xfrm>
            <a:off x="7763498" y="962153"/>
            <a:ext cx="1228520" cy="547344"/>
            <a:chOff x="10213774" y="1004680"/>
            <a:chExt cx="1228520" cy="547344"/>
          </a:xfrm>
        </p:grpSpPr>
        <p:sp>
          <p:nvSpPr>
            <p:cNvPr id="160" name="TextBox 159">
              <a:extLst>
                <a:ext uri="{FF2B5EF4-FFF2-40B4-BE49-F238E27FC236}">
                  <a16:creationId xmlns:a16="http://schemas.microsoft.com/office/drawing/2014/main" id="{24C9D691-1269-E754-9F6E-21188B33C0F0}"/>
                </a:ext>
              </a:extLst>
            </p:cNvPr>
            <p:cNvSpPr txBox="1"/>
            <p:nvPr/>
          </p:nvSpPr>
          <p:spPr>
            <a:xfrm>
              <a:off x="10691941" y="1044193"/>
              <a:ext cx="750353"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Customer facing  copilots</a:t>
              </a:r>
            </a:p>
          </p:txBody>
        </p:sp>
        <p:sp>
          <p:nvSpPr>
            <p:cNvPr id="101" name="Oval 100">
              <a:extLst>
                <a:ext uri="{FF2B5EF4-FFF2-40B4-BE49-F238E27FC236}">
                  <a16:creationId xmlns:a16="http://schemas.microsoft.com/office/drawing/2014/main" id="{A2C067B9-0DBB-D62F-64F7-EBAFA32C747C}"/>
                </a:ext>
              </a:extLst>
            </p:cNvPr>
            <p:cNvSpPr/>
            <p:nvPr/>
          </p:nvSpPr>
          <p:spPr bwMode="auto">
            <a:xfrm>
              <a:off x="10213774" y="1004680"/>
              <a:ext cx="348320" cy="34832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117" name="Group 116">
              <a:extLst>
                <a:ext uri="{FF2B5EF4-FFF2-40B4-BE49-F238E27FC236}">
                  <a16:creationId xmlns:a16="http://schemas.microsoft.com/office/drawing/2014/main" id="{4E005066-B48F-7F78-2BCC-EE28519AFE61}"/>
                </a:ext>
              </a:extLst>
            </p:cNvPr>
            <p:cNvGrpSpPr>
              <a:grpSpLocks/>
            </p:cNvGrpSpPr>
            <p:nvPr/>
          </p:nvGrpSpPr>
          <p:grpSpPr>
            <a:xfrm>
              <a:off x="10302532" y="1093437"/>
              <a:ext cx="170803" cy="170805"/>
              <a:chOff x="-647301" y="2400066"/>
              <a:chExt cx="251524" cy="251525"/>
            </a:xfrm>
          </p:grpSpPr>
          <p:sp>
            <p:nvSpPr>
              <p:cNvPr id="118" name="Freeform: Shape 117">
                <a:extLst>
                  <a:ext uri="{FF2B5EF4-FFF2-40B4-BE49-F238E27FC236}">
                    <a16:creationId xmlns:a16="http://schemas.microsoft.com/office/drawing/2014/main" id="{B154741E-B62C-CB88-8FA9-024C87ED40E5}"/>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612B44A7-B056-ED40-B974-EF20CCB3D3D6}"/>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F0A8CBFA-4E86-59E9-1FC9-182418C1C3AD}"/>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F3715C52-8BA4-F0C0-C0C3-92D6304B7CBF}"/>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157" name="TextBox 156">
            <a:extLst>
              <a:ext uri="{FF2B5EF4-FFF2-40B4-BE49-F238E27FC236}">
                <a16:creationId xmlns:a16="http://schemas.microsoft.com/office/drawing/2014/main" id="{4176BE8E-9D1F-489C-38FD-9104FC446453}"/>
              </a:ext>
            </a:extLst>
          </p:cNvPr>
          <p:cNvSpPr txBox="1"/>
          <p:nvPr/>
        </p:nvSpPr>
        <p:spPr>
          <a:xfrm>
            <a:off x="9760436" y="970998"/>
            <a:ext cx="1528247"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Extend Copilot for Microsoft 365</a:t>
            </a:r>
          </a:p>
        </p:txBody>
      </p:sp>
      <p:grpSp>
        <p:nvGrpSpPr>
          <p:cNvPr id="1056" name="Group 1055">
            <a:extLst>
              <a:ext uri="{FF2B5EF4-FFF2-40B4-BE49-F238E27FC236}">
                <a16:creationId xmlns:a16="http://schemas.microsoft.com/office/drawing/2014/main" id="{CA546E54-6EFE-2404-7F9E-6AEC430C0ABE}"/>
              </a:ext>
            </a:extLst>
          </p:cNvPr>
          <p:cNvGrpSpPr/>
          <p:nvPr/>
        </p:nvGrpSpPr>
        <p:grpSpPr>
          <a:xfrm>
            <a:off x="6018075" y="1004680"/>
            <a:ext cx="1534434" cy="348320"/>
            <a:chOff x="5451147" y="1004680"/>
            <a:chExt cx="1534434" cy="348320"/>
          </a:xfrm>
        </p:grpSpPr>
        <p:sp>
          <p:nvSpPr>
            <p:cNvPr id="150" name="TextBox 149">
              <a:extLst>
                <a:ext uri="{FF2B5EF4-FFF2-40B4-BE49-F238E27FC236}">
                  <a16:creationId xmlns:a16="http://schemas.microsoft.com/office/drawing/2014/main" id="{BBF46181-F02A-D09D-77C5-731C4F5C12B7}"/>
                </a:ext>
              </a:extLst>
            </p:cNvPr>
            <p:cNvSpPr txBox="1"/>
            <p:nvPr/>
          </p:nvSpPr>
          <p:spPr>
            <a:xfrm>
              <a:off x="5942424" y="1009563"/>
              <a:ext cx="1043157"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Internal custom copilots</a:t>
              </a:r>
            </a:p>
          </p:txBody>
        </p:sp>
        <p:sp>
          <p:nvSpPr>
            <p:cNvPr id="24" name="Oval 23">
              <a:extLst>
                <a:ext uri="{FF2B5EF4-FFF2-40B4-BE49-F238E27FC236}">
                  <a16:creationId xmlns:a16="http://schemas.microsoft.com/office/drawing/2014/main" id="{3C0A0D59-BEB0-CCC5-3F3B-1EBEF6078EC8}"/>
                </a:ext>
              </a:extLst>
            </p:cNvPr>
            <p:cNvSpPr/>
            <p:nvPr/>
          </p:nvSpPr>
          <p:spPr bwMode="auto">
            <a:xfrm>
              <a:off x="5451147" y="1004680"/>
              <a:ext cx="348320" cy="34832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1046" name="Group 1045">
              <a:extLst>
                <a:ext uri="{FF2B5EF4-FFF2-40B4-BE49-F238E27FC236}">
                  <a16:creationId xmlns:a16="http://schemas.microsoft.com/office/drawing/2014/main" id="{E6AC34FD-71EF-3E83-3138-05D667EAC4B6}"/>
                </a:ext>
              </a:extLst>
            </p:cNvPr>
            <p:cNvGrpSpPr/>
            <p:nvPr/>
          </p:nvGrpSpPr>
          <p:grpSpPr>
            <a:xfrm>
              <a:off x="5521326" y="1074859"/>
              <a:ext cx="207962" cy="207962"/>
              <a:chOff x="7048383" y="7078136"/>
              <a:chExt cx="4470397" cy="4470400"/>
            </a:xfrm>
          </p:grpSpPr>
          <p:sp>
            <p:nvSpPr>
              <p:cNvPr id="1047" name="Freeform: Shape 1046">
                <a:extLst>
                  <a:ext uri="{FF2B5EF4-FFF2-40B4-BE49-F238E27FC236}">
                    <a16:creationId xmlns:a16="http://schemas.microsoft.com/office/drawing/2014/main" id="{7DAE0C64-F0FD-3F0A-A971-A7F8A3BC6193}"/>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chemeClr val="accent4"/>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8" name="Freeform: Shape 1047">
                <a:extLst>
                  <a:ext uri="{FF2B5EF4-FFF2-40B4-BE49-F238E27FC236}">
                    <a16:creationId xmlns:a16="http://schemas.microsoft.com/office/drawing/2014/main" id="{F81D1D79-9171-29BC-40B6-AF7D7D90AC09}"/>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9" name="Freeform: Shape 1048">
                <a:extLst>
                  <a:ext uri="{FF2B5EF4-FFF2-40B4-BE49-F238E27FC236}">
                    <a16:creationId xmlns:a16="http://schemas.microsoft.com/office/drawing/2014/main" id="{BE7C15C4-A46F-B726-1F35-245C83348425}"/>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0" name="Freeform: Shape 1049">
                <a:extLst>
                  <a:ext uri="{FF2B5EF4-FFF2-40B4-BE49-F238E27FC236}">
                    <a16:creationId xmlns:a16="http://schemas.microsoft.com/office/drawing/2014/main" id="{4DF693AD-C965-1B63-5F4F-D04703D31EFF}"/>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1" name="Freeform: Shape 1050">
                <a:extLst>
                  <a:ext uri="{FF2B5EF4-FFF2-40B4-BE49-F238E27FC236}">
                    <a16:creationId xmlns:a16="http://schemas.microsoft.com/office/drawing/2014/main" id="{05C391DB-17CE-251A-EB07-611DEA52AEAE}"/>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chemeClr val="accent4"/>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2" name="Freeform: Shape 1051">
                <a:extLst>
                  <a:ext uri="{FF2B5EF4-FFF2-40B4-BE49-F238E27FC236}">
                    <a16:creationId xmlns:a16="http://schemas.microsoft.com/office/drawing/2014/main" id="{3ABB965E-1D66-6DB5-CBFD-8682359B1E31}"/>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3" name="Freeform: Shape 1052">
                <a:extLst>
                  <a:ext uri="{FF2B5EF4-FFF2-40B4-BE49-F238E27FC236}">
                    <a16:creationId xmlns:a16="http://schemas.microsoft.com/office/drawing/2014/main" id="{0A30BD38-728A-E539-457A-3696AA433741}"/>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4" name="Freeform: Shape 1053">
                <a:extLst>
                  <a:ext uri="{FF2B5EF4-FFF2-40B4-BE49-F238E27FC236}">
                    <a16:creationId xmlns:a16="http://schemas.microsoft.com/office/drawing/2014/main" id="{815217EA-7566-A965-C445-BC010A139F1E}"/>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chemeClr val="accent4"/>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5" name="Freeform: Shape 1054">
                <a:extLst>
                  <a:ext uri="{FF2B5EF4-FFF2-40B4-BE49-F238E27FC236}">
                    <a16:creationId xmlns:a16="http://schemas.microsoft.com/office/drawing/2014/main" id="{8C774214-5E66-CD0E-BC93-E1D8E2B9B76B}"/>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3" name="Graphic 2">
            <a:extLst>
              <a:ext uri="{FF2B5EF4-FFF2-40B4-BE49-F238E27FC236}">
                <a16:creationId xmlns:a16="http://schemas.microsoft.com/office/drawing/2014/main" id="{FA275D5D-E636-E319-5CB5-2131DC91EA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8488" y="1889144"/>
            <a:ext cx="914400" cy="914400"/>
          </a:xfrm>
          <a:prstGeom prst="rect">
            <a:avLst/>
          </a:prstGeom>
        </p:spPr>
      </p:pic>
      <p:pic>
        <p:nvPicPr>
          <p:cNvPr id="4" name="Picture 2">
            <a:extLst>
              <a:ext uri="{FF2B5EF4-FFF2-40B4-BE49-F238E27FC236}">
                <a16:creationId xmlns:a16="http://schemas.microsoft.com/office/drawing/2014/main" id="{91DDAE8A-5C8A-2A52-005D-6FE10FD28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4531" y="1004992"/>
            <a:ext cx="266205" cy="266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58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55EC1FE4-B2D4-370D-3B4A-A7541AB80B0D}"/>
              </a:ext>
              <a:ext uri="{C183D7F6-B498-43B3-948B-1728B52AA6E4}">
                <adec:decorative xmlns:adec="http://schemas.microsoft.com/office/drawing/2017/decorative" val="1"/>
              </a:ext>
            </a:extLst>
          </p:cNvPr>
          <p:cNvSpPr/>
          <p:nvPr/>
        </p:nvSpPr>
        <p:spPr bwMode="auto">
          <a:xfrm>
            <a:off x="6242170" y="1863342"/>
            <a:ext cx="5949830" cy="4994658"/>
          </a:xfrm>
          <a:prstGeom prst="rect">
            <a:avLst/>
          </a:prstGeom>
          <a:solidFill>
            <a:schemeClr val="bg1"/>
          </a:solidFill>
          <a:ln w="38100">
            <a:noFill/>
            <a:prstDash val="solid"/>
          </a:ln>
          <a:effectLst>
            <a:outerShdw blurRad="190500" dist="50800" dir="2700000" algn="ctr" rotWithShape="0">
              <a:prstClr val="black">
                <a:alpha val="25000"/>
              </a:prstClr>
            </a:outerShdw>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marR="0" lvl="0" indent="0" algn="l" defTabSz="577850" rtl="0" eaLnBrk="1" fontAlgn="auto" latinLnBrk="0" hangingPunct="1">
              <a:lnSpc>
                <a:spcPct val="100000"/>
              </a:lnSpc>
              <a:spcBef>
                <a:spcPct val="0"/>
              </a:spcBef>
              <a:spcAft>
                <a:spcPts val="1200"/>
              </a:spcAft>
              <a:buClr>
                <a:srgbClr val="0066FF"/>
              </a:buClr>
              <a:buSzPct val="85000"/>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 name="Freeform: Shape 1">
            <a:extLst>
              <a:ext uri="{FF2B5EF4-FFF2-40B4-BE49-F238E27FC236}">
                <a16:creationId xmlns:a16="http://schemas.microsoft.com/office/drawing/2014/main" id="{5A5028BE-6596-8B6F-1829-7FA412B2FF4C}"/>
              </a:ext>
            </a:extLst>
          </p:cNvPr>
          <p:cNvSpPr/>
          <p:nvPr/>
        </p:nvSpPr>
        <p:spPr bwMode="auto">
          <a:xfrm>
            <a:off x="0" y="0"/>
            <a:ext cx="12192000" cy="1884716"/>
          </a:xfrm>
          <a:custGeom>
            <a:avLst/>
            <a:gdLst>
              <a:gd name="connsiteX0" fmla="*/ 0 w 12192000"/>
              <a:gd name="connsiteY0" fmla="*/ 0 h 1884716"/>
              <a:gd name="connsiteX1" fmla="*/ 12192000 w 12192000"/>
              <a:gd name="connsiteY1" fmla="*/ 0 h 1884716"/>
              <a:gd name="connsiteX2" fmla="*/ 12192000 w 12192000"/>
              <a:gd name="connsiteY2" fmla="*/ 1884716 h 1884716"/>
              <a:gd name="connsiteX3" fmla="*/ 5819218 w 12192000"/>
              <a:gd name="connsiteY3" fmla="*/ 1884716 h 1884716"/>
              <a:gd name="connsiteX4" fmla="*/ 5819218 w 12192000"/>
              <a:gd name="connsiteY4" fmla="*/ 1471651 h 1884716"/>
              <a:gd name="connsiteX5" fmla="*/ 5684913 w 12192000"/>
              <a:gd name="connsiteY5" fmla="*/ 1337345 h 1884716"/>
              <a:gd name="connsiteX6" fmla="*/ 3694 w 12192000"/>
              <a:gd name="connsiteY6" fmla="*/ 1337345 h 1884716"/>
              <a:gd name="connsiteX7" fmla="*/ 0 w 12192000"/>
              <a:gd name="connsiteY7" fmla="*/ 1338091 h 18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884716">
                <a:moveTo>
                  <a:pt x="0" y="0"/>
                </a:moveTo>
                <a:lnTo>
                  <a:pt x="12192000" y="0"/>
                </a:lnTo>
                <a:lnTo>
                  <a:pt x="12192000" y="1884716"/>
                </a:lnTo>
                <a:lnTo>
                  <a:pt x="5819218" y="1884716"/>
                </a:lnTo>
                <a:lnTo>
                  <a:pt x="5819218" y="1471651"/>
                </a:lnTo>
                <a:cubicBezTo>
                  <a:pt x="5819218" y="1397476"/>
                  <a:pt x="5759087" y="1337345"/>
                  <a:pt x="5684913" y="1337345"/>
                </a:cubicBezTo>
                <a:lnTo>
                  <a:pt x="3694" y="1337345"/>
                </a:lnTo>
                <a:lnTo>
                  <a:pt x="0" y="133809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6F4AD349-32D8-18D4-42ED-19AEDB6C6716}"/>
              </a:ext>
            </a:extLst>
          </p:cNvPr>
          <p:cNvSpPr txBox="1"/>
          <p:nvPr/>
        </p:nvSpPr>
        <p:spPr>
          <a:xfrm>
            <a:off x="6410513" y="2045373"/>
            <a:ext cx="5142930" cy="1446550"/>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B556A"/>
                </a:solidFill>
                <a:effectLst/>
                <a:uLnTx/>
                <a:uFillTx/>
                <a:latin typeface="Segoe UI Semibold"/>
                <a:ea typeface="+mn-lt"/>
                <a:cs typeface="Segoe UI Semibold"/>
              </a:rPr>
              <a:t>Use process mining to identify bottlenecks and opportunities for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lt"/>
                <a:cs typeface="Segoe UI"/>
              </a:rPr>
              <a:t>With the Copilot Studio Process Advisor template, get a deeper insight into copilot conversation flows.</a:t>
            </a:r>
          </a:p>
        </p:txBody>
      </p:sp>
      <p:sp>
        <p:nvSpPr>
          <p:cNvPr id="13" name="Title 12">
            <a:extLst>
              <a:ext uri="{FF2B5EF4-FFF2-40B4-BE49-F238E27FC236}">
                <a16:creationId xmlns:a16="http://schemas.microsoft.com/office/drawing/2014/main" id="{94A75579-2A4E-5DE1-D7A2-605BF2F493E3}"/>
              </a:ext>
            </a:extLst>
          </p:cNvPr>
          <p:cNvSpPr>
            <a:spLocks noGrp="1"/>
          </p:cNvSpPr>
          <p:nvPr>
            <p:ph type="title"/>
          </p:nvPr>
        </p:nvSpPr>
        <p:spPr>
          <a:xfrm>
            <a:off x="588263" y="457200"/>
            <a:ext cx="11018520" cy="492443"/>
          </a:xfrm>
        </p:spPr>
        <p:txBody>
          <a:bodyPr>
            <a:normAutofit fontScale="90000"/>
          </a:bodyPr>
          <a:lstStyle/>
          <a:p>
            <a:r>
              <a:rPr lang="en-US" sz="3200"/>
              <a:t>Automation studio</a:t>
            </a:r>
          </a:p>
        </p:txBody>
      </p:sp>
      <p:sp>
        <p:nvSpPr>
          <p:cNvPr id="5" name="Rectangle: Rounded Corners 4">
            <a:extLst>
              <a:ext uri="{FF2B5EF4-FFF2-40B4-BE49-F238E27FC236}">
                <a16:creationId xmlns:a16="http://schemas.microsoft.com/office/drawing/2014/main" id="{C6800AAD-8ED1-6B09-EAFA-DD01B8619967}"/>
              </a:ext>
            </a:extLst>
          </p:cNvPr>
          <p:cNvSpPr/>
          <p:nvPr/>
        </p:nvSpPr>
        <p:spPr bwMode="auto">
          <a:xfrm>
            <a:off x="6409493" y="1245857"/>
            <a:ext cx="2359764" cy="423547"/>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Discover</a:t>
            </a:r>
          </a:p>
        </p:txBody>
      </p:sp>
      <p:sp>
        <p:nvSpPr>
          <p:cNvPr id="6" name="Oval 5">
            <a:extLst>
              <a:ext uri="{FF2B5EF4-FFF2-40B4-BE49-F238E27FC236}">
                <a16:creationId xmlns:a16="http://schemas.microsoft.com/office/drawing/2014/main" id="{14401D61-D931-9AAF-D482-954621973285}"/>
              </a:ext>
            </a:extLst>
          </p:cNvPr>
          <p:cNvSpPr/>
          <p:nvPr/>
        </p:nvSpPr>
        <p:spPr bwMode="auto">
          <a:xfrm>
            <a:off x="6168374" y="1162659"/>
            <a:ext cx="589941" cy="589941"/>
          </a:xfrm>
          <a:prstGeom prst="ellipse">
            <a:avLst/>
          </a:prstGeom>
          <a:solidFill>
            <a:schemeClr val="bg1"/>
          </a:solidFill>
          <a:ln w="19050">
            <a:solidFill>
              <a:schemeClr val="accent4"/>
            </a:solid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B556A"/>
                </a:solidFill>
                <a:effectLst/>
                <a:uLnTx/>
                <a:uFillTx/>
                <a:latin typeface="Segoe UI"/>
                <a:ea typeface="Segoe UI" pitchFamily="34" charset="0"/>
                <a:cs typeface="Segoe UI" pitchFamily="34" charset="0"/>
              </a:rPr>
              <a:t>1</a:t>
            </a:r>
          </a:p>
        </p:txBody>
      </p:sp>
      <p:sp>
        <p:nvSpPr>
          <p:cNvPr id="11" name="Rectangle: Rounded Corners 10">
            <a:extLst>
              <a:ext uri="{FF2B5EF4-FFF2-40B4-BE49-F238E27FC236}">
                <a16:creationId xmlns:a16="http://schemas.microsoft.com/office/drawing/2014/main" id="{3835E102-3387-BD90-F6E3-AFFCBFFDC0C9}"/>
              </a:ext>
            </a:extLst>
          </p:cNvPr>
          <p:cNvSpPr/>
          <p:nvPr/>
        </p:nvSpPr>
        <p:spPr bwMode="auto">
          <a:xfrm>
            <a:off x="9260295" y="1245857"/>
            <a:ext cx="2359764" cy="42354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Automate</a:t>
            </a:r>
          </a:p>
        </p:txBody>
      </p:sp>
      <p:sp>
        <p:nvSpPr>
          <p:cNvPr id="12" name="Oval 11">
            <a:extLst>
              <a:ext uri="{FF2B5EF4-FFF2-40B4-BE49-F238E27FC236}">
                <a16:creationId xmlns:a16="http://schemas.microsoft.com/office/drawing/2014/main" id="{10682E4B-96B0-46DC-679A-E546B7B5B8D3}"/>
              </a:ext>
            </a:extLst>
          </p:cNvPr>
          <p:cNvSpPr/>
          <p:nvPr/>
        </p:nvSpPr>
        <p:spPr bwMode="auto">
          <a:xfrm>
            <a:off x="9019177" y="1162659"/>
            <a:ext cx="589941" cy="589941"/>
          </a:xfrm>
          <a:prstGeom prst="ellipse">
            <a:avLst/>
          </a:prstGeom>
          <a:solidFill>
            <a:schemeClr val="bg1"/>
          </a:solidFill>
          <a:ln w="19050">
            <a:solidFill>
              <a:schemeClr val="accent4">
                <a:lumMod val="60000"/>
                <a:lumOff val="40000"/>
              </a:schemeClr>
            </a:solid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B556A">
                    <a:lumMod val="60000"/>
                    <a:lumOff val="40000"/>
                  </a:srgbClr>
                </a:solidFill>
                <a:effectLst/>
                <a:uLnTx/>
                <a:uFillTx/>
                <a:latin typeface="Segoe UI"/>
                <a:ea typeface="Segoe UI" pitchFamily="34" charset="0"/>
                <a:cs typeface="Segoe UI" pitchFamily="34" charset="0"/>
              </a:rPr>
              <a:t>2</a:t>
            </a:r>
          </a:p>
        </p:txBody>
      </p:sp>
      <p:sp>
        <p:nvSpPr>
          <p:cNvPr id="35" name="Rectangle 34">
            <a:extLst>
              <a:ext uri="{FF2B5EF4-FFF2-40B4-BE49-F238E27FC236}">
                <a16:creationId xmlns:a16="http://schemas.microsoft.com/office/drawing/2014/main" id="{69CD0410-136C-7063-E320-BDF88512B085}"/>
              </a:ext>
            </a:extLst>
          </p:cNvPr>
          <p:cNvSpPr/>
          <p:nvPr/>
        </p:nvSpPr>
        <p:spPr bwMode="auto">
          <a:xfrm>
            <a:off x="584200" y="6269038"/>
            <a:ext cx="1013098"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74649"/>
                </a:solidFill>
                <a:effectLst/>
                <a:uLnTx/>
                <a:uFillTx/>
                <a:latin typeface="Segoe UI Semibold"/>
                <a:ea typeface="Segoe UI" pitchFamily="34" charset="0"/>
                <a:cs typeface="Segoe UI Semibold" panose="020B0702040204020203" pitchFamily="34" charset="0"/>
              </a:rPr>
              <a:t>Connectivity</a:t>
            </a:r>
          </a:p>
        </p:txBody>
      </p:sp>
      <p:sp>
        <p:nvSpPr>
          <p:cNvPr id="36" name="Rectangle 35">
            <a:extLst>
              <a:ext uri="{FF2B5EF4-FFF2-40B4-BE49-F238E27FC236}">
                <a16:creationId xmlns:a16="http://schemas.microsoft.com/office/drawing/2014/main" id="{1E9AB813-7D99-6078-FF60-A5880E1937E1}"/>
              </a:ext>
            </a:extLst>
          </p:cNvPr>
          <p:cNvSpPr/>
          <p:nvPr/>
        </p:nvSpPr>
        <p:spPr bwMode="auto">
          <a:xfrm>
            <a:off x="2236087" y="5904374"/>
            <a:ext cx="3337452"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3</a:t>
            </a:r>
            <a:r>
              <a:rPr kumimoji="0" lang="en-US" sz="1100" b="0" i="0" u="none" strike="noStrike" kern="1200" cap="none" spc="0" normalizeH="0" baseline="30000" noProof="0">
                <a:ln>
                  <a:noFill/>
                </a:ln>
                <a:solidFill>
                  <a:srgbClr val="000000"/>
                </a:solidFill>
                <a:effectLst/>
                <a:uLnTx/>
                <a:uFillTx/>
                <a:latin typeface="Segoe UI Semibold"/>
                <a:ea typeface="Segoe UI" pitchFamily="34" charset="0"/>
                <a:cs typeface="Segoe UI Semibold" panose="020B0702040204020203" pitchFamily="34" charset="0"/>
              </a:rPr>
              <a:t>rd</a:t>
            </a: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 party connectors, including custom and on-prem</a:t>
            </a:r>
          </a:p>
        </p:txBody>
      </p:sp>
      <p:grpSp>
        <p:nvGrpSpPr>
          <p:cNvPr id="30" name="Group 29">
            <a:extLst>
              <a:ext uri="{FF2B5EF4-FFF2-40B4-BE49-F238E27FC236}">
                <a16:creationId xmlns:a16="http://schemas.microsoft.com/office/drawing/2014/main" id="{75D63289-EAF7-7278-6B22-61FD2FDBFB9A}"/>
              </a:ext>
            </a:extLst>
          </p:cNvPr>
          <p:cNvGrpSpPr/>
          <p:nvPr/>
        </p:nvGrpSpPr>
        <p:grpSpPr>
          <a:xfrm>
            <a:off x="1659500" y="6194891"/>
            <a:ext cx="4375703" cy="379960"/>
            <a:chOff x="2590908" y="7770356"/>
            <a:chExt cx="7038764" cy="611205"/>
          </a:xfrm>
        </p:grpSpPr>
        <p:pic>
          <p:nvPicPr>
            <p:cNvPr id="40" name="Picture 2">
              <a:extLst>
                <a:ext uri="{FF2B5EF4-FFF2-40B4-BE49-F238E27FC236}">
                  <a16:creationId xmlns:a16="http://schemas.microsoft.com/office/drawing/2014/main" id="{48AF82E5-E56C-FF38-637E-7CF959CC3B1B}"/>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908" y="7772532"/>
              <a:ext cx="604653" cy="60465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5F5E6240-451A-A9D8-4916-53C94DF72491}"/>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585" y="7772532"/>
              <a:ext cx="604654" cy="60465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CEF8C69D-B903-8588-B97B-A3FDDDB1CA0F}"/>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6756" y="7772532"/>
              <a:ext cx="604653" cy="60465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A1A12109-910B-6132-3C8F-E1D4B88241F5}"/>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9926" y="7772532"/>
              <a:ext cx="604654" cy="60465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5F6F2BCB-8FD5-0FFE-131A-B7C553996274}"/>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3097" y="7772532"/>
              <a:ext cx="609029" cy="60902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561947B0-D5C1-407C-454A-68E7608B4076}"/>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20643" y="7772532"/>
              <a:ext cx="609029" cy="60902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77AA5750-1B9E-C226-C18A-4B9F221AA490}"/>
                </a:ext>
              </a:extLst>
            </p:cNvPr>
            <p:cNvGrpSpPr/>
            <p:nvPr/>
          </p:nvGrpSpPr>
          <p:grpSpPr>
            <a:xfrm>
              <a:off x="5000416" y="7770356"/>
              <a:ext cx="604652" cy="604652"/>
              <a:chOff x="5220077" y="7770356"/>
              <a:chExt cx="604652" cy="604652"/>
            </a:xfrm>
          </p:grpSpPr>
          <p:sp>
            <p:nvSpPr>
              <p:cNvPr id="38" name="Rectangle 37">
                <a:extLst>
                  <a:ext uri="{FF2B5EF4-FFF2-40B4-BE49-F238E27FC236}">
                    <a16:creationId xmlns:a16="http://schemas.microsoft.com/office/drawing/2014/main" id="{819ACC07-0D05-852E-07A5-62219271D197}"/>
                  </a:ext>
                  <a:ext uri="{C183D7F6-B498-43B3-948B-1728B52AA6E4}">
                    <adec:decorative xmlns:adec="http://schemas.microsoft.com/office/drawing/2017/decorative" val="1"/>
                  </a:ext>
                </a:extLst>
              </p:cNvPr>
              <p:cNvSpPr/>
              <p:nvPr/>
            </p:nvSpPr>
            <p:spPr bwMode="auto">
              <a:xfrm>
                <a:off x="5220077" y="7770356"/>
                <a:ext cx="604652" cy="604652"/>
              </a:xfrm>
              <a:prstGeom prst="rect">
                <a:avLst/>
              </a:prstGeom>
              <a:solidFill>
                <a:srgbClr val="D9D9D9"/>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0"/>
                  <a:solidFill>
                    <a:srgbClr val="000000"/>
                  </a:solidFill>
                  <a:effectLst>
                    <a:outerShdw blurRad="38100" dist="19050" dir="2700000" algn="tl" rotWithShape="0">
                      <a:srgbClr val="000000">
                        <a:alpha val="40000"/>
                      </a:srgbClr>
                    </a:outerShdw>
                  </a:effectLst>
                  <a:uLnTx/>
                  <a:uFillTx/>
                  <a:latin typeface="Segoe UI"/>
                  <a:ea typeface="Segoe UI" pitchFamily="34" charset="0"/>
                  <a:cs typeface="Segoe UI" pitchFamily="34" charset="0"/>
                </a:endParaRPr>
              </a:p>
            </p:txBody>
          </p:sp>
          <p:pic>
            <p:nvPicPr>
              <p:cNvPr id="46" name="Picture 4">
                <a:extLst>
                  <a:ext uri="{FF2B5EF4-FFF2-40B4-BE49-F238E27FC236}">
                    <a16:creationId xmlns:a16="http://schemas.microsoft.com/office/drawing/2014/main" id="{30BE4AFC-E00B-88A1-9621-E6C6741BB942}"/>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5085" b="94068" l="7527" r="91398">
                            <a14:foregroundMark x1="15054" y1="5085" x2="15054" y2="5085"/>
                            <a14:foregroundMark x1="91398" y1="37288" x2="91398" y2="37288"/>
                            <a14:foregroundMark x1="34409" y1="94068" x2="34409" y2="94068"/>
                          </a14:backgroundRemoval>
                        </a14:imgEffect>
                      </a14:imgLayer>
                    </a14:imgProps>
                  </a:ext>
                  <a:ext uri="{28A0092B-C50C-407E-A947-70E740481C1C}">
                    <a14:useLocalDpi xmlns:a14="http://schemas.microsoft.com/office/drawing/2010/main" val="0"/>
                  </a:ext>
                </a:extLst>
              </a:blip>
              <a:srcRect/>
              <a:stretch>
                <a:fillRect/>
              </a:stretch>
            </p:blipFill>
            <p:spPr bwMode="auto">
              <a:xfrm>
                <a:off x="5334000" y="7819933"/>
                <a:ext cx="387344" cy="4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a:extLst>
                <a:ext uri="{FF2B5EF4-FFF2-40B4-BE49-F238E27FC236}">
                  <a16:creationId xmlns:a16="http://schemas.microsoft.com/office/drawing/2014/main" id="{0327DAA9-BB71-3A64-0F22-C721B7792B01}"/>
                </a:ext>
              </a:extLst>
            </p:cNvPr>
            <p:cNvGrpSpPr/>
            <p:nvPr/>
          </p:nvGrpSpPr>
          <p:grpSpPr>
            <a:xfrm>
              <a:off x="4197247" y="7770356"/>
              <a:ext cx="604652" cy="604652"/>
              <a:chOff x="4348478" y="7770356"/>
              <a:chExt cx="604652" cy="604652"/>
            </a:xfrm>
          </p:grpSpPr>
          <p:sp>
            <p:nvSpPr>
              <p:cNvPr id="37" name="Rectangle 36">
                <a:extLst>
                  <a:ext uri="{FF2B5EF4-FFF2-40B4-BE49-F238E27FC236}">
                    <a16:creationId xmlns:a16="http://schemas.microsoft.com/office/drawing/2014/main" id="{2F848D3C-2AF3-F4D8-451D-491F3FB45462}"/>
                  </a:ext>
                  <a:ext uri="{C183D7F6-B498-43B3-948B-1728B52AA6E4}">
                    <adec:decorative xmlns:adec="http://schemas.microsoft.com/office/drawing/2017/decorative" val="1"/>
                  </a:ext>
                </a:extLst>
              </p:cNvPr>
              <p:cNvSpPr/>
              <p:nvPr/>
            </p:nvSpPr>
            <p:spPr bwMode="auto">
              <a:xfrm>
                <a:off x="4348478" y="7770356"/>
                <a:ext cx="604652" cy="60465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60408CDC-5577-6F3D-95B2-AC3E87930A55}"/>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9996" r="19143"/>
              <a:stretch/>
            </p:blipFill>
            <p:spPr>
              <a:xfrm>
                <a:off x="4402131" y="7829735"/>
                <a:ext cx="457200" cy="500818"/>
              </a:xfrm>
              <a:prstGeom prst="rect">
                <a:avLst/>
              </a:prstGeom>
            </p:spPr>
          </p:pic>
        </p:grpSp>
        <p:grpSp>
          <p:nvGrpSpPr>
            <p:cNvPr id="27" name="Group 26">
              <a:extLst>
                <a:ext uri="{FF2B5EF4-FFF2-40B4-BE49-F238E27FC236}">
                  <a16:creationId xmlns:a16="http://schemas.microsoft.com/office/drawing/2014/main" id="{A4FB52C4-DC52-BE04-43CC-47EAE165AC58}"/>
                </a:ext>
              </a:extLst>
            </p:cNvPr>
            <p:cNvGrpSpPr/>
            <p:nvPr/>
          </p:nvGrpSpPr>
          <p:grpSpPr>
            <a:xfrm>
              <a:off x="3394078" y="7770356"/>
              <a:ext cx="604652" cy="604652"/>
              <a:chOff x="3452461" y="7770356"/>
              <a:chExt cx="604652" cy="604652"/>
            </a:xfrm>
          </p:grpSpPr>
          <p:sp>
            <p:nvSpPr>
              <p:cNvPr id="39" name="Rectangle 38">
                <a:extLst>
                  <a:ext uri="{FF2B5EF4-FFF2-40B4-BE49-F238E27FC236}">
                    <a16:creationId xmlns:a16="http://schemas.microsoft.com/office/drawing/2014/main" id="{DA6F45C9-5236-F8E9-1BBC-E99E93D9D9EE}"/>
                  </a:ext>
                  <a:ext uri="{C183D7F6-B498-43B3-948B-1728B52AA6E4}">
                    <adec:decorative xmlns:adec="http://schemas.microsoft.com/office/drawing/2017/decorative" val="1"/>
                  </a:ext>
                </a:extLst>
              </p:cNvPr>
              <p:cNvSpPr/>
              <p:nvPr/>
            </p:nvSpPr>
            <p:spPr bwMode="auto">
              <a:xfrm>
                <a:off x="3452461" y="7770356"/>
                <a:ext cx="604652" cy="60465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8" name="Graphic 47">
                <a:extLst>
                  <a:ext uri="{FF2B5EF4-FFF2-40B4-BE49-F238E27FC236}">
                    <a16:creationId xmlns:a16="http://schemas.microsoft.com/office/drawing/2014/main" id="{B8682048-28A3-7621-AC36-CAF15E0055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69784" y="7873526"/>
                <a:ext cx="368797" cy="405677"/>
              </a:xfrm>
              <a:prstGeom prst="rect">
                <a:avLst/>
              </a:prstGeom>
            </p:spPr>
          </p:pic>
        </p:grpSp>
      </p:grpSp>
      <p:sp>
        <p:nvSpPr>
          <p:cNvPr id="21" name="TextBox 20">
            <a:extLst>
              <a:ext uri="{FF2B5EF4-FFF2-40B4-BE49-F238E27FC236}">
                <a16:creationId xmlns:a16="http://schemas.microsoft.com/office/drawing/2014/main" id="{E1A87150-A7FB-7278-6A8B-5F4B35F79863}"/>
              </a:ext>
            </a:extLst>
          </p:cNvPr>
          <p:cNvSpPr txBox="1"/>
          <p:nvPr/>
        </p:nvSpPr>
        <p:spPr>
          <a:xfrm>
            <a:off x="588263" y="5057054"/>
            <a:ext cx="5125276"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Segoe UI"/>
              </a:rPr>
              <a:t>Power </a:t>
            </a:r>
            <a:r>
              <a:rPr kumimoji="0" lang="en-US" sz="1400" b="0" i="1" u="none" strike="noStrike" kern="1200" cap="none" spc="0" normalizeH="0" baseline="0" noProof="0" err="1">
                <a:ln>
                  <a:noFill/>
                </a:ln>
                <a:solidFill>
                  <a:srgbClr val="000000"/>
                </a:solidFill>
                <a:effectLst/>
                <a:uLnTx/>
                <a:uFillTx/>
                <a:latin typeface="Segoe UI"/>
                <a:ea typeface="+mn-ea"/>
                <a:cs typeface="Segoe UI"/>
              </a:rPr>
              <a:t>Automate’s</a:t>
            </a:r>
            <a:r>
              <a:rPr kumimoji="0" lang="en-US" sz="1400" b="0" i="1" u="none" strike="noStrike" kern="1200" cap="none" spc="0" normalizeH="0" baseline="0" noProof="0">
                <a:ln>
                  <a:noFill/>
                </a:ln>
                <a:solidFill>
                  <a:srgbClr val="000000"/>
                </a:solidFill>
                <a:effectLst/>
                <a:uLnTx/>
                <a:uFillTx/>
                <a:latin typeface="Segoe UI"/>
                <a:ea typeface="+mn-ea"/>
                <a:cs typeface="Segoe UI"/>
              </a:rPr>
              <a:t> digital process automation is included in Power Copilot Studio with 1000+ prebuilt data connectors and automation templates. </a:t>
            </a:r>
          </a:p>
        </p:txBody>
      </p:sp>
      <p:grpSp>
        <p:nvGrpSpPr>
          <p:cNvPr id="55" name="Group 54">
            <a:extLst>
              <a:ext uri="{FF2B5EF4-FFF2-40B4-BE49-F238E27FC236}">
                <a16:creationId xmlns:a16="http://schemas.microsoft.com/office/drawing/2014/main" id="{86208B2A-7893-F1D4-9E85-532711A775AF}"/>
              </a:ext>
            </a:extLst>
          </p:cNvPr>
          <p:cNvGrpSpPr/>
          <p:nvPr/>
        </p:nvGrpSpPr>
        <p:grpSpPr>
          <a:xfrm>
            <a:off x="-1" y="1419604"/>
            <a:ext cx="5709283" cy="3457197"/>
            <a:chOff x="-1" y="1419604"/>
            <a:chExt cx="5709283" cy="3457197"/>
          </a:xfrm>
        </p:grpSpPr>
        <p:sp>
          <p:nvSpPr>
            <p:cNvPr id="24" name="Rectangle: Top Corners Rounded 23">
              <a:extLst>
                <a:ext uri="{FF2B5EF4-FFF2-40B4-BE49-F238E27FC236}">
                  <a16:creationId xmlns:a16="http://schemas.microsoft.com/office/drawing/2014/main" id="{56D1B434-64B0-0D21-6537-1CCF51737108}"/>
                </a:ext>
              </a:extLst>
            </p:cNvPr>
            <p:cNvSpPr/>
            <p:nvPr/>
          </p:nvSpPr>
          <p:spPr bwMode="auto">
            <a:xfrm rot="5400000">
              <a:off x="1126042" y="293561"/>
              <a:ext cx="3457197" cy="5709283"/>
            </a:xfrm>
            <a:prstGeom prst="round2SameRect">
              <a:avLst>
                <a:gd name="adj1" fmla="val 3277"/>
                <a:gd name="adj2" fmla="val 0"/>
              </a:avLst>
            </a:prstGeom>
            <a:solidFill>
              <a:schemeClr val="tx1">
                <a:lumMod val="85000"/>
                <a:lumOff val="1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pic>
          <p:nvPicPr>
            <p:cNvPr id="32" name="Picture 31" descr="Graphical user interface&#10;&#10;Description automatically generated">
              <a:extLst>
                <a:ext uri="{FF2B5EF4-FFF2-40B4-BE49-F238E27FC236}">
                  <a16:creationId xmlns:a16="http://schemas.microsoft.com/office/drawing/2014/main" id="{1905D8A5-EE9B-8D62-CD58-FD48E68C62AF}"/>
                </a:ext>
              </a:extLst>
            </p:cNvPr>
            <p:cNvPicPr>
              <a:picLocks noChangeAspect="1"/>
            </p:cNvPicPr>
            <p:nvPr/>
          </p:nvPicPr>
          <p:blipFill rotWithShape="1">
            <a:blip r:embed="rId14"/>
            <a:srcRect t="220" b="220"/>
            <a:stretch/>
          </p:blipFill>
          <p:spPr>
            <a:xfrm>
              <a:off x="0" y="1601266"/>
              <a:ext cx="5524500" cy="3093873"/>
            </a:xfrm>
            <a:prstGeom prst="rect">
              <a:avLst/>
            </a:prstGeom>
          </p:spPr>
        </p:pic>
      </p:grpSp>
      <p:sp>
        <p:nvSpPr>
          <p:cNvPr id="25" name="TextBox 24">
            <a:extLst>
              <a:ext uri="{FF2B5EF4-FFF2-40B4-BE49-F238E27FC236}">
                <a16:creationId xmlns:a16="http://schemas.microsoft.com/office/drawing/2014/main" id="{AAB5E231-9AFB-86FF-3623-CF34DB036604}"/>
              </a:ext>
            </a:extLst>
          </p:cNvPr>
          <p:cNvSpPr txBox="1"/>
          <p:nvPr/>
        </p:nvSpPr>
        <p:spPr>
          <a:xfrm>
            <a:off x="6410513" y="4142270"/>
            <a:ext cx="5142930" cy="1785104"/>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B556A"/>
                </a:solidFill>
                <a:effectLst/>
                <a:uLnTx/>
                <a:uFillTx/>
                <a:latin typeface="Segoe UI Semibold"/>
                <a:ea typeface="+mn-lt"/>
                <a:cs typeface="Segoe UI Semibold"/>
              </a:rPr>
              <a:t>Create solutions by automating business processes with advanced AI, Digital Process Automation, and Robotic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lt"/>
                <a:cs typeface="Segoe UI"/>
              </a:rPr>
              <a:t>Embed your automation flows directly into the conversation to drive action.</a:t>
            </a:r>
          </a:p>
        </p:txBody>
      </p:sp>
      <p:cxnSp>
        <p:nvCxnSpPr>
          <p:cNvPr id="26" name="Straight Connector 25">
            <a:extLst>
              <a:ext uri="{FF2B5EF4-FFF2-40B4-BE49-F238E27FC236}">
                <a16:creationId xmlns:a16="http://schemas.microsoft.com/office/drawing/2014/main" id="{65BC7DF3-2267-0F68-376A-F47003ADF241}"/>
              </a:ext>
            </a:extLst>
          </p:cNvPr>
          <p:cNvCxnSpPr>
            <a:cxnSpLocks/>
          </p:cNvCxnSpPr>
          <p:nvPr/>
        </p:nvCxnSpPr>
        <p:spPr>
          <a:xfrm>
            <a:off x="6440993" y="3817096"/>
            <a:ext cx="510330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ectangle: Top Corners Rounded 16">
            <a:extLst>
              <a:ext uri="{FF2B5EF4-FFF2-40B4-BE49-F238E27FC236}">
                <a16:creationId xmlns:a16="http://schemas.microsoft.com/office/drawing/2014/main" id="{DCB1D1CD-7444-0908-1571-4CD2BA05CA17}"/>
              </a:ext>
            </a:extLst>
          </p:cNvPr>
          <p:cNvSpPr>
            <a:spLocks/>
          </p:cNvSpPr>
          <p:nvPr/>
        </p:nvSpPr>
        <p:spPr bwMode="auto">
          <a:xfrm rot="16200000">
            <a:off x="11256300" y="174244"/>
            <a:ext cx="760694" cy="1110706"/>
          </a:xfrm>
          <a:prstGeom prst="round2SameRect">
            <a:avLst>
              <a:gd name="adj1" fmla="val 50000"/>
              <a:gd name="adj2"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53" name="Group 52">
            <a:extLst>
              <a:ext uri="{FF2B5EF4-FFF2-40B4-BE49-F238E27FC236}">
                <a16:creationId xmlns:a16="http://schemas.microsoft.com/office/drawing/2014/main" id="{1282B8F2-81AC-723E-D351-86AD35B7AC14}"/>
              </a:ext>
            </a:extLst>
          </p:cNvPr>
          <p:cNvGrpSpPr/>
          <p:nvPr/>
        </p:nvGrpSpPr>
        <p:grpSpPr>
          <a:xfrm>
            <a:off x="11194324" y="452490"/>
            <a:ext cx="554215" cy="554215"/>
            <a:chOff x="11194324" y="452490"/>
            <a:chExt cx="554215" cy="554215"/>
          </a:xfrm>
        </p:grpSpPr>
        <p:sp>
          <p:nvSpPr>
            <p:cNvPr id="20" name="Oval 19">
              <a:hlinkClick r:id="" action="ppaction://noaction"/>
              <a:extLst>
                <a:ext uri="{FF2B5EF4-FFF2-40B4-BE49-F238E27FC236}">
                  <a16:creationId xmlns:a16="http://schemas.microsoft.com/office/drawing/2014/main" id="{D77D17E6-BBC2-BCAC-8847-E3728C2E4CD4}"/>
                </a:ext>
              </a:extLst>
            </p:cNvPr>
            <p:cNvSpPr/>
            <p:nvPr/>
          </p:nvSpPr>
          <p:spPr bwMode="auto">
            <a:xfrm>
              <a:off x="11194324" y="452490"/>
              <a:ext cx="554215" cy="554215"/>
            </a:xfrm>
            <a:prstGeom prst="ellipse">
              <a:avLst/>
            </a:prstGeom>
            <a:solidFill>
              <a:schemeClr val="bg1"/>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52" name="Graphic 51">
              <a:hlinkClick r:id="" action="ppaction://noaction"/>
              <a:extLst>
                <a:ext uri="{FF2B5EF4-FFF2-40B4-BE49-F238E27FC236}">
                  <a16:creationId xmlns:a16="http://schemas.microsoft.com/office/drawing/2014/main" id="{08BB43A0-0DB0-6D11-8D02-2046B1A83152}"/>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11298016" y="562521"/>
              <a:ext cx="333246" cy="320429"/>
            </a:xfrm>
            <a:prstGeom prst="rect">
              <a:avLst/>
            </a:prstGeom>
          </p:spPr>
        </p:pic>
      </p:grpSp>
    </p:spTree>
    <p:extLst>
      <p:ext uri="{BB962C8B-B14F-4D97-AF65-F5344CB8AC3E}">
        <p14:creationId xmlns:p14="http://schemas.microsoft.com/office/powerpoint/2010/main" val="382283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35" presetClass="path" presetSubtype="0" accel="50000" decel="50000" fill="hold" grpId="1" nodeType="withEffect">
                                  <p:stCondLst>
                                    <p:cond delay="0"/>
                                  </p:stCondLst>
                                  <p:childTnLst>
                                    <p:animMotion origin="layout" path="M 0.01966 -3.7037E-6 L 1.25E-6 -3.7037E-6 " pathEditMode="relative" rAng="0" ptsTypes="AA">
                                      <p:cBhvr>
                                        <p:cTn id="9" dur="1000" fill="hold"/>
                                        <p:tgtEl>
                                          <p:spTgt spid="23"/>
                                        </p:tgtEl>
                                        <p:attrNameLst>
                                          <p:attrName>ppt_x</p:attrName>
                                          <p:attrName>ppt_y</p:attrName>
                                        </p:attrNameLst>
                                      </p:cBhvr>
                                      <p:rCtr x="-990" y="0"/>
                                    </p:animMotion>
                                  </p:childTnLst>
                                </p:cTn>
                              </p:par>
                              <p:par>
                                <p:cTn id="10" presetID="10" presetClass="entr" presetSubtype="0" fill="hold" nodeType="withEffect">
                                  <p:stCondLst>
                                    <p:cond delay="2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35" presetClass="path" presetSubtype="0" accel="50000" decel="50000" fill="hold" nodeType="withEffect">
                                  <p:stCondLst>
                                    <p:cond delay="250"/>
                                  </p:stCondLst>
                                  <p:childTnLst>
                                    <p:animMotion origin="layout" path="M 0.01966 3.7037E-6 L 2.91667E-6 3.7037E-6 " pathEditMode="relative" rAng="0" ptsTypes="AA">
                                      <p:cBhvr>
                                        <p:cTn id="14" dur="1000" fill="hold"/>
                                        <p:tgtEl>
                                          <p:spTgt spid="26"/>
                                        </p:tgtEl>
                                        <p:attrNameLst>
                                          <p:attrName>ppt_x</p:attrName>
                                          <p:attrName>ppt_y</p:attrName>
                                        </p:attrNameLst>
                                      </p:cBhvr>
                                      <p:rCtr x="-977" y="0"/>
                                    </p:animMotion>
                                  </p:childTnLst>
                                </p:cTn>
                              </p:par>
                              <p:par>
                                <p:cTn id="15" presetID="10" presetClass="entr" presetSubtype="0" fill="hold" grpId="0"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35" presetClass="path" presetSubtype="0" accel="50000" decel="50000" fill="hold" grpId="1" nodeType="withEffect">
                                  <p:stCondLst>
                                    <p:cond delay="500"/>
                                  </p:stCondLst>
                                  <p:childTnLst>
                                    <p:animMotion origin="layout" path="M 0.01966 7.40741E-7 L 2.70833E-6 7.40741E-7 " pathEditMode="relative" rAng="0" ptsTypes="AA">
                                      <p:cBhvr>
                                        <p:cTn id="19"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5" grpId="0"/>
      <p:bldP spid="2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Object 49" hidden="1">
            <a:extLst>
              <a:ext uri="{FF2B5EF4-FFF2-40B4-BE49-F238E27FC236}">
                <a16:creationId xmlns:a16="http://schemas.microsoft.com/office/drawing/2014/main" id="{C9CBCB3D-3D09-4D33-9A8A-9871EABD129D}"/>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50" name="Object 49" hidden="1">
                        <a:extLst>
                          <a:ext uri="{FF2B5EF4-FFF2-40B4-BE49-F238E27FC236}">
                            <a16:creationId xmlns:a16="http://schemas.microsoft.com/office/drawing/2014/main" id="{C9CBCB3D-3D09-4D33-9A8A-9871EABD129D}"/>
                          </a:ext>
                        </a:extLst>
                      </p:cNvPr>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45DFAEAB-74BF-493A-A1C8-1FC618868539}"/>
              </a:ext>
              <a:ext uri="{C183D7F6-B498-43B3-948B-1728B52AA6E4}">
                <adec:decorative xmlns:adec="http://schemas.microsoft.com/office/drawing/2017/decorative" val="1"/>
              </a:ext>
            </a:extLst>
          </p:cNvPr>
          <p:cNvSpPr/>
          <p:nvPr/>
        </p:nvSpPr>
        <p:spPr bwMode="auto">
          <a:xfrm>
            <a:off x="5105402" y="0"/>
            <a:ext cx="7090623" cy="68548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AA31D26F-1A18-4032-AEE1-71FA887BFC3C}"/>
              </a:ext>
            </a:extLst>
          </p:cNvPr>
          <p:cNvGrpSpPr/>
          <p:nvPr/>
        </p:nvGrpSpPr>
        <p:grpSpPr>
          <a:xfrm>
            <a:off x="5331775" y="111308"/>
            <a:ext cx="6726772" cy="6645800"/>
            <a:chOff x="5682722" y="191385"/>
            <a:chExt cx="6518587" cy="6440121"/>
          </a:xfrm>
        </p:grpSpPr>
        <p:pic>
          <p:nvPicPr>
            <p:cNvPr id="54" name="Picture 53">
              <a:extLst>
                <a:ext uri="{FF2B5EF4-FFF2-40B4-BE49-F238E27FC236}">
                  <a16:creationId xmlns:a16="http://schemas.microsoft.com/office/drawing/2014/main" id="{9E204BB9-1929-4E4B-A7C2-7894448392C8}"/>
                </a:ext>
              </a:extLst>
            </p:cNvPr>
            <p:cNvPicPr>
              <a:picLocks noChangeAspect="1"/>
            </p:cNvPicPr>
            <p:nvPr/>
          </p:nvPicPr>
          <p:blipFill>
            <a:blip r:embed="rId6"/>
            <a:stretch>
              <a:fillRect/>
            </a:stretch>
          </p:blipFill>
          <p:spPr>
            <a:xfrm>
              <a:off x="5698196" y="191385"/>
              <a:ext cx="723900" cy="723900"/>
            </a:xfrm>
            <a:prstGeom prst="rect">
              <a:avLst/>
            </a:prstGeom>
          </p:spPr>
        </p:pic>
        <p:pic>
          <p:nvPicPr>
            <p:cNvPr id="55" name="Picture 54">
              <a:extLst>
                <a:ext uri="{FF2B5EF4-FFF2-40B4-BE49-F238E27FC236}">
                  <a16:creationId xmlns:a16="http://schemas.microsoft.com/office/drawing/2014/main" id="{8BB959C5-3A8C-4C20-85A2-82082760B21C}"/>
                </a:ext>
              </a:extLst>
            </p:cNvPr>
            <p:cNvPicPr>
              <a:picLocks noChangeAspect="1"/>
            </p:cNvPicPr>
            <p:nvPr/>
          </p:nvPicPr>
          <p:blipFill>
            <a:blip r:embed="rId7"/>
            <a:stretch>
              <a:fillRect/>
            </a:stretch>
          </p:blipFill>
          <p:spPr>
            <a:xfrm>
              <a:off x="6422096" y="912417"/>
              <a:ext cx="723900" cy="723900"/>
            </a:xfrm>
            <a:prstGeom prst="rect">
              <a:avLst/>
            </a:prstGeom>
          </p:spPr>
        </p:pic>
        <p:pic>
          <p:nvPicPr>
            <p:cNvPr id="56" name="Picture 55">
              <a:extLst>
                <a:ext uri="{FF2B5EF4-FFF2-40B4-BE49-F238E27FC236}">
                  <a16:creationId xmlns:a16="http://schemas.microsoft.com/office/drawing/2014/main" id="{730845D3-0804-4F37-93A3-0F7975F21C5B}"/>
                </a:ext>
              </a:extLst>
            </p:cNvPr>
            <p:cNvPicPr>
              <a:picLocks noChangeAspect="1"/>
            </p:cNvPicPr>
            <p:nvPr/>
          </p:nvPicPr>
          <p:blipFill>
            <a:blip r:embed="rId8"/>
            <a:stretch>
              <a:fillRect/>
            </a:stretch>
          </p:blipFill>
          <p:spPr>
            <a:xfrm>
              <a:off x="7145996" y="194775"/>
              <a:ext cx="723900" cy="723900"/>
            </a:xfrm>
            <a:prstGeom prst="rect">
              <a:avLst/>
            </a:prstGeom>
          </p:spPr>
        </p:pic>
        <p:pic>
          <p:nvPicPr>
            <p:cNvPr id="57" name="Picture 56">
              <a:extLst>
                <a:ext uri="{FF2B5EF4-FFF2-40B4-BE49-F238E27FC236}">
                  <a16:creationId xmlns:a16="http://schemas.microsoft.com/office/drawing/2014/main" id="{90F861AB-5629-4896-BDFE-7CD99723D236}"/>
                </a:ext>
              </a:extLst>
            </p:cNvPr>
            <p:cNvPicPr>
              <a:picLocks noChangeAspect="1"/>
            </p:cNvPicPr>
            <p:nvPr/>
          </p:nvPicPr>
          <p:blipFill>
            <a:blip r:embed="rId9"/>
            <a:stretch>
              <a:fillRect/>
            </a:stretch>
          </p:blipFill>
          <p:spPr>
            <a:xfrm>
              <a:off x="7869896" y="918675"/>
              <a:ext cx="723900" cy="723900"/>
            </a:xfrm>
            <a:prstGeom prst="rect">
              <a:avLst/>
            </a:prstGeom>
          </p:spPr>
        </p:pic>
        <p:pic>
          <p:nvPicPr>
            <p:cNvPr id="58" name="Picture 57">
              <a:extLst>
                <a:ext uri="{FF2B5EF4-FFF2-40B4-BE49-F238E27FC236}">
                  <a16:creationId xmlns:a16="http://schemas.microsoft.com/office/drawing/2014/main" id="{5B9E4149-E549-4953-8775-ED4EA6F93A19}"/>
                </a:ext>
              </a:extLst>
            </p:cNvPr>
            <p:cNvPicPr>
              <a:picLocks noChangeAspect="1"/>
            </p:cNvPicPr>
            <p:nvPr/>
          </p:nvPicPr>
          <p:blipFill>
            <a:blip r:embed="rId10"/>
            <a:stretch>
              <a:fillRect/>
            </a:stretch>
          </p:blipFill>
          <p:spPr>
            <a:xfrm>
              <a:off x="8583636" y="198677"/>
              <a:ext cx="723900" cy="723900"/>
            </a:xfrm>
            <a:prstGeom prst="rect">
              <a:avLst/>
            </a:prstGeom>
          </p:spPr>
        </p:pic>
        <p:pic>
          <p:nvPicPr>
            <p:cNvPr id="59" name="Picture 58">
              <a:extLst>
                <a:ext uri="{FF2B5EF4-FFF2-40B4-BE49-F238E27FC236}">
                  <a16:creationId xmlns:a16="http://schemas.microsoft.com/office/drawing/2014/main" id="{CEEAA452-2711-4BEF-9145-ED88B3CF1CF1}"/>
                </a:ext>
              </a:extLst>
            </p:cNvPr>
            <p:cNvPicPr>
              <a:picLocks noChangeAspect="1"/>
            </p:cNvPicPr>
            <p:nvPr/>
          </p:nvPicPr>
          <p:blipFill>
            <a:blip r:embed="rId11"/>
            <a:stretch>
              <a:fillRect/>
            </a:stretch>
          </p:blipFill>
          <p:spPr>
            <a:xfrm>
              <a:off x="9307536" y="922577"/>
              <a:ext cx="723900" cy="723900"/>
            </a:xfrm>
            <a:prstGeom prst="rect">
              <a:avLst/>
            </a:prstGeom>
          </p:spPr>
        </p:pic>
        <p:pic>
          <p:nvPicPr>
            <p:cNvPr id="60" name="Picture 59">
              <a:extLst>
                <a:ext uri="{FF2B5EF4-FFF2-40B4-BE49-F238E27FC236}">
                  <a16:creationId xmlns:a16="http://schemas.microsoft.com/office/drawing/2014/main" id="{F3E55AC3-98BC-44B4-8040-D037F8A1F1FA}"/>
                </a:ext>
              </a:extLst>
            </p:cNvPr>
            <p:cNvPicPr>
              <a:picLocks noChangeAspect="1"/>
            </p:cNvPicPr>
            <p:nvPr/>
          </p:nvPicPr>
          <p:blipFill>
            <a:blip r:embed="rId12"/>
            <a:stretch>
              <a:fillRect/>
            </a:stretch>
          </p:blipFill>
          <p:spPr>
            <a:xfrm>
              <a:off x="10031436" y="198677"/>
              <a:ext cx="723900" cy="723900"/>
            </a:xfrm>
            <a:prstGeom prst="rect">
              <a:avLst/>
            </a:prstGeom>
          </p:spPr>
        </p:pic>
        <p:pic>
          <p:nvPicPr>
            <p:cNvPr id="61" name="Picture 60">
              <a:extLst>
                <a:ext uri="{FF2B5EF4-FFF2-40B4-BE49-F238E27FC236}">
                  <a16:creationId xmlns:a16="http://schemas.microsoft.com/office/drawing/2014/main" id="{8D9FC8B6-BD0A-4ACF-8A2E-7B8807ABB27D}"/>
                </a:ext>
              </a:extLst>
            </p:cNvPr>
            <p:cNvPicPr>
              <a:picLocks noChangeAspect="1"/>
            </p:cNvPicPr>
            <p:nvPr/>
          </p:nvPicPr>
          <p:blipFill>
            <a:blip r:embed="rId13"/>
            <a:stretch>
              <a:fillRect/>
            </a:stretch>
          </p:blipFill>
          <p:spPr>
            <a:xfrm>
              <a:off x="10757114" y="927281"/>
              <a:ext cx="723900" cy="723900"/>
            </a:xfrm>
            <a:prstGeom prst="rect">
              <a:avLst/>
            </a:prstGeom>
          </p:spPr>
        </p:pic>
        <p:pic>
          <p:nvPicPr>
            <p:cNvPr id="62" name="Picture 61">
              <a:extLst>
                <a:ext uri="{FF2B5EF4-FFF2-40B4-BE49-F238E27FC236}">
                  <a16:creationId xmlns:a16="http://schemas.microsoft.com/office/drawing/2014/main" id="{1CE6AAC2-A8FA-46F0-8818-1F5472474506}"/>
                </a:ext>
              </a:extLst>
            </p:cNvPr>
            <p:cNvPicPr>
              <a:picLocks noChangeAspect="1"/>
            </p:cNvPicPr>
            <p:nvPr/>
          </p:nvPicPr>
          <p:blipFill>
            <a:blip r:embed="rId14"/>
            <a:stretch>
              <a:fillRect/>
            </a:stretch>
          </p:blipFill>
          <p:spPr>
            <a:xfrm>
              <a:off x="11468100" y="198677"/>
              <a:ext cx="723900" cy="723900"/>
            </a:xfrm>
            <a:prstGeom prst="rect">
              <a:avLst/>
            </a:prstGeom>
          </p:spPr>
        </p:pic>
        <p:pic>
          <p:nvPicPr>
            <p:cNvPr id="63" name="Picture 62">
              <a:extLst>
                <a:ext uri="{FF2B5EF4-FFF2-40B4-BE49-F238E27FC236}">
                  <a16:creationId xmlns:a16="http://schemas.microsoft.com/office/drawing/2014/main" id="{C04A63C7-C294-45F8-8379-839A3C1C065F}"/>
                </a:ext>
              </a:extLst>
            </p:cNvPr>
            <p:cNvPicPr>
              <a:picLocks noChangeAspect="1"/>
            </p:cNvPicPr>
            <p:nvPr/>
          </p:nvPicPr>
          <p:blipFill>
            <a:blip r:embed="rId15"/>
            <a:stretch>
              <a:fillRect/>
            </a:stretch>
          </p:blipFill>
          <p:spPr>
            <a:xfrm>
              <a:off x="5698196" y="1639606"/>
              <a:ext cx="723900" cy="723900"/>
            </a:xfrm>
            <a:prstGeom prst="rect">
              <a:avLst/>
            </a:prstGeom>
          </p:spPr>
        </p:pic>
        <p:pic>
          <p:nvPicPr>
            <p:cNvPr id="64" name="Picture 63">
              <a:extLst>
                <a:ext uri="{FF2B5EF4-FFF2-40B4-BE49-F238E27FC236}">
                  <a16:creationId xmlns:a16="http://schemas.microsoft.com/office/drawing/2014/main" id="{0E6F1E42-2D8D-4028-B73C-1FB1DF4AB22B}"/>
                </a:ext>
              </a:extLst>
            </p:cNvPr>
            <p:cNvPicPr>
              <a:picLocks noChangeAspect="1"/>
            </p:cNvPicPr>
            <p:nvPr/>
          </p:nvPicPr>
          <p:blipFill>
            <a:blip r:embed="rId16"/>
            <a:stretch>
              <a:fillRect/>
            </a:stretch>
          </p:blipFill>
          <p:spPr>
            <a:xfrm>
              <a:off x="7129105" y="1623709"/>
              <a:ext cx="738864" cy="738864"/>
            </a:xfrm>
            <a:prstGeom prst="rect">
              <a:avLst/>
            </a:prstGeom>
          </p:spPr>
        </p:pic>
        <p:pic>
          <p:nvPicPr>
            <p:cNvPr id="65" name="Picture 64">
              <a:extLst>
                <a:ext uri="{FF2B5EF4-FFF2-40B4-BE49-F238E27FC236}">
                  <a16:creationId xmlns:a16="http://schemas.microsoft.com/office/drawing/2014/main" id="{C24AA6BE-56D1-495B-96F3-7D7C77A3D1F0}"/>
                </a:ext>
              </a:extLst>
            </p:cNvPr>
            <p:cNvPicPr>
              <a:picLocks noChangeAspect="1"/>
            </p:cNvPicPr>
            <p:nvPr/>
          </p:nvPicPr>
          <p:blipFill>
            <a:blip r:embed="rId17"/>
            <a:stretch>
              <a:fillRect/>
            </a:stretch>
          </p:blipFill>
          <p:spPr>
            <a:xfrm>
              <a:off x="8591869" y="1638810"/>
              <a:ext cx="716096" cy="716096"/>
            </a:xfrm>
            <a:prstGeom prst="rect">
              <a:avLst/>
            </a:prstGeom>
          </p:spPr>
        </p:pic>
        <p:pic>
          <p:nvPicPr>
            <p:cNvPr id="66" name="Picture 65">
              <a:extLst>
                <a:ext uri="{FF2B5EF4-FFF2-40B4-BE49-F238E27FC236}">
                  <a16:creationId xmlns:a16="http://schemas.microsoft.com/office/drawing/2014/main" id="{DA458FEC-749B-406E-B8F1-6263DBDEA920}"/>
                </a:ext>
              </a:extLst>
            </p:cNvPr>
            <p:cNvPicPr>
              <a:picLocks noChangeAspect="1"/>
            </p:cNvPicPr>
            <p:nvPr/>
          </p:nvPicPr>
          <p:blipFill>
            <a:blip r:embed="rId18"/>
            <a:stretch>
              <a:fillRect/>
            </a:stretch>
          </p:blipFill>
          <p:spPr>
            <a:xfrm>
              <a:off x="10033280" y="1642730"/>
              <a:ext cx="723900" cy="712024"/>
            </a:xfrm>
            <a:prstGeom prst="rect">
              <a:avLst/>
            </a:prstGeom>
          </p:spPr>
        </p:pic>
        <p:pic>
          <p:nvPicPr>
            <p:cNvPr id="67" name="Picture 66">
              <a:extLst>
                <a:ext uri="{FF2B5EF4-FFF2-40B4-BE49-F238E27FC236}">
                  <a16:creationId xmlns:a16="http://schemas.microsoft.com/office/drawing/2014/main" id="{1FFD7DBF-DC35-463B-B0B9-0C71C4D59AAA}"/>
                </a:ext>
              </a:extLst>
            </p:cNvPr>
            <p:cNvPicPr>
              <a:picLocks noChangeAspect="1"/>
            </p:cNvPicPr>
            <p:nvPr/>
          </p:nvPicPr>
          <p:blipFill>
            <a:blip r:embed="rId19"/>
            <a:stretch>
              <a:fillRect/>
            </a:stretch>
          </p:blipFill>
          <p:spPr>
            <a:xfrm>
              <a:off x="11474038" y="1652834"/>
              <a:ext cx="717962" cy="701920"/>
            </a:xfrm>
            <a:prstGeom prst="rect">
              <a:avLst/>
            </a:prstGeom>
          </p:spPr>
        </p:pic>
        <p:pic>
          <p:nvPicPr>
            <p:cNvPr id="68" name="Picture 67">
              <a:extLst>
                <a:ext uri="{FF2B5EF4-FFF2-40B4-BE49-F238E27FC236}">
                  <a16:creationId xmlns:a16="http://schemas.microsoft.com/office/drawing/2014/main" id="{D49AD9B8-7897-44D0-BC2F-FD7376088A7C}"/>
                </a:ext>
              </a:extLst>
            </p:cNvPr>
            <p:cNvPicPr>
              <a:picLocks noChangeAspect="1"/>
            </p:cNvPicPr>
            <p:nvPr/>
          </p:nvPicPr>
          <p:blipFill>
            <a:blip r:embed="rId20"/>
            <a:stretch>
              <a:fillRect/>
            </a:stretch>
          </p:blipFill>
          <p:spPr>
            <a:xfrm>
              <a:off x="6422621" y="2360638"/>
              <a:ext cx="708338" cy="708338"/>
            </a:xfrm>
            <a:prstGeom prst="rect">
              <a:avLst/>
            </a:prstGeom>
          </p:spPr>
        </p:pic>
        <p:pic>
          <p:nvPicPr>
            <p:cNvPr id="69" name="Picture 68">
              <a:extLst>
                <a:ext uri="{FF2B5EF4-FFF2-40B4-BE49-F238E27FC236}">
                  <a16:creationId xmlns:a16="http://schemas.microsoft.com/office/drawing/2014/main" id="{E84A2457-AF0C-4681-92A0-47F682070701}"/>
                </a:ext>
              </a:extLst>
            </p:cNvPr>
            <p:cNvPicPr>
              <a:picLocks noChangeAspect="1"/>
            </p:cNvPicPr>
            <p:nvPr/>
          </p:nvPicPr>
          <p:blipFill>
            <a:blip r:embed="rId21"/>
            <a:stretch>
              <a:fillRect/>
            </a:stretch>
          </p:blipFill>
          <p:spPr>
            <a:xfrm>
              <a:off x="7866103" y="2354906"/>
              <a:ext cx="723900" cy="723900"/>
            </a:xfrm>
            <a:prstGeom prst="rect">
              <a:avLst/>
            </a:prstGeom>
          </p:spPr>
        </p:pic>
        <p:pic>
          <p:nvPicPr>
            <p:cNvPr id="70" name="Picture 69">
              <a:extLst>
                <a:ext uri="{FF2B5EF4-FFF2-40B4-BE49-F238E27FC236}">
                  <a16:creationId xmlns:a16="http://schemas.microsoft.com/office/drawing/2014/main" id="{7C1EA557-20E6-41FC-B2A5-7F0F91A05AF9}"/>
                </a:ext>
              </a:extLst>
            </p:cNvPr>
            <p:cNvPicPr>
              <a:picLocks noChangeAspect="1"/>
            </p:cNvPicPr>
            <p:nvPr/>
          </p:nvPicPr>
          <p:blipFill>
            <a:blip r:embed="rId22"/>
            <a:stretch>
              <a:fillRect/>
            </a:stretch>
          </p:blipFill>
          <p:spPr>
            <a:xfrm>
              <a:off x="9314063" y="2354754"/>
              <a:ext cx="722583" cy="722583"/>
            </a:xfrm>
            <a:prstGeom prst="rect">
              <a:avLst/>
            </a:prstGeom>
          </p:spPr>
        </p:pic>
        <p:pic>
          <p:nvPicPr>
            <p:cNvPr id="71" name="Picture 70">
              <a:extLst>
                <a:ext uri="{FF2B5EF4-FFF2-40B4-BE49-F238E27FC236}">
                  <a16:creationId xmlns:a16="http://schemas.microsoft.com/office/drawing/2014/main" id="{4FF662B4-0306-495E-90FD-15915580FDEA}"/>
                </a:ext>
              </a:extLst>
            </p:cNvPr>
            <p:cNvPicPr>
              <a:picLocks noChangeAspect="1"/>
            </p:cNvPicPr>
            <p:nvPr/>
          </p:nvPicPr>
          <p:blipFill>
            <a:blip r:embed="rId23"/>
            <a:stretch>
              <a:fillRect/>
            </a:stretch>
          </p:blipFill>
          <p:spPr>
            <a:xfrm>
              <a:off x="10753916" y="2347087"/>
              <a:ext cx="730250" cy="730250"/>
            </a:xfrm>
            <a:prstGeom prst="rect">
              <a:avLst/>
            </a:prstGeom>
          </p:spPr>
        </p:pic>
        <p:pic>
          <p:nvPicPr>
            <p:cNvPr id="72" name="Picture 71">
              <a:extLst>
                <a:ext uri="{FF2B5EF4-FFF2-40B4-BE49-F238E27FC236}">
                  <a16:creationId xmlns:a16="http://schemas.microsoft.com/office/drawing/2014/main" id="{A3F31A5A-A259-403F-893B-48F47CC72C7C}"/>
                </a:ext>
              </a:extLst>
            </p:cNvPr>
            <p:cNvPicPr>
              <a:picLocks noChangeAspect="1"/>
            </p:cNvPicPr>
            <p:nvPr/>
          </p:nvPicPr>
          <p:blipFill>
            <a:blip r:embed="rId24"/>
            <a:stretch>
              <a:fillRect/>
            </a:stretch>
          </p:blipFill>
          <p:spPr>
            <a:xfrm>
              <a:off x="5698196" y="3060352"/>
              <a:ext cx="723900" cy="723900"/>
            </a:xfrm>
            <a:prstGeom prst="rect">
              <a:avLst/>
            </a:prstGeom>
          </p:spPr>
        </p:pic>
        <p:pic>
          <p:nvPicPr>
            <p:cNvPr id="73" name="Picture 72">
              <a:extLst>
                <a:ext uri="{FF2B5EF4-FFF2-40B4-BE49-F238E27FC236}">
                  <a16:creationId xmlns:a16="http://schemas.microsoft.com/office/drawing/2014/main" id="{FC30C6FC-73CD-48A3-8FC9-358666B2A98D}"/>
                </a:ext>
              </a:extLst>
            </p:cNvPr>
            <p:cNvPicPr>
              <a:picLocks noChangeAspect="1"/>
            </p:cNvPicPr>
            <p:nvPr/>
          </p:nvPicPr>
          <p:blipFill>
            <a:blip r:embed="rId25"/>
            <a:stretch>
              <a:fillRect/>
            </a:stretch>
          </p:blipFill>
          <p:spPr>
            <a:xfrm>
              <a:off x="7126578" y="3068848"/>
              <a:ext cx="738864" cy="721160"/>
            </a:xfrm>
            <a:prstGeom prst="rect">
              <a:avLst/>
            </a:prstGeom>
          </p:spPr>
        </p:pic>
        <p:pic>
          <p:nvPicPr>
            <p:cNvPr id="74" name="Picture 73">
              <a:extLst>
                <a:ext uri="{FF2B5EF4-FFF2-40B4-BE49-F238E27FC236}">
                  <a16:creationId xmlns:a16="http://schemas.microsoft.com/office/drawing/2014/main" id="{4A26B854-CC8C-42B1-8343-D790121316C9}"/>
                </a:ext>
              </a:extLst>
            </p:cNvPr>
            <p:cNvPicPr>
              <a:picLocks noChangeAspect="1"/>
            </p:cNvPicPr>
            <p:nvPr/>
          </p:nvPicPr>
          <p:blipFill>
            <a:blip r:embed="rId26"/>
            <a:stretch>
              <a:fillRect/>
            </a:stretch>
          </p:blipFill>
          <p:spPr>
            <a:xfrm>
              <a:off x="8591869" y="3076908"/>
              <a:ext cx="722194" cy="722194"/>
            </a:xfrm>
            <a:prstGeom prst="rect">
              <a:avLst/>
            </a:prstGeom>
          </p:spPr>
        </p:pic>
        <p:pic>
          <p:nvPicPr>
            <p:cNvPr id="75" name="Picture 74">
              <a:extLst>
                <a:ext uri="{FF2B5EF4-FFF2-40B4-BE49-F238E27FC236}">
                  <a16:creationId xmlns:a16="http://schemas.microsoft.com/office/drawing/2014/main" id="{C625A999-EAF8-4FA1-9C39-436457A98A88}"/>
                </a:ext>
              </a:extLst>
            </p:cNvPr>
            <p:cNvPicPr>
              <a:picLocks noChangeAspect="1"/>
            </p:cNvPicPr>
            <p:nvPr/>
          </p:nvPicPr>
          <p:blipFill>
            <a:blip r:embed="rId27"/>
            <a:stretch>
              <a:fillRect/>
            </a:stretch>
          </p:blipFill>
          <p:spPr>
            <a:xfrm>
              <a:off x="10020514" y="3059111"/>
              <a:ext cx="736600" cy="736600"/>
            </a:xfrm>
            <a:prstGeom prst="rect">
              <a:avLst/>
            </a:prstGeom>
          </p:spPr>
        </p:pic>
        <p:pic>
          <p:nvPicPr>
            <p:cNvPr id="76" name="Picture 75">
              <a:extLst>
                <a:ext uri="{FF2B5EF4-FFF2-40B4-BE49-F238E27FC236}">
                  <a16:creationId xmlns:a16="http://schemas.microsoft.com/office/drawing/2014/main" id="{463B3051-27D5-4D55-A5C7-3C02EE801920}"/>
                </a:ext>
              </a:extLst>
            </p:cNvPr>
            <p:cNvPicPr>
              <a:picLocks noChangeAspect="1"/>
            </p:cNvPicPr>
            <p:nvPr/>
          </p:nvPicPr>
          <p:blipFill>
            <a:blip r:embed="rId28"/>
            <a:stretch>
              <a:fillRect/>
            </a:stretch>
          </p:blipFill>
          <p:spPr>
            <a:xfrm>
              <a:off x="11481014" y="3071112"/>
              <a:ext cx="710986" cy="710986"/>
            </a:xfrm>
            <a:prstGeom prst="rect">
              <a:avLst/>
            </a:prstGeom>
          </p:spPr>
        </p:pic>
        <p:pic>
          <p:nvPicPr>
            <p:cNvPr id="77" name="Picture 76">
              <a:extLst>
                <a:ext uri="{FF2B5EF4-FFF2-40B4-BE49-F238E27FC236}">
                  <a16:creationId xmlns:a16="http://schemas.microsoft.com/office/drawing/2014/main" id="{11C8F88C-CF6A-49EE-9EE3-BAAD92058DA0}"/>
                </a:ext>
              </a:extLst>
            </p:cNvPr>
            <p:cNvPicPr>
              <a:picLocks noChangeAspect="1"/>
            </p:cNvPicPr>
            <p:nvPr/>
          </p:nvPicPr>
          <p:blipFill>
            <a:blip r:embed="rId29"/>
            <a:stretch>
              <a:fillRect/>
            </a:stretch>
          </p:blipFill>
          <p:spPr>
            <a:xfrm>
              <a:off x="6420464" y="3785617"/>
              <a:ext cx="706113" cy="706113"/>
            </a:xfrm>
            <a:prstGeom prst="rect">
              <a:avLst/>
            </a:prstGeom>
          </p:spPr>
        </p:pic>
        <p:pic>
          <p:nvPicPr>
            <p:cNvPr id="78" name="Picture 77">
              <a:extLst>
                <a:ext uri="{FF2B5EF4-FFF2-40B4-BE49-F238E27FC236}">
                  <a16:creationId xmlns:a16="http://schemas.microsoft.com/office/drawing/2014/main" id="{30F14FD7-09C5-4736-A711-9523AB5DF943}"/>
                </a:ext>
              </a:extLst>
            </p:cNvPr>
            <p:cNvPicPr>
              <a:picLocks noChangeAspect="1"/>
            </p:cNvPicPr>
            <p:nvPr/>
          </p:nvPicPr>
          <p:blipFill>
            <a:blip r:embed="rId30"/>
            <a:stretch>
              <a:fillRect/>
            </a:stretch>
          </p:blipFill>
          <p:spPr>
            <a:xfrm>
              <a:off x="7865442" y="3789239"/>
              <a:ext cx="724561" cy="702491"/>
            </a:xfrm>
            <a:prstGeom prst="rect">
              <a:avLst/>
            </a:prstGeom>
          </p:spPr>
        </p:pic>
        <p:pic>
          <p:nvPicPr>
            <p:cNvPr id="79" name="Picture 78">
              <a:extLst>
                <a:ext uri="{FF2B5EF4-FFF2-40B4-BE49-F238E27FC236}">
                  <a16:creationId xmlns:a16="http://schemas.microsoft.com/office/drawing/2014/main" id="{30639636-5465-443E-9F2E-2300E572C2DF}"/>
                </a:ext>
              </a:extLst>
            </p:cNvPr>
            <p:cNvPicPr>
              <a:picLocks noChangeAspect="1"/>
            </p:cNvPicPr>
            <p:nvPr/>
          </p:nvPicPr>
          <p:blipFill>
            <a:blip r:embed="rId31"/>
            <a:stretch>
              <a:fillRect/>
            </a:stretch>
          </p:blipFill>
          <p:spPr>
            <a:xfrm>
              <a:off x="9307537" y="3785358"/>
              <a:ext cx="712977" cy="712977"/>
            </a:xfrm>
            <a:prstGeom prst="rect">
              <a:avLst/>
            </a:prstGeom>
          </p:spPr>
        </p:pic>
        <p:pic>
          <p:nvPicPr>
            <p:cNvPr id="80" name="Picture 79">
              <a:extLst>
                <a:ext uri="{FF2B5EF4-FFF2-40B4-BE49-F238E27FC236}">
                  <a16:creationId xmlns:a16="http://schemas.microsoft.com/office/drawing/2014/main" id="{54DBD896-8315-481B-9660-58B452CBD310}"/>
                </a:ext>
              </a:extLst>
            </p:cNvPr>
            <p:cNvPicPr>
              <a:picLocks noChangeAspect="1"/>
            </p:cNvPicPr>
            <p:nvPr/>
          </p:nvPicPr>
          <p:blipFill>
            <a:blip r:embed="rId32"/>
            <a:stretch>
              <a:fillRect/>
            </a:stretch>
          </p:blipFill>
          <p:spPr>
            <a:xfrm>
              <a:off x="10750118" y="3781694"/>
              <a:ext cx="736600" cy="716641"/>
            </a:xfrm>
            <a:prstGeom prst="rect">
              <a:avLst/>
            </a:prstGeom>
          </p:spPr>
        </p:pic>
        <p:pic>
          <p:nvPicPr>
            <p:cNvPr id="81" name="Picture 80">
              <a:extLst>
                <a:ext uri="{FF2B5EF4-FFF2-40B4-BE49-F238E27FC236}">
                  <a16:creationId xmlns:a16="http://schemas.microsoft.com/office/drawing/2014/main" id="{D7256A08-F7D7-46D1-8128-EC57E0B0EBC7}"/>
                </a:ext>
              </a:extLst>
            </p:cNvPr>
            <p:cNvPicPr>
              <a:picLocks noChangeAspect="1"/>
            </p:cNvPicPr>
            <p:nvPr/>
          </p:nvPicPr>
          <p:blipFill>
            <a:blip r:embed="rId33"/>
            <a:stretch>
              <a:fillRect/>
            </a:stretch>
          </p:blipFill>
          <p:spPr>
            <a:xfrm>
              <a:off x="5697436" y="4486063"/>
              <a:ext cx="721161" cy="721161"/>
            </a:xfrm>
            <a:prstGeom prst="rect">
              <a:avLst/>
            </a:prstGeom>
          </p:spPr>
        </p:pic>
        <p:pic>
          <p:nvPicPr>
            <p:cNvPr id="82" name="Picture 81">
              <a:extLst>
                <a:ext uri="{FF2B5EF4-FFF2-40B4-BE49-F238E27FC236}">
                  <a16:creationId xmlns:a16="http://schemas.microsoft.com/office/drawing/2014/main" id="{88FBCAB1-3C7D-4F0E-8E51-8147330CAEF3}"/>
                </a:ext>
              </a:extLst>
            </p:cNvPr>
            <p:cNvPicPr>
              <a:picLocks noChangeAspect="1"/>
            </p:cNvPicPr>
            <p:nvPr/>
          </p:nvPicPr>
          <p:blipFill>
            <a:blip r:embed="rId34"/>
            <a:stretch>
              <a:fillRect/>
            </a:stretch>
          </p:blipFill>
          <p:spPr>
            <a:xfrm>
              <a:off x="7126327" y="4484851"/>
              <a:ext cx="740331" cy="721160"/>
            </a:xfrm>
            <a:prstGeom prst="rect">
              <a:avLst/>
            </a:prstGeom>
          </p:spPr>
        </p:pic>
        <p:pic>
          <p:nvPicPr>
            <p:cNvPr id="83" name="Picture 82">
              <a:extLst>
                <a:ext uri="{FF2B5EF4-FFF2-40B4-BE49-F238E27FC236}">
                  <a16:creationId xmlns:a16="http://schemas.microsoft.com/office/drawing/2014/main" id="{BE392D13-3A89-4F1B-BB75-98426BA18D87}"/>
                </a:ext>
              </a:extLst>
            </p:cNvPr>
            <p:cNvPicPr>
              <a:picLocks noChangeAspect="1"/>
            </p:cNvPicPr>
            <p:nvPr/>
          </p:nvPicPr>
          <p:blipFill>
            <a:blip r:embed="rId35"/>
            <a:stretch>
              <a:fillRect/>
            </a:stretch>
          </p:blipFill>
          <p:spPr>
            <a:xfrm>
              <a:off x="8587203" y="4491367"/>
              <a:ext cx="719766" cy="719766"/>
            </a:xfrm>
            <a:prstGeom prst="rect">
              <a:avLst/>
            </a:prstGeom>
          </p:spPr>
        </p:pic>
        <p:pic>
          <p:nvPicPr>
            <p:cNvPr id="84" name="Picture 83">
              <a:extLst>
                <a:ext uri="{FF2B5EF4-FFF2-40B4-BE49-F238E27FC236}">
                  <a16:creationId xmlns:a16="http://schemas.microsoft.com/office/drawing/2014/main" id="{2B0A7701-EBC1-4039-9DA0-1B4C36C46FD8}"/>
                </a:ext>
              </a:extLst>
            </p:cNvPr>
            <p:cNvPicPr>
              <a:picLocks noChangeAspect="1"/>
            </p:cNvPicPr>
            <p:nvPr/>
          </p:nvPicPr>
          <p:blipFill>
            <a:blip r:embed="rId36"/>
            <a:stretch>
              <a:fillRect/>
            </a:stretch>
          </p:blipFill>
          <p:spPr>
            <a:xfrm>
              <a:off x="10016712" y="4488607"/>
              <a:ext cx="735870" cy="735870"/>
            </a:xfrm>
            <a:prstGeom prst="rect">
              <a:avLst/>
            </a:prstGeom>
          </p:spPr>
        </p:pic>
        <p:pic>
          <p:nvPicPr>
            <p:cNvPr id="85" name="Picture 84">
              <a:extLst>
                <a:ext uri="{FF2B5EF4-FFF2-40B4-BE49-F238E27FC236}">
                  <a16:creationId xmlns:a16="http://schemas.microsoft.com/office/drawing/2014/main" id="{1A2EB5E2-C6FD-41C1-8885-6D11106CE721}"/>
                </a:ext>
              </a:extLst>
            </p:cNvPr>
            <p:cNvPicPr>
              <a:picLocks noChangeAspect="1"/>
            </p:cNvPicPr>
            <p:nvPr/>
          </p:nvPicPr>
          <p:blipFill>
            <a:blip r:embed="rId37"/>
            <a:stretch>
              <a:fillRect/>
            </a:stretch>
          </p:blipFill>
          <p:spPr>
            <a:xfrm>
              <a:off x="11477409" y="4491201"/>
              <a:ext cx="723900" cy="723900"/>
            </a:xfrm>
            <a:prstGeom prst="rect">
              <a:avLst/>
            </a:prstGeom>
          </p:spPr>
        </p:pic>
        <p:pic>
          <p:nvPicPr>
            <p:cNvPr id="86" name="Picture 85">
              <a:extLst>
                <a:ext uri="{FF2B5EF4-FFF2-40B4-BE49-F238E27FC236}">
                  <a16:creationId xmlns:a16="http://schemas.microsoft.com/office/drawing/2014/main" id="{EE749CD3-C7DA-4B52-AB22-F8B813FC66D8}"/>
                </a:ext>
              </a:extLst>
            </p:cNvPr>
            <p:cNvPicPr>
              <a:picLocks noChangeAspect="1"/>
            </p:cNvPicPr>
            <p:nvPr/>
          </p:nvPicPr>
          <p:blipFill>
            <a:blip r:embed="rId38"/>
            <a:stretch>
              <a:fillRect/>
            </a:stretch>
          </p:blipFill>
          <p:spPr>
            <a:xfrm>
              <a:off x="6414592" y="5206068"/>
              <a:ext cx="713590" cy="713590"/>
            </a:xfrm>
            <a:prstGeom prst="rect">
              <a:avLst/>
            </a:prstGeom>
          </p:spPr>
        </p:pic>
        <p:pic>
          <p:nvPicPr>
            <p:cNvPr id="87" name="Picture 86">
              <a:extLst>
                <a:ext uri="{FF2B5EF4-FFF2-40B4-BE49-F238E27FC236}">
                  <a16:creationId xmlns:a16="http://schemas.microsoft.com/office/drawing/2014/main" id="{716F71FB-0751-4B92-A523-889463276AF2}"/>
                </a:ext>
              </a:extLst>
            </p:cNvPr>
            <p:cNvPicPr>
              <a:picLocks noChangeAspect="1"/>
            </p:cNvPicPr>
            <p:nvPr/>
          </p:nvPicPr>
          <p:blipFill>
            <a:blip r:embed="rId39"/>
            <a:stretch>
              <a:fillRect/>
            </a:stretch>
          </p:blipFill>
          <p:spPr>
            <a:xfrm>
              <a:off x="7863113" y="5200365"/>
              <a:ext cx="727508" cy="705795"/>
            </a:xfrm>
            <a:prstGeom prst="rect">
              <a:avLst/>
            </a:prstGeom>
          </p:spPr>
        </p:pic>
        <p:pic>
          <p:nvPicPr>
            <p:cNvPr id="88" name="Picture 87">
              <a:extLst>
                <a:ext uri="{FF2B5EF4-FFF2-40B4-BE49-F238E27FC236}">
                  <a16:creationId xmlns:a16="http://schemas.microsoft.com/office/drawing/2014/main" id="{CFB73252-B427-40DC-BE31-00A29734072E}"/>
                </a:ext>
              </a:extLst>
            </p:cNvPr>
            <p:cNvPicPr>
              <a:picLocks noChangeAspect="1"/>
            </p:cNvPicPr>
            <p:nvPr/>
          </p:nvPicPr>
          <p:blipFill>
            <a:blip r:embed="rId40"/>
            <a:stretch>
              <a:fillRect/>
            </a:stretch>
          </p:blipFill>
          <p:spPr>
            <a:xfrm>
              <a:off x="9304352" y="5213129"/>
              <a:ext cx="711792" cy="696240"/>
            </a:xfrm>
            <a:prstGeom prst="rect">
              <a:avLst/>
            </a:prstGeom>
          </p:spPr>
        </p:pic>
        <p:pic>
          <p:nvPicPr>
            <p:cNvPr id="89" name="Picture 88">
              <a:extLst>
                <a:ext uri="{FF2B5EF4-FFF2-40B4-BE49-F238E27FC236}">
                  <a16:creationId xmlns:a16="http://schemas.microsoft.com/office/drawing/2014/main" id="{3DFCFE73-CAE5-4520-850E-95DD51EA37BF}"/>
                </a:ext>
              </a:extLst>
            </p:cNvPr>
            <p:cNvPicPr>
              <a:picLocks noChangeAspect="1"/>
            </p:cNvPicPr>
            <p:nvPr/>
          </p:nvPicPr>
          <p:blipFill>
            <a:blip r:embed="rId41"/>
            <a:stretch>
              <a:fillRect/>
            </a:stretch>
          </p:blipFill>
          <p:spPr>
            <a:xfrm>
              <a:off x="10750314" y="5216658"/>
              <a:ext cx="730699" cy="696240"/>
            </a:xfrm>
            <a:prstGeom prst="rect">
              <a:avLst/>
            </a:prstGeom>
          </p:spPr>
        </p:pic>
        <p:pic>
          <p:nvPicPr>
            <p:cNvPr id="90" name="Picture 89">
              <a:extLst>
                <a:ext uri="{FF2B5EF4-FFF2-40B4-BE49-F238E27FC236}">
                  <a16:creationId xmlns:a16="http://schemas.microsoft.com/office/drawing/2014/main" id="{14AB561A-2D59-4D8B-94B1-9571395A4B92}"/>
                </a:ext>
              </a:extLst>
            </p:cNvPr>
            <p:cNvPicPr>
              <a:picLocks noChangeAspect="1"/>
            </p:cNvPicPr>
            <p:nvPr/>
          </p:nvPicPr>
          <p:blipFill>
            <a:blip r:embed="rId42"/>
            <a:stretch>
              <a:fillRect/>
            </a:stretch>
          </p:blipFill>
          <p:spPr>
            <a:xfrm>
              <a:off x="7121453" y="5907605"/>
              <a:ext cx="740331" cy="723900"/>
            </a:xfrm>
            <a:prstGeom prst="rect">
              <a:avLst/>
            </a:prstGeom>
          </p:spPr>
        </p:pic>
        <p:pic>
          <p:nvPicPr>
            <p:cNvPr id="91" name="Picture 90">
              <a:extLst>
                <a:ext uri="{FF2B5EF4-FFF2-40B4-BE49-F238E27FC236}">
                  <a16:creationId xmlns:a16="http://schemas.microsoft.com/office/drawing/2014/main" id="{E710FB95-2722-4EC0-BADA-B2B712C8744C}"/>
                </a:ext>
              </a:extLst>
            </p:cNvPr>
            <p:cNvPicPr>
              <a:picLocks noChangeAspect="1"/>
            </p:cNvPicPr>
            <p:nvPr/>
          </p:nvPicPr>
          <p:blipFill>
            <a:blip r:embed="rId43"/>
            <a:stretch>
              <a:fillRect/>
            </a:stretch>
          </p:blipFill>
          <p:spPr>
            <a:xfrm>
              <a:off x="8585306" y="5935266"/>
              <a:ext cx="718477" cy="696240"/>
            </a:xfrm>
            <a:prstGeom prst="rect">
              <a:avLst/>
            </a:prstGeom>
          </p:spPr>
        </p:pic>
        <p:pic>
          <p:nvPicPr>
            <p:cNvPr id="92" name="Picture 91">
              <a:extLst>
                <a:ext uri="{FF2B5EF4-FFF2-40B4-BE49-F238E27FC236}">
                  <a16:creationId xmlns:a16="http://schemas.microsoft.com/office/drawing/2014/main" id="{E27D9067-3D0F-4CD5-A477-A10BE0EB3B82}"/>
                </a:ext>
              </a:extLst>
            </p:cNvPr>
            <p:cNvPicPr>
              <a:picLocks noChangeAspect="1"/>
            </p:cNvPicPr>
            <p:nvPr/>
          </p:nvPicPr>
          <p:blipFill>
            <a:blip r:embed="rId44"/>
            <a:stretch>
              <a:fillRect/>
            </a:stretch>
          </p:blipFill>
          <p:spPr>
            <a:xfrm>
              <a:off x="10022697" y="5925710"/>
              <a:ext cx="723900" cy="705795"/>
            </a:xfrm>
            <a:prstGeom prst="rect">
              <a:avLst/>
            </a:prstGeom>
          </p:spPr>
        </p:pic>
        <p:pic>
          <p:nvPicPr>
            <p:cNvPr id="93" name="Picture 92">
              <a:extLst>
                <a:ext uri="{FF2B5EF4-FFF2-40B4-BE49-F238E27FC236}">
                  <a16:creationId xmlns:a16="http://schemas.microsoft.com/office/drawing/2014/main" id="{2E39D71E-12D4-4ED0-8CBF-382C9EB040AB}"/>
                </a:ext>
              </a:extLst>
            </p:cNvPr>
            <p:cNvPicPr>
              <a:picLocks noChangeAspect="1"/>
            </p:cNvPicPr>
            <p:nvPr/>
          </p:nvPicPr>
          <p:blipFill>
            <a:blip r:embed="rId45"/>
            <a:stretch>
              <a:fillRect/>
            </a:stretch>
          </p:blipFill>
          <p:spPr>
            <a:xfrm>
              <a:off x="11481013" y="5920518"/>
              <a:ext cx="710987" cy="710987"/>
            </a:xfrm>
            <a:prstGeom prst="rect">
              <a:avLst/>
            </a:prstGeom>
          </p:spPr>
        </p:pic>
        <p:pic>
          <p:nvPicPr>
            <p:cNvPr id="94" name="Picture 93">
              <a:extLst>
                <a:ext uri="{FF2B5EF4-FFF2-40B4-BE49-F238E27FC236}">
                  <a16:creationId xmlns:a16="http://schemas.microsoft.com/office/drawing/2014/main" id="{F3018FDD-DDD9-4EA4-BA80-55B4A5EE3BE6}"/>
                </a:ext>
              </a:extLst>
            </p:cNvPr>
            <p:cNvPicPr>
              <a:picLocks noChangeAspect="1"/>
            </p:cNvPicPr>
            <p:nvPr/>
          </p:nvPicPr>
          <p:blipFill>
            <a:blip r:embed="rId46"/>
            <a:stretch>
              <a:fillRect/>
            </a:stretch>
          </p:blipFill>
          <p:spPr>
            <a:xfrm>
              <a:off x="5682722" y="5924777"/>
              <a:ext cx="729649" cy="703293"/>
            </a:xfrm>
            <a:prstGeom prst="rect">
              <a:avLst/>
            </a:prstGeom>
          </p:spPr>
        </p:pic>
      </p:grpSp>
      <p:sp>
        <p:nvSpPr>
          <p:cNvPr id="95" name="Title 1">
            <a:extLst>
              <a:ext uri="{FF2B5EF4-FFF2-40B4-BE49-F238E27FC236}">
                <a16:creationId xmlns:a16="http://schemas.microsoft.com/office/drawing/2014/main" id="{480246ED-85B5-4384-B6FF-D320C827CAAB}"/>
              </a:ext>
            </a:extLst>
          </p:cNvPr>
          <p:cNvSpPr txBox="1">
            <a:spLocks/>
          </p:cNvSpPr>
          <p:nvPr/>
        </p:nvSpPr>
        <p:spPr>
          <a:xfrm>
            <a:off x="596911" y="3057252"/>
            <a:ext cx="3746027" cy="1994392"/>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w="3175">
                  <a:noFill/>
                </a:ln>
                <a:solidFill>
                  <a:srgbClr val="000000"/>
                </a:solidFill>
                <a:effectLst/>
                <a:uLnTx/>
                <a:uFillTx/>
                <a:latin typeface="Segoe UI"/>
                <a:ea typeface="+mn-ea"/>
                <a:cs typeface="Segoe UI"/>
              </a:rPr>
              <a:t>Connect to more than</a:t>
            </a:r>
            <a:br>
              <a:rPr kumimoji="0" lang="en-US" sz="2400" b="0" i="0" u="none" strike="noStrike" kern="1200" cap="none" spc="0" normalizeH="0" baseline="0" noProof="0" dirty="0">
                <a:ln w="3175">
                  <a:noFill/>
                </a:ln>
                <a:solidFill>
                  <a:srgbClr val="FFFFFF"/>
                </a:solidFill>
                <a:effectLst/>
                <a:uLnTx/>
                <a:uFillTx/>
                <a:latin typeface="Segoe UI"/>
                <a:ea typeface="+mn-ea"/>
                <a:cs typeface="Segoe UI" pitchFamily="34" charset="0"/>
              </a:rPr>
            </a:br>
            <a:r>
              <a:rPr kumimoji="0" lang="en-US" sz="2400" b="0" i="0" u="none" strike="noStrike" kern="1200" cap="none" spc="0" normalizeH="0" baseline="0" noProof="0" dirty="0">
                <a:ln w="3175">
                  <a:noFill/>
                </a:ln>
                <a:solidFill>
                  <a:srgbClr val="000000"/>
                </a:solidFill>
                <a:effectLst/>
                <a:uLnTx/>
                <a:uFillTx/>
                <a:latin typeface="Segoe UI"/>
                <a:ea typeface="+mn-ea"/>
                <a:cs typeface="Segoe UI"/>
              </a:rPr>
              <a:t>1000+ 1</a:t>
            </a:r>
            <a:r>
              <a:rPr kumimoji="0" lang="en-US" sz="2400" b="0" i="0" u="none" strike="noStrike" kern="1200" cap="none" spc="0" normalizeH="0" baseline="30000" noProof="0" dirty="0">
                <a:ln w="3175">
                  <a:noFill/>
                </a:ln>
                <a:solidFill>
                  <a:srgbClr val="000000"/>
                </a:solidFill>
                <a:effectLst/>
                <a:uLnTx/>
                <a:uFillTx/>
                <a:latin typeface="Segoe UI"/>
                <a:ea typeface="+mn-ea"/>
                <a:cs typeface="Segoe UI"/>
              </a:rPr>
              <a:t>st</a:t>
            </a:r>
            <a:r>
              <a:rPr kumimoji="0" lang="en-US" sz="2400" b="0" i="0" u="none" strike="noStrike" kern="1200" cap="none" spc="0" normalizeH="0" baseline="0" noProof="0" dirty="0">
                <a:ln w="3175">
                  <a:noFill/>
                </a:ln>
                <a:solidFill>
                  <a:srgbClr val="000000"/>
                </a:solidFill>
                <a:effectLst/>
                <a:uLnTx/>
                <a:uFillTx/>
                <a:latin typeface="Segoe UI"/>
                <a:ea typeface="+mn-ea"/>
                <a:cs typeface="Segoe UI"/>
              </a:rPr>
              <a:t> and 3</a:t>
            </a:r>
            <a:r>
              <a:rPr kumimoji="0" lang="en-US" sz="2400" b="0" i="0" u="none" strike="noStrike" kern="1200" cap="none" spc="0" normalizeH="0" baseline="30000" noProof="0" dirty="0">
                <a:ln w="3175">
                  <a:noFill/>
                </a:ln>
                <a:solidFill>
                  <a:srgbClr val="000000"/>
                </a:solidFill>
                <a:effectLst/>
                <a:uLnTx/>
                <a:uFillTx/>
                <a:latin typeface="Segoe UI"/>
                <a:ea typeface="+mn-ea"/>
                <a:cs typeface="Segoe UI"/>
              </a:rPr>
              <a:t>rd</a:t>
            </a:r>
            <a:r>
              <a:rPr kumimoji="0" lang="en-US" sz="2400" b="0" i="0" u="none" strike="noStrike" kern="1200" cap="none" spc="0" normalizeH="0" baseline="0" noProof="0" dirty="0">
                <a:ln w="3175">
                  <a:noFill/>
                </a:ln>
                <a:solidFill>
                  <a:srgbClr val="000000"/>
                </a:solidFill>
                <a:effectLst/>
                <a:uLnTx/>
                <a:uFillTx/>
                <a:latin typeface="Segoe UI"/>
                <a:ea typeface="+mn-ea"/>
                <a:cs typeface="Segoe UI"/>
              </a:rPr>
              <a:t> party services with built-in connectors for everything from Adobe to Zendesk to on-premises solutions.</a:t>
            </a:r>
          </a:p>
        </p:txBody>
      </p:sp>
      <p:sp>
        <p:nvSpPr>
          <p:cNvPr id="96" name="Title 1">
            <a:extLst>
              <a:ext uri="{FF2B5EF4-FFF2-40B4-BE49-F238E27FC236}">
                <a16:creationId xmlns:a16="http://schemas.microsoft.com/office/drawing/2014/main" id="{BA7531E0-9E9E-48F8-B5C5-97B4D2DDF6F9}"/>
              </a:ext>
            </a:extLst>
          </p:cNvPr>
          <p:cNvSpPr txBox="1">
            <a:spLocks/>
          </p:cNvSpPr>
          <p:nvPr/>
        </p:nvSpPr>
        <p:spPr>
          <a:xfrm>
            <a:off x="596911" y="1613867"/>
            <a:ext cx="3874423"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1" normalizeH="0" baseline="0" noProof="0" dirty="0">
                <a:ln w="3175">
                  <a:noFill/>
                </a:ln>
                <a:solidFill>
                  <a:srgbClr val="0B556A"/>
                </a:solidFill>
                <a:effectLst/>
                <a:uLnTx/>
                <a:uFillTx/>
                <a:latin typeface="Segoe UI Semibold"/>
                <a:ea typeface="+mn-ea"/>
                <a:cs typeface="Segoe UI"/>
              </a:rPr>
              <a:t>1000+ connected</a:t>
            </a:r>
            <a:br>
              <a:rPr kumimoji="0" lang="en-US" sz="4000" b="0" i="0" u="none" strike="noStrike" kern="1200" cap="none" spc="-51" normalizeH="0" baseline="0" noProof="0" dirty="0">
                <a:ln w="3175">
                  <a:noFill/>
                </a:ln>
                <a:solidFill>
                  <a:srgbClr val="FFFFFF"/>
                </a:solidFill>
                <a:effectLst/>
                <a:uLnTx/>
                <a:uFillTx/>
                <a:latin typeface="Segoe UI Semibold"/>
                <a:ea typeface="+mn-ea"/>
                <a:cs typeface="Segoe UI" pitchFamily="34" charset="0"/>
              </a:rPr>
            </a:br>
            <a:r>
              <a:rPr kumimoji="0" lang="en-US" sz="4000" b="0" i="0" u="none" strike="noStrike" kern="1200" cap="none" spc="-51" normalizeH="0" baseline="0" noProof="0" dirty="0">
                <a:ln w="3175">
                  <a:noFill/>
                </a:ln>
                <a:solidFill>
                  <a:srgbClr val="0B556A"/>
                </a:solidFill>
                <a:effectLst/>
                <a:uLnTx/>
                <a:uFillTx/>
                <a:latin typeface="Segoe UI Semibold"/>
                <a:ea typeface="+mn-ea"/>
                <a:cs typeface="Segoe UI"/>
              </a:rPr>
              <a:t>experiences</a:t>
            </a:r>
          </a:p>
        </p:txBody>
      </p:sp>
      <p:sp>
        <p:nvSpPr>
          <p:cNvPr id="51" name="TextBox 50">
            <a:extLst>
              <a:ext uri="{FF2B5EF4-FFF2-40B4-BE49-F238E27FC236}">
                <a16:creationId xmlns:a16="http://schemas.microsoft.com/office/drawing/2014/main" id="{AF57B2B8-8C13-40FC-BCA5-5308689E4DCD}"/>
              </a:ext>
            </a:extLst>
          </p:cNvPr>
          <p:cNvSpPr txBox="1"/>
          <p:nvPr/>
        </p:nvSpPr>
        <p:spPr>
          <a:xfrm>
            <a:off x="100676" y="6445785"/>
            <a:ext cx="5117913" cy="307777"/>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ＭＳ Ｐゴシック" pitchFamily="-72" charset="-128"/>
                <a:cs typeface="+mn-cs"/>
                <a:hlinkClick r:id="rId47">
                  <a:extLst>
                    <a:ext uri="{A12FA001-AC4F-418D-AE19-62706E023703}">
                      <ahyp:hlinkClr xmlns:ahyp="http://schemas.microsoft.com/office/drawing/2018/hyperlinkcolor" val="tx"/>
                    </a:ext>
                  </a:extLst>
                </a:hlinkClick>
              </a:rPr>
              <a:t>List of supported connectors | Microsoft Power Automate</a:t>
            </a:r>
            <a:endParaRPr kumimoji="0" lang="en-US" sz="1400" b="0" i="0" u="none" strike="noStrike" kern="1200" cap="none" spc="0" normalizeH="0" baseline="0" noProof="0">
              <a:ln>
                <a:noFill/>
              </a:ln>
              <a:solidFill>
                <a:srgbClr val="0078D4"/>
              </a:solidFill>
              <a:effectLst/>
              <a:uLnTx/>
              <a:uFillTx/>
              <a:latin typeface="Segoe UI"/>
              <a:ea typeface="ＭＳ Ｐゴシック" pitchFamily="-72" charset="-128"/>
              <a:cs typeface="+mn-cs"/>
            </a:endParaRPr>
          </a:p>
        </p:txBody>
      </p:sp>
    </p:spTree>
    <p:extLst>
      <p:ext uri="{BB962C8B-B14F-4D97-AF65-F5344CB8AC3E}">
        <p14:creationId xmlns:p14="http://schemas.microsoft.com/office/powerpoint/2010/main" val="422788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64" presetClass="path" presetSubtype="0" decel="100000" fill="hold" grpId="1" nodeType="withEffect">
                                  <p:stCondLst>
                                    <p:cond delay="0"/>
                                  </p:stCondLst>
                                  <p:childTnLst>
                                    <p:animMotion origin="layout" path="M -2.5E-6 5.55112E-17 L -2.5E-6 0.09375 " pathEditMode="relative" rAng="0" ptsTypes="AA">
                                      <p:cBhvr>
                                        <p:cTn id="9" dur="500" spd="-100000" fill="hold"/>
                                        <p:tgtEl>
                                          <p:spTgt spid="96"/>
                                        </p:tgtEl>
                                        <p:attrNameLst>
                                          <p:attrName>ppt_x</p:attrName>
                                          <p:attrName>ppt_y</p:attrName>
                                        </p:attrNameLst>
                                      </p:cBhvr>
                                      <p:rCtr x="0" y="4676"/>
                                    </p:animMotion>
                                  </p:childTnLst>
                                </p:cTn>
                              </p:par>
                              <p:par>
                                <p:cTn id="10" presetID="10" presetClass="entr" presetSubtype="0" fill="hold" grpId="0" nodeType="withEffect">
                                  <p:stCondLst>
                                    <p:cond delay="25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par>
                                <p:cTn id="13" presetID="64" presetClass="path" presetSubtype="0" decel="100000" fill="hold" grpId="1" nodeType="withEffect">
                                  <p:stCondLst>
                                    <p:cond delay="250"/>
                                  </p:stCondLst>
                                  <p:childTnLst>
                                    <p:animMotion origin="layout" path="M -4.16667E-6 -3.7037E-6 L -4.16667E-6 0.09375 " pathEditMode="relative" rAng="0" ptsTypes="AA">
                                      <p:cBhvr>
                                        <p:cTn id="14" dur="500" spd="-100000" fill="hold"/>
                                        <p:tgtEl>
                                          <p:spTgt spid="95"/>
                                        </p:tgtEl>
                                        <p:attrNameLst>
                                          <p:attrName>ppt_x</p:attrName>
                                          <p:attrName>ppt_y</p:attrName>
                                        </p:attrNameLst>
                                      </p:cBhvr>
                                      <p:rCtr x="0"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5" grpId="1"/>
      <p:bldP spid="96" grpId="0"/>
      <p:bldP spid="9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Freeform: Shape 223">
            <a:extLst>
              <a:ext uri="{FF2B5EF4-FFF2-40B4-BE49-F238E27FC236}">
                <a16:creationId xmlns:a16="http://schemas.microsoft.com/office/drawing/2014/main" id="{C9BDC3FA-7EA5-96F2-7918-3F96F9D58263}"/>
              </a:ext>
            </a:extLst>
          </p:cNvPr>
          <p:cNvSpPr/>
          <p:nvPr/>
        </p:nvSpPr>
        <p:spPr bwMode="auto">
          <a:xfrm>
            <a:off x="9602639" y="1371600"/>
            <a:ext cx="2589361" cy="4897438"/>
          </a:xfrm>
          <a:custGeom>
            <a:avLst/>
            <a:gdLst>
              <a:gd name="connsiteX0" fmla="*/ 165028 w 2589361"/>
              <a:gd name="connsiteY0" fmla="*/ 0 h 4897438"/>
              <a:gd name="connsiteX1" fmla="*/ 2589361 w 2589361"/>
              <a:gd name="connsiteY1" fmla="*/ 0 h 4897438"/>
              <a:gd name="connsiteX2" fmla="*/ 2589361 w 2589361"/>
              <a:gd name="connsiteY2" fmla="*/ 4897438 h 4897438"/>
              <a:gd name="connsiteX3" fmla="*/ 165028 w 2589361"/>
              <a:gd name="connsiteY3" fmla="*/ 4897438 h 4897438"/>
              <a:gd name="connsiteX4" fmla="*/ 0 w 2589361"/>
              <a:gd name="connsiteY4" fmla="*/ 4732410 h 4897438"/>
              <a:gd name="connsiteX5" fmla="*/ 0 w 2589361"/>
              <a:gd name="connsiteY5" fmla="*/ 165028 h 4897438"/>
              <a:gd name="connsiteX6" fmla="*/ 165028 w 2589361"/>
              <a:gd name="connsiteY6" fmla="*/ 0 h 48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361" h="4897438">
                <a:moveTo>
                  <a:pt x="165028" y="0"/>
                </a:moveTo>
                <a:lnTo>
                  <a:pt x="2589361" y="0"/>
                </a:lnTo>
                <a:lnTo>
                  <a:pt x="2589361" y="4897438"/>
                </a:lnTo>
                <a:lnTo>
                  <a:pt x="165028" y="4897438"/>
                </a:lnTo>
                <a:cubicBezTo>
                  <a:pt x="73886" y="4897438"/>
                  <a:pt x="0" y="4823552"/>
                  <a:pt x="0" y="4732410"/>
                </a:cubicBezTo>
                <a:lnTo>
                  <a:pt x="0" y="165028"/>
                </a:lnTo>
                <a:cubicBezTo>
                  <a:pt x="0" y="73886"/>
                  <a:pt x="73886" y="0"/>
                  <a:pt x="165028" y="0"/>
                </a:cubicBezTo>
                <a:close/>
              </a:path>
            </a:pathLst>
          </a:cu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26" name="Freeform: Shape 225">
            <a:extLst>
              <a:ext uri="{FF2B5EF4-FFF2-40B4-BE49-F238E27FC236}">
                <a16:creationId xmlns:a16="http://schemas.microsoft.com/office/drawing/2014/main" id="{0F052380-8D8A-CC80-2461-0AAAC7444ABE}"/>
              </a:ext>
            </a:extLst>
          </p:cNvPr>
          <p:cNvSpPr/>
          <p:nvPr/>
        </p:nvSpPr>
        <p:spPr bwMode="auto">
          <a:xfrm>
            <a:off x="1" y="1371600"/>
            <a:ext cx="2757907" cy="4897438"/>
          </a:xfrm>
          <a:custGeom>
            <a:avLst/>
            <a:gdLst>
              <a:gd name="connsiteX0" fmla="*/ 0 w 2757907"/>
              <a:gd name="connsiteY0" fmla="*/ 0 h 4897438"/>
              <a:gd name="connsiteX1" fmla="*/ 2576813 w 2757907"/>
              <a:gd name="connsiteY1" fmla="*/ 0 h 4897438"/>
              <a:gd name="connsiteX2" fmla="*/ 2757907 w 2757907"/>
              <a:gd name="connsiteY2" fmla="*/ 181094 h 4897438"/>
              <a:gd name="connsiteX3" fmla="*/ 2757907 w 2757907"/>
              <a:gd name="connsiteY3" fmla="*/ 4716344 h 4897438"/>
              <a:gd name="connsiteX4" fmla="*/ 2576813 w 2757907"/>
              <a:gd name="connsiteY4" fmla="*/ 4897438 h 4897438"/>
              <a:gd name="connsiteX5" fmla="*/ 0 w 2757907"/>
              <a:gd name="connsiteY5" fmla="*/ 4897438 h 48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7907" h="4897438">
                <a:moveTo>
                  <a:pt x="0" y="0"/>
                </a:moveTo>
                <a:lnTo>
                  <a:pt x="2576813" y="0"/>
                </a:lnTo>
                <a:cubicBezTo>
                  <a:pt x="2676828" y="0"/>
                  <a:pt x="2757907" y="81079"/>
                  <a:pt x="2757907" y="181094"/>
                </a:cubicBezTo>
                <a:lnTo>
                  <a:pt x="2757907" y="4716344"/>
                </a:lnTo>
                <a:cubicBezTo>
                  <a:pt x="2757907" y="4816359"/>
                  <a:pt x="2676828" y="4897438"/>
                  <a:pt x="2576813" y="4897438"/>
                </a:cubicBezTo>
                <a:lnTo>
                  <a:pt x="0" y="4897438"/>
                </a:lnTo>
                <a:close/>
              </a:path>
            </a:pathLst>
          </a:cu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DF39DCE-566F-40D6-96F1-CF774C8F46A2}"/>
              </a:ext>
            </a:extLst>
          </p:cNvPr>
          <p:cNvSpPr>
            <a:spLocks noGrp="1"/>
          </p:cNvSpPr>
          <p:nvPr>
            <p:ph type="title"/>
          </p:nvPr>
        </p:nvSpPr>
        <p:spPr/>
        <p:txBody>
          <a:bodyPr/>
          <a:lstStyle/>
          <a:p>
            <a:r>
              <a:rPr lang="en-US"/>
              <a:t>Robust, secure and compliant hosting platform</a:t>
            </a:r>
          </a:p>
        </p:txBody>
      </p:sp>
      <p:grpSp>
        <p:nvGrpSpPr>
          <p:cNvPr id="10" name="Group 9">
            <a:extLst>
              <a:ext uri="{FF2B5EF4-FFF2-40B4-BE49-F238E27FC236}">
                <a16:creationId xmlns:a16="http://schemas.microsoft.com/office/drawing/2014/main" id="{A1CBC9BC-DD75-1382-EEDA-271E384ED1CE}"/>
              </a:ext>
            </a:extLst>
          </p:cNvPr>
          <p:cNvGrpSpPr/>
          <p:nvPr/>
        </p:nvGrpSpPr>
        <p:grpSpPr>
          <a:xfrm>
            <a:off x="4062061" y="5279694"/>
            <a:ext cx="1137419" cy="742771"/>
            <a:chOff x="4062061" y="5279694"/>
            <a:chExt cx="1137419" cy="742771"/>
          </a:xfrm>
        </p:grpSpPr>
        <p:sp>
          <p:nvSpPr>
            <p:cNvPr id="104" name="Rectangle 103">
              <a:extLst>
                <a:ext uri="{FF2B5EF4-FFF2-40B4-BE49-F238E27FC236}">
                  <a16:creationId xmlns:a16="http://schemas.microsoft.com/office/drawing/2014/main" id="{39DA9A33-F36A-4F22-8A51-799AA90197D3}"/>
                </a:ext>
              </a:extLst>
            </p:cNvPr>
            <p:cNvSpPr/>
            <p:nvPr/>
          </p:nvSpPr>
          <p:spPr bwMode="auto">
            <a:xfrm>
              <a:off x="4062061" y="5696600"/>
              <a:ext cx="1130593"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API Automation</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&amp; DevOps</a:t>
              </a:r>
            </a:p>
          </p:txBody>
        </p:sp>
        <p:grpSp>
          <p:nvGrpSpPr>
            <p:cNvPr id="12" name="Group 11">
              <a:extLst>
                <a:ext uri="{FF2B5EF4-FFF2-40B4-BE49-F238E27FC236}">
                  <a16:creationId xmlns:a16="http://schemas.microsoft.com/office/drawing/2014/main" id="{FF7A87A1-8C28-ECA8-B9BB-0BD08A124E48}"/>
                </a:ext>
              </a:extLst>
            </p:cNvPr>
            <p:cNvGrpSpPr/>
            <p:nvPr/>
          </p:nvGrpSpPr>
          <p:grpSpPr>
            <a:xfrm>
              <a:off x="4849758" y="5279694"/>
              <a:ext cx="349722" cy="349722"/>
              <a:chOff x="6721878" y="5259047"/>
              <a:chExt cx="349722" cy="349722"/>
            </a:xfrm>
          </p:grpSpPr>
          <p:sp>
            <p:nvSpPr>
              <p:cNvPr id="13" name="Oval 12" descr="API Automation &amp; DevOps">
                <a:extLst>
                  <a:ext uri="{FF2B5EF4-FFF2-40B4-BE49-F238E27FC236}">
                    <a16:creationId xmlns:a16="http://schemas.microsoft.com/office/drawing/2014/main" id="{DAACBDA3-2651-8D85-2A04-397B97294F0D}"/>
                  </a:ext>
                  <a:ext uri="{C183D7F6-B498-43B3-948B-1728B52AA6E4}">
                    <adec:decorative xmlns:adec="http://schemas.microsoft.com/office/drawing/2017/decorative" val="0"/>
                  </a:ext>
                </a:extLst>
              </p:cNvPr>
              <p:cNvSpPr/>
              <p:nvPr/>
            </p:nvSpPr>
            <p:spPr bwMode="auto">
              <a:xfrm>
                <a:off x="6721878" y="5259047"/>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4" name="Picture 2">
                <a:extLst>
                  <a:ext uri="{FF2B5EF4-FFF2-40B4-BE49-F238E27FC236}">
                    <a16:creationId xmlns:a16="http://schemas.microsoft.com/office/drawing/2014/main" id="{2E94B9D0-B0E4-D4C9-E418-818AEF1FF882}"/>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829" y="5302394"/>
                <a:ext cx="255822" cy="263028"/>
              </a:xfrm>
              <a:prstGeom prst="rect">
                <a:avLst/>
              </a:prstGeom>
              <a:solidFill>
                <a:schemeClr val="accent4">
                  <a:alpha val="0"/>
                </a:schemeClr>
              </a:solidFill>
            </p:spPr>
          </p:pic>
        </p:grpSp>
      </p:grpSp>
      <p:grpSp>
        <p:nvGrpSpPr>
          <p:cNvPr id="8" name="Group 7">
            <a:extLst>
              <a:ext uri="{FF2B5EF4-FFF2-40B4-BE49-F238E27FC236}">
                <a16:creationId xmlns:a16="http://schemas.microsoft.com/office/drawing/2014/main" id="{C3265EB6-FB46-858F-5E8B-303DD5EC3199}"/>
              </a:ext>
            </a:extLst>
          </p:cNvPr>
          <p:cNvGrpSpPr/>
          <p:nvPr/>
        </p:nvGrpSpPr>
        <p:grpSpPr>
          <a:xfrm>
            <a:off x="2829865" y="2931251"/>
            <a:ext cx="1406947" cy="349722"/>
            <a:chOff x="2829865" y="2931251"/>
            <a:chExt cx="1406947" cy="349722"/>
          </a:xfrm>
        </p:grpSpPr>
        <p:sp>
          <p:nvSpPr>
            <p:cNvPr id="109" name="Rectangle 108">
              <a:extLst>
                <a:ext uri="{FF2B5EF4-FFF2-40B4-BE49-F238E27FC236}">
                  <a16:creationId xmlns:a16="http://schemas.microsoft.com/office/drawing/2014/main" id="{5A9E6247-8CB2-4173-B6D8-37BBE8867D64}"/>
                </a:ext>
              </a:extLst>
            </p:cNvPr>
            <p:cNvSpPr/>
            <p:nvPr/>
          </p:nvSpPr>
          <p:spPr bwMode="auto">
            <a:xfrm>
              <a:off x="2829865" y="2931251"/>
              <a:ext cx="913037"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Identity </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Management</a:t>
              </a:r>
            </a:p>
          </p:txBody>
        </p:sp>
        <p:grpSp>
          <p:nvGrpSpPr>
            <p:cNvPr id="30" name="Group 29">
              <a:extLst>
                <a:ext uri="{FF2B5EF4-FFF2-40B4-BE49-F238E27FC236}">
                  <a16:creationId xmlns:a16="http://schemas.microsoft.com/office/drawing/2014/main" id="{A1793773-BE86-1F82-EF3F-498F764AA0DE}"/>
                </a:ext>
              </a:extLst>
            </p:cNvPr>
            <p:cNvGrpSpPr/>
            <p:nvPr/>
          </p:nvGrpSpPr>
          <p:grpSpPr>
            <a:xfrm>
              <a:off x="3887090" y="2931251"/>
              <a:ext cx="349722" cy="349722"/>
              <a:chOff x="6071854" y="2346980"/>
              <a:chExt cx="349722" cy="349722"/>
            </a:xfrm>
          </p:grpSpPr>
          <p:sp>
            <p:nvSpPr>
              <p:cNvPr id="31" name="Oval 30">
                <a:extLst>
                  <a:ext uri="{FF2B5EF4-FFF2-40B4-BE49-F238E27FC236}">
                    <a16:creationId xmlns:a16="http://schemas.microsoft.com/office/drawing/2014/main" id="{D5620E6C-FBA8-781E-05ED-93D64B022A86}"/>
                  </a:ext>
                  <a:ext uri="{C183D7F6-B498-43B3-948B-1728B52AA6E4}">
                    <adec:decorative xmlns:adec="http://schemas.microsoft.com/office/drawing/2017/decorative" val="1"/>
                  </a:ext>
                </a:extLst>
              </p:cNvPr>
              <p:cNvSpPr/>
              <p:nvPr/>
            </p:nvSpPr>
            <p:spPr bwMode="auto">
              <a:xfrm rot="7240268">
                <a:off x="6071854" y="2346980"/>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B92B6844-9768-D8B4-07B1-C626DBCA2DAE}"/>
                  </a:ext>
                </a:extLst>
              </p:cNvPr>
              <p:cNvGrpSpPr/>
              <p:nvPr/>
            </p:nvGrpSpPr>
            <p:grpSpPr>
              <a:xfrm>
                <a:off x="6136338" y="2395732"/>
                <a:ext cx="220754" cy="252218"/>
                <a:chOff x="1281180" y="1077420"/>
                <a:chExt cx="4265687" cy="4873694"/>
              </a:xfrm>
            </p:grpSpPr>
            <p:sp>
              <p:nvSpPr>
                <p:cNvPr id="33" name="Freeform: Shape 32">
                  <a:extLst>
                    <a:ext uri="{FF2B5EF4-FFF2-40B4-BE49-F238E27FC236}">
                      <a16:creationId xmlns:a16="http://schemas.microsoft.com/office/drawing/2014/main" id="{A6DE80D8-2638-43A0-EB83-7EE73114F600}"/>
                    </a:ext>
                  </a:extLst>
                </p:cNvPr>
                <p:cNvSpPr/>
                <p:nvPr/>
              </p:nvSpPr>
              <p:spPr>
                <a:xfrm>
                  <a:off x="2076835" y="1953663"/>
                  <a:ext cx="1169487" cy="1209964"/>
                </a:xfrm>
                <a:custGeom>
                  <a:avLst/>
                  <a:gdLst>
                    <a:gd name="connsiteX0" fmla="*/ 1169487 w 1169487"/>
                    <a:gd name="connsiteY0" fmla="*/ 1209965 h 1209964"/>
                    <a:gd name="connsiteX1" fmla="*/ 1169487 w 1169487"/>
                    <a:gd name="connsiteY1" fmla="*/ 0 h 1209964"/>
                    <a:gd name="connsiteX2" fmla="*/ 0 w 1169487"/>
                    <a:gd name="connsiteY2" fmla="*/ 421173 h 1209964"/>
                    <a:gd name="connsiteX3" fmla="*/ 81290 w 1169487"/>
                    <a:gd name="connsiteY3" fmla="*/ 1209965 h 1209964"/>
                  </a:gdLst>
                  <a:ahLst/>
                  <a:cxnLst>
                    <a:cxn ang="0">
                      <a:pos x="connsiteX0" y="connsiteY0"/>
                    </a:cxn>
                    <a:cxn ang="0">
                      <a:pos x="connsiteX1" y="connsiteY1"/>
                    </a:cxn>
                    <a:cxn ang="0">
                      <a:pos x="connsiteX2" y="connsiteY2"/>
                    </a:cxn>
                    <a:cxn ang="0">
                      <a:pos x="connsiteX3" y="connsiteY3"/>
                    </a:cxn>
                  </a:cxnLst>
                  <a:rect l="l" t="t" r="r" b="b"/>
                  <a:pathLst>
                    <a:path w="1169487" h="1209964">
                      <a:moveTo>
                        <a:pt x="1169487" y="1209965"/>
                      </a:moveTo>
                      <a:lnTo>
                        <a:pt x="1169487" y="0"/>
                      </a:lnTo>
                      <a:lnTo>
                        <a:pt x="0" y="421173"/>
                      </a:lnTo>
                      <a:cubicBezTo>
                        <a:pt x="8367" y="622752"/>
                        <a:pt x="29733" y="908700"/>
                        <a:pt x="81290" y="1209965"/>
                      </a:cubicBezTo>
                      <a:close/>
                    </a:path>
                  </a:pathLst>
                </a:custGeom>
                <a:solidFill>
                  <a:srgbClr val="A6A6A6"/>
                </a:soli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6F0C0634-B377-0F20-0398-2DA21DDA2BF5}"/>
                    </a:ext>
                  </a:extLst>
                </p:cNvPr>
                <p:cNvSpPr/>
                <p:nvPr/>
              </p:nvSpPr>
              <p:spPr>
                <a:xfrm>
                  <a:off x="2228016" y="3499029"/>
                  <a:ext cx="1018321" cy="1479255"/>
                </a:xfrm>
                <a:custGeom>
                  <a:avLst/>
                  <a:gdLst>
                    <a:gd name="connsiteX0" fmla="*/ 1018306 w 1018321"/>
                    <a:gd name="connsiteY0" fmla="*/ 0 h 1479255"/>
                    <a:gd name="connsiteX1" fmla="*/ 0 w 1018321"/>
                    <a:gd name="connsiteY1" fmla="*/ 0 h 1479255"/>
                    <a:gd name="connsiteX2" fmla="*/ 274305 w 1018321"/>
                    <a:gd name="connsiteY2" fmla="*/ 691195 h 1479255"/>
                    <a:gd name="connsiteX3" fmla="*/ 1018322 w 1018321"/>
                    <a:gd name="connsiteY3" fmla="*/ 1479255 h 1479255"/>
                    <a:gd name="connsiteX4" fmla="*/ 1018322 w 1018321"/>
                    <a:gd name="connsiteY4" fmla="*/ 0 h 147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321" h="1479255">
                      <a:moveTo>
                        <a:pt x="1018306" y="0"/>
                      </a:moveTo>
                      <a:lnTo>
                        <a:pt x="0" y="0"/>
                      </a:lnTo>
                      <a:cubicBezTo>
                        <a:pt x="62941" y="249829"/>
                        <a:pt x="151044" y="493014"/>
                        <a:pt x="274305" y="691195"/>
                      </a:cubicBezTo>
                      <a:cubicBezTo>
                        <a:pt x="500344" y="1054699"/>
                        <a:pt x="775701" y="1307318"/>
                        <a:pt x="1018322" y="1479255"/>
                      </a:cubicBezTo>
                      <a:lnTo>
                        <a:pt x="1018322" y="0"/>
                      </a:lnTo>
                      <a:close/>
                    </a:path>
                  </a:pathLst>
                </a:custGeom>
                <a:solidFill>
                  <a:schemeClr val="accent4"/>
                </a:soli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B8CC4D4-9236-8FD5-DAAA-32BB835194DD}"/>
                    </a:ext>
                  </a:extLst>
                </p:cNvPr>
                <p:cNvSpPr/>
                <p:nvPr/>
              </p:nvSpPr>
              <p:spPr>
                <a:xfrm>
                  <a:off x="3581725" y="3499014"/>
                  <a:ext cx="1018306" cy="1479240"/>
                </a:xfrm>
                <a:custGeom>
                  <a:avLst/>
                  <a:gdLst>
                    <a:gd name="connsiteX0" fmla="*/ 0 w 1018306"/>
                    <a:gd name="connsiteY0" fmla="*/ 15 h 1479240"/>
                    <a:gd name="connsiteX1" fmla="*/ 0 w 1018306"/>
                    <a:gd name="connsiteY1" fmla="*/ 1479240 h 1479240"/>
                    <a:gd name="connsiteX2" fmla="*/ 744017 w 1018306"/>
                    <a:gd name="connsiteY2" fmla="*/ 691119 h 1479240"/>
                    <a:gd name="connsiteX3" fmla="*/ 1018306 w 1018306"/>
                    <a:gd name="connsiteY3" fmla="*/ 0 h 1479240"/>
                    <a:gd name="connsiteX4" fmla="*/ 0 w 1018306"/>
                    <a:gd name="connsiteY4" fmla="*/ 0 h 147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306" h="1479240">
                      <a:moveTo>
                        <a:pt x="0" y="15"/>
                      </a:moveTo>
                      <a:lnTo>
                        <a:pt x="0" y="1479240"/>
                      </a:lnTo>
                      <a:cubicBezTo>
                        <a:pt x="242621" y="1307272"/>
                        <a:pt x="517977" y="1054684"/>
                        <a:pt x="744017" y="691119"/>
                      </a:cubicBezTo>
                      <a:cubicBezTo>
                        <a:pt x="867278" y="492968"/>
                        <a:pt x="955365" y="249799"/>
                        <a:pt x="1018306" y="0"/>
                      </a:cubicBezTo>
                      <a:lnTo>
                        <a:pt x="0" y="0"/>
                      </a:lnTo>
                      <a:close/>
                    </a:path>
                  </a:pathLst>
                </a:custGeom>
                <a:solidFill>
                  <a:srgbClr val="A6A6A6"/>
                </a:soli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6F0F2BF-D0C6-1AED-7A96-C4DFEBCC97E0}"/>
                    </a:ext>
                  </a:extLst>
                </p:cNvPr>
                <p:cNvSpPr/>
                <p:nvPr/>
              </p:nvSpPr>
              <p:spPr>
                <a:xfrm>
                  <a:off x="3581709" y="1953663"/>
                  <a:ext cx="1169487" cy="1209979"/>
                </a:xfrm>
                <a:custGeom>
                  <a:avLst/>
                  <a:gdLst>
                    <a:gd name="connsiteX0" fmla="*/ 15 w 1169487"/>
                    <a:gd name="connsiteY0" fmla="*/ 1209965 h 1209979"/>
                    <a:gd name="connsiteX1" fmla="*/ 1088197 w 1169487"/>
                    <a:gd name="connsiteY1" fmla="*/ 1209965 h 1209979"/>
                    <a:gd name="connsiteX2" fmla="*/ 1169487 w 1169487"/>
                    <a:gd name="connsiteY2" fmla="*/ 421173 h 1209979"/>
                    <a:gd name="connsiteX3" fmla="*/ 0 w 1169487"/>
                    <a:gd name="connsiteY3" fmla="*/ 0 h 1209979"/>
                    <a:gd name="connsiteX4" fmla="*/ 0 w 1169487"/>
                    <a:gd name="connsiteY4" fmla="*/ 1209980 h 120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487" h="1209979">
                      <a:moveTo>
                        <a:pt x="15" y="1209965"/>
                      </a:moveTo>
                      <a:lnTo>
                        <a:pt x="1088197" y="1209965"/>
                      </a:lnTo>
                      <a:cubicBezTo>
                        <a:pt x="1139754" y="908685"/>
                        <a:pt x="1161136" y="622752"/>
                        <a:pt x="1169487" y="421173"/>
                      </a:cubicBezTo>
                      <a:lnTo>
                        <a:pt x="0" y="0"/>
                      </a:lnTo>
                      <a:lnTo>
                        <a:pt x="0" y="1209980"/>
                      </a:lnTo>
                      <a:close/>
                    </a:path>
                  </a:pathLst>
                </a:custGeom>
                <a:solidFill>
                  <a:schemeClr val="accent4"/>
                </a:soli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F9FBDD9-0A43-1ADE-4A8D-9768088F3A50}"/>
                    </a:ext>
                  </a:extLst>
                </p:cNvPr>
                <p:cNvSpPr/>
                <p:nvPr/>
              </p:nvSpPr>
              <p:spPr>
                <a:xfrm>
                  <a:off x="1281180" y="1077420"/>
                  <a:ext cx="4265687" cy="4873694"/>
                </a:xfrm>
                <a:custGeom>
                  <a:avLst/>
                  <a:gdLst>
                    <a:gd name="connsiteX0" fmla="*/ 4257514 w 4265687"/>
                    <a:gd name="connsiteY0" fmla="*/ 852011 h 4873694"/>
                    <a:gd name="connsiteX1" fmla="*/ 4157204 w 4265687"/>
                    <a:gd name="connsiteY1" fmla="*/ 719560 h 4873694"/>
                    <a:gd name="connsiteX2" fmla="*/ 2184492 w 4265687"/>
                    <a:gd name="connsiteY2" fmla="*/ 9041 h 4873694"/>
                    <a:gd name="connsiteX3" fmla="*/ 2081211 w 4265687"/>
                    <a:gd name="connsiteY3" fmla="*/ 9041 h 4873694"/>
                    <a:gd name="connsiteX4" fmla="*/ 108484 w 4265687"/>
                    <a:gd name="connsiteY4" fmla="*/ 719545 h 4873694"/>
                    <a:gd name="connsiteX5" fmla="*/ 8175 w 4265687"/>
                    <a:gd name="connsiteY5" fmla="*/ 851996 h 4873694"/>
                    <a:gd name="connsiteX6" fmla="*/ 527737 w 4265687"/>
                    <a:gd name="connsiteY6" fmla="*/ 3532682 h 4873694"/>
                    <a:gd name="connsiteX7" fmla="*/ 2073164 w 4265687"/>
                    <a:gd name="connsiteY7" fmla="*/ 4861564 h 4873694"/>
                    <a:gd name="connsiteX8" fmla="*/ 2132844 w 4265687"/>
                    <a:gd name="connsiteY8" fmla="*/ 4873695 h 4873694"/>
                    <a:gd name="connsiteX9" fmla="*/ 2192524 w 4265687"/>
                    <a:gd name="connsiteY9" fmla="*/ 4861564 h 4873694"/>
                    <a:gd name="connsiteX10" fmla="*/ 3737951 w 4265687"/>
                    <a:gd name="connsiteY10" fmla="*/ 3532682 h 4873694"/>
                    <a:gd name="connsiteX11" fmla="*/ 4257514 w 4265687"/>
                    <a:gd name="connsiteY11" fmla="*/ 851996 h 4873694"/>
                    <a:gd name="connsiteX12" fmla="*/ 3329519 w 4265687"/>
                    <a:gd name="connsiteY12" fmla="*/ 3289924 h 4873694"/>
                    <a:gd name="connsiteX13" fmla="*/ 2214576 w 4265687"/>
                    <a:gd name="connsiteY13" fmla="*/ 4352304 h 4873694"/>
                    <a:gd name="connsiteX14" fmla="*/ 2203756 w 4265687"/>
                    <a:gd name="connsiteY14" fmla="*/ 4356632 h 4873694"/>
                    <a:gd name="connsiteX15" fmla="*/ 2190466 w 4265687"/>
                    <a:gd name="connsiteY15" fmla="*/ 4361966 h 4873694"/>
                    <a:gd name="connsiteX16" fmla="*/ 2132844 w 4265687"/>
                    <a:gd name="connsiteY16" fmla="*/ 4373594 h 4873694"/>
                    <a:gd name="connsiteX17" fmla="*/ 2075221 w 4265687"/>
                    <a:gd name="connsiteY17" fmla="*/ 4361966 h 4873694"/>
                    <a:gd name="connsiteX18" fmla="*/ 2061932 w 4265687"/>
                    <a:gd name="connsiteY18" fmla="*/ 4356632 h 4873694"/>
                    <a:gd name="connsiteX19" fmla="*/ 2051112 w 4265687"/>
                    <a:gd name="connsiteY19" fmla="*/ 4352304 h 4873694"/>
                    <a:gd name="connsiteX20" fmla="*/ 936321 w 4265687"/>
                    <a:gd name="connsiteY20" fmla="*/ 3290000 h 4873694"/>
                    <a:gd name="connsiteX21" fmla="*/ 456474 w 4265687"/>
                    <a:gd name="connsiteY21" fmla="*/ 1184731 h 4873694"/>
                    <a:gd name="connsiteX22" fmla="*/ 567345 w 4265687"/>
                    <a:gd name="connsiteY22" fmla="*/ 1023172 h 4873694"/>
                    <a:gd name="connsiteX23" fmla="*/ 2076014 w 4265687"/>
                    <a:gd name="connsiteY23" fmla="*/ 479790 h 4873694"/>
                    <a:gd name="connsiteX24" fmla="*/ 2189659 w 4265687"/>
                    <a:gd name="connsiteY24" fmla="*/ 479790 h 4873694"/>
                    <a:gd name="connsiteX25" fmla="*/ 3698327 w 4265687"/>
                    <a:gd name="connsiteY25" fmla="*/ 1023187 h 4873694"/>
                    <a:gd name="connsiteX26" fmla="*/ 3809198 w 4265687"/>
                    <a:gd name="connsiteY26" fmla="*/ 1184746 h 4873694"/>
                    <a:gd name="connsiteX27" fmla="*/ 3329519 w 4265687"/>
                    <a:gd name="connsiteY27" fmla="*/ 3289924 h 487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65687" h="4873694">
                      <a:moveTo>
                        <a:pt x="4257514" y="852011"/>
                      </a:moveTo>
                      <a:cubicBezTo>
                        <a:pt x="4253200" y="791889"/>
                        <a:pt x="4213912" y="740012"/>
                        <a:pt x="4157204" y="719560"/>
                      </a:cubicBezTo>
                      <a:lnTo>
                        <a:pt x="2184492" y="9041"/>
                      </a:lnTo>
                      <a:cubicBezTo>
                        <a:pt x="2151147" y="-3014"/>
                        <a:pt x="2114541" y="-3014"/>
                        <a:pt x="2081211" y="9041"/>
                      </a:cubicBezTo>
                      <a:lnTo>
                        <a:pt x="108484" y="719545"/>
                      </a:lnTo>
                      <a:cubicBezTo>
                        <a:pt x="51776" y="740012"/>
                        <a:pt x="12487" y="791874"/>
                        <a:pt x="8175" y="851996"/>
                      </a:cubicBezTo>
                      <a:cubicBezTo>
                        <a:pt x="6986" y="868516"/>
                        <a:pt x="-103748" y="2517378"/>
                        <a:pt x="527737" y="3532682"/>
                      </a:cubicBezTo>
                      <a:cubicBezTo>
                        <a:pt x="1022137" y="4327417"/>
                        <a:pt x="1708242" y="4706421"/>
                        <a:pt x="2073164" y="4861564"/>
                      </a:cubicBezTo>
                      <a:cubicBezTo>
                        <a:pt x="2092214" y="4869672"/>
                        <a:pt x="2112605" y="4873695"/>
                        <a:pt x="2132844" y="4873695"/>
                      </a:cubicBezTo>
                      <a:cubicBezTo>
                        <a:pt x="2153083" y="4873695"/>
                        <a:pt x="2173474" y="4869672"/>
                        <a:pt x="2192524" y="4861564"/>
                      </a:cubicBezTo>
                      <a:cubicBezTo>
                        <a:pt x="2557446" y="4706405"/>
                        <a:pt x="3243550" y="4327417"/>
                        <a:pt x="3737951" y="3532682"/>
                      </a:cubicBezTo>
                      <a:cubicBezTo>
                        <a:pt x="4369436" y="2517378"/>
                        <a:pt x="4258702" y="868516"/>
                        <a:pt x="4257514" y="851996"/>
                      </a:cubicBezTo>
                      <a:close/>
                      <a:moveTo>
                        <a:pt x="3329519" y="3289924"/>
                      </a:moveTo>
                      <a:cubicBezTo>
                        <a:pt x="2982809" y="3847235"/>
                        <a:pt x="2531797" y="4175276"/>
                        <a:pt x="2214576" y="4352304"/>
                      </a:cubicBezTo>
                      <a:cubicBezTo>
                        <a:pt x="2211132" y="4354224"/>
                        <a:pt x="2207307" y="4354971"/>
                        <a:pt x="2203756" y="4356632"/>
                      </a:cubicBezTo>
                      <a:cubicBezTo>
                        <a:pt x="2199382" y="4358690"/>
                        <a:pt x="2195023" y="4360275"/>
                        <a:pt x="2190466" y="4361966"/>
                      </a:cubicBezTo>
                      <a:cubicBezTo>
                        <a:pt x="2171767" y="4368870"/>
                        <a:pt x="2152488" y="4373594"/>
                        <a:pt x="2132844" y="4373594"/>
                      </a:cubicBezTo>
                      <a:cubicBezTo>
                        <a:pt x="2113200" y="4373594"/>
                        <a:pt x="2093921" y="4368870"/>
                        <a:pt x="2075221" y="4361966"/>
                      </a:cubicBezTo>
                      <a:cubicBezTo>
                        <a:pt x="2070650" y="4360275"/>
                        <a:pt x="2066306" y="4358705"/>
                        <a:pt x="2061932" y="4356632"/>
                      </a:cubicBezTo>
                      <a:cubicBezTo>
                        <a:pt x="2058381" y="4354971"/>
                        <a:pt x="2054571" y="4354224"/>
                        <a:pt x="2051112" y="4352304"/>
                      </a:cubicBezTo>
                      <a:cubicBezTo>
                        <a:pt x="1733891" y="4175276"/>
                        <a:pt x="1282863" y="3847235"/>
                        <a:pt x="936321" y="3290000"/>
                      </a:cubicBezTo>
                      <a:cubicBezTo>
                        <a:pt x="531486" y="2639176"/>
                        <a:pt x="465984" y="1600951"/>
                        <a:pt x="456474" y="1184731"/>
                      </a:cubicBezTo>
                      <a:cubicBezTo>
                        <a:pt x="454844" y="1112676"/>
                        <a:pt x="499543" y="1047647"/>
                        <a:pt x="567345" y="1023172"/>
                      </a:cubicBezTo>
                      <a:lnTo>
                        <a:pt x="2076014" y="479790"/>
                      </a:lnTo>
                      <a:cubicBezTo>
                        <a:pt x="2112697" y="466531"/>
                        <a:pt x="2152991" y="466531"/>
                        <a:pt x="2189659" y="479790"/>
                      </a:cubicBezTo>
                      <a:lnTo>
                        <a:pt x="3698327" y="1023187"/>
                      </a:lnTo>
                      <a:cubicBezTo>
                        <a:pt x="3766130" y="1047662"/>
                        <a:pt x="3810829" y="1112692"/>
                        <a:pt x="3809198" y="1184746"/>
                      </a:cubicBezTo>
                      <a:cubicBezTo>
                        <a:pt x="3799704" y="1600966"/>
                        <a:pt x="3734202" y="2639267"/>
                        <a:pt x="3329519" y="3289924"/>
                      </a:cubicBezTo>
                      <a:close/>
                    </a:path>
                  </a:pathLst>
                </a:custGeom>
                <a:solidFill>
                  <a:srgbClr val="A6A6A6"/>
                </a:soli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20" name="Group 219">
            <a:extLst>
              <a:ext uri="{FF2B5EF4-FFF2-40B4-BE49-F238E27FC236}">
                <a16:creationId xmlns:a16="http://schemas.microsoft.com/office/drawing/2014/main" id="{AE62FF21-6411-65A2-6160-2A2FB738FE2B}"/>
              </a:ext>
            </a:extLst>
          </p:cNvPr>
          <p:cNvGrpSpPr/>
          <p:nvPr/>
        </p:nvGrpSpPr>
        <p:grpSpPr>
          <a:xfrm>
            <a:off x="7256300" y="1293149"/>
            <a:ext cx="954070" cy="349722"/>
            <a:chOff x="7256300" y="1293149"/>
            <a:chExt cx="954070" cy="349722"/>
          </a:xfrm>
        </p:grpSpPr>
        <p:sp>
          <p:nvSpPr>
            <p:cNvPr id="114" name="Rectangle 113">
              <a:extLst>
                <a:ext uri="{FF2B5EF4-FFF2-40B4-BE49-F238E27FC236}">
                  <a16:creationId xmlns:a16="http://schemas.microsoft.com/office/drawing/2014/main" id="{04AC036B-F1AF-44C8-8F6A-0F994BAA3E5B}"/>
                </a:ext>
              </a:extLst>
            </p:cNvPr>
            <p:cNvSpPr/>
            <p:nvPr/>
          </p:nvSpPr>
          <p:spPr bwMode="auto">
            <a:xfrm>
              <a:off x="7725722" y="1310180"/>
              <a:ext cx="484648"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Data </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Privacy</a:t>
              </a:r>
            </a:p>
          </p:txBody>
        </p:sp>
        <p:grpSp>
          <p:nvGrpSpPr>
            <p:cNvPr id="182" name="Group 181">
              <a:extLst>
                <a:ext uri="{FF2B5EF4-FFF2-40B4-BE49-F238E27FC236}">
                  <a16:creationId xmlns:a16="http://schemas.microsoft.com/office/drawing/2014/main" id="{D09DE25E-5CD4-DB4A-89D1-326982BA9E04}"/>
                </a:ext>
              </a:extLst>
            </p:cNvPr>
            <p:cNvGrpSpPr/>
            <p:nvPr/>
          </p:nvGrpSpPr>
          <p:grpSpPr>
            <a:xfrm>
              <a:off x="7256300" y="1293149"/>
              <a:ext cx="349722" cy="349722"/>
              <a:chOff x="8256106" y="1372896"/>
              <a:chExt cx="349722" cy="349722"/>
            </a:xfrm>
          </p:grpSpPr>
          <p:sp>
            <p:nvSpPr>
              <p:cNvPr id="183" name="Oval 182">
                <a:extLst>
                  <a:ext uri="{FF2B5EF4-FFF2-40B4-BE49-F238E27FC236}">
                    <a16:creationId xmlns:a16="http://schemas.microsoft.com/office/drawing/2014/main" id="{CB500D20-4C35-7B71-B47C-0BFFD275A571}"/>
                  </a:ext>
                  <a:ext uri="{C183D7F6-B498-43B3-948B-1728B52AA6E4}">
                    <adec:decorative xmlns:adec="http://schemas.microsoft.com/office/drawing/2017/decorative" val="1"/>
                  </a:ext>
                </a:extLst>
              </p:cNvPr>
              <p:cNvSpPr/>
              <p:nvPr/>
            </p:nvSpPr>
            <p:spPr bwMode="auto">
              <a:xfrm>
                <a:off x="8256106" y="1372896"/>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FAC4CE9-E557-DFE8-522A-E66F88536944}"/>
                  </a:ext>
                </a:extLst>
              </p:cNvPr>
              <p:cNvGrpSpPr/>
              <p:nvPr/>
            </p:nvGrpSpPr>
            <p:grpSpPr>
              <a:xfrm>
                <a:off x="8330014" y="1458239"/>
                <a:ext cx="201906" cy="179036"/>
                <a:chOff x="704467" y="1261504"/>
                <a:chExt cx="4876789" cy="4324409"/>
              </a:xfrm>
            </p:grpSpPr>
            <p:sp>
              <p:nvSpPr>
                <p:cNvPr id="185" name="Freeform: Shape 184">
                  <a:extLst>
                    <a:ext uri="{FF2B5EF4-FFF2-40B4-BE49-F238E27FC236}">
                      <a16:creationId xmlns:a16="http://schemas.microsoft.com/office/drawing/2014/main" id="{6A9F5F6A-7DF7-A9D6-D69A-CB5ACFC6B8A5}"/>
                    </a:ext>
                  </a:extLst>
                </p:cNvPr>
                <p:cNvSpPr/>
                <p:nvPr/>
              </p:nvSpPr>
              <p:spPr>
                <a:xfrm>
                  <a:off x="704467" y="3627478"/>
                  <a:ext cx="2290191" cy="1958435"/>
                </a:xfrm>
                <a:custGeom>
                  <a:avLst/>
                  <a:gdLst>
                    <a:gd name="connsiteX0" fmla="*/ 1019937 w 2290191"/>
                    <a:gd name="connsiteY0" fmla="*/ 157829 h 1958435"/>
                    <a:gd name="connsiteX1" fmla="*/ 1055275 w 2290191"/>
                    <a:gd name="connsiteY1" fmla="*/ 357473 h 1958435"/>
                    <a:gd name="connsiteX2" fmla="*/ 1153468 w 2290191"/>
                    <a:gd name="connsiteY2" fmla="*/ 425663 h 1958435"/>
                    <a:gd name="connsiteX3" fmla="*/ 553784 w 2290191"/>
                    <a:gd name="connsiteY3" fmla="*/ 667798 h 1958435"/>
                    <a:gd name="connsiteX4" fmla="*/ 285750 w 2290191"/>
                    <a:gd name="connsiteY4" fmla="*/ 667798 h 1958435"/>
                    <a:gd name="connsiteX5" fmla="*/ 285750 w 2290191"/>
                    <a:gd name="connsiteY5" fmla="*/ 358235 h 1958435"/>
                    <a:gd name="connsiteX6" fmla="*/ 142875 w 2290191"/>
                    <a:gd name="connsiteY6" fmla="*/ 215360 h 1958435"/>
                    <a:gd name="connsiteX7" fmla="*/ 0 w 2290191"/>
                    <a:gd name="connsiteY7" fmla="*/ 358235 h 1958435"/>
                    <a:gd name="connsiteX8" fmla="*/ 0 w 2290191"/>
                    <a:gd name="connsiteY8" fmla="*/ 1815560 h 1958435"/>
                    <a:gd name="connsiteX9" fmla="*/ 142875 w 2290191"/>
                    <a:gd name="connsiteY9" fmla="*/ 1958435 h 1958435"/>
                    <a:gd name="connsiteX10" fmla="*/ 285750 w 2290191"/>
                    <a:gd name="connsiteY10" fmla="*/ 1815560 h 1958435"/>
                    <a:gd name="connsiteX11" fmla="*/ 285750 w 2290191"/>
                    <a:gd name="connsiteY11" fmla="*/ 1525048 h 1958435"/>
                    <a:gd name="connsiteX12" fmla="*/ 479412 w 2290191"/>
                    <a:gd name="connsiteY12" fmla="*/ 1525048 h 1958435"/>
                    <a:gd name="connsiteX13" fmla="*/ 1849793 w 2290191"/>
                    <a:gd name="connsiteY13" fmla="*/ 909247 h 1958435"/>
                    <a:gd name="connsiteX14" fmla="*/ 1992725 w 2290191"/>
                    <a:gd name="connsiteY14" fmla="*/ 1008507 h 1958435"/>
                    <a:gd name="connsiteX15" fmla="*/ 2192274 w 2290191"/>
                    <a:gd name="connsiteY15" fmla="*/ 971550 h 1958435"/>
                    <a:gd name="connsiteX16" fmla="*/ 2290191 w 2290191"/>
                    <a:gd name="connsiteY16" fmla="*/ 827818 h 1958435"/>
                    <a:gd name="connsiteX17" fmla="*/ 1131094 w 2290191"/>
                    <a:gd name="connsiteY17" fmla="*/ 0 h 195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0191" h="1958435">
                      <a:moveTo>
                        <a:pt x="1019937" y="157829"/>
                      </a:moveTo>
                      <a:cubicBezTo>
                        <a:pt x="974217" y="222837"/>
                        <a:pt x="990305" y="312315"/>
                        <a:pt x="1055275" y="357473"/>
                      </a:cubicBezTo>
                      <a:lnTo>
                        <a:pt x="1153468" y="425663"/>
                      </a:lnTo>
                      <a:cubicBezTo>
                        <a:pt x="993200" y="580301"/>
                        <a:pt x="778269" y="667798"/>
                        <a:pt x="553784" y="667798"/>
                      </a:cubicBezTo>
                      <a:lnTo>
                        <a:pt x="285750" y="667798"/>
                      </a:lnTo>
                      <a:lnTo>
                        <a:pt x="285750" y="358235"/>
                      </a:lnTo>
                      <a:cubicBezTo>
                        <a:pt x="285750" y="279330"/>
                        <a:pt x="221780" y="215360"/>
                        <a:pt x="142875" y="215360"/>
                      </a:cubicBezTo>
                      <a:cubicBezTo>
                        <a:pt x="63970" y="215360"/>
                        <a:pt x="0" y="279330"/>
                        <a:pt x="0" y="358235"/>
                      </a:cubicBezTo>
                      <a:lnTo>
                        <a:pt x="0" y="1815560"/>
                      </a:lnTo>
                      <a:cubicBezTo>
                        <a:pt x="0" y="1894465"/>
                        <a:pt x="63970" y="1958435"/>
                        <a:pt x="142875" y="1958435"/>
                      </a:cubicBezTo>
                      <a:cubicBezTo>
                        <a:pt x="221780" y="1958435"/>
                        <a:pt x="285750" y="1894465"/>
                        <a:pt x="285750" y="1815560"/>
                      </a:cubicBezTo>
                      <a:lnTo>
                        <a:pt x="285750" y="1525048"/>
                      </a:lnTo>
                      <a:lnTo>
                        <a:pt x="479412" y="1525048"/>
                      </a:lnTo>
                      <a:cubicBezTo>
                        <a:pt x="992162" y="1525048"/>
                        <a:pt x="1493596" y="1309440"/>
                        <a:pt x="1849793" y="909247"/>
                      </a:cubicBezTo>
                      <a:lnTo>
                        <a:pt x="1992725" y="1008507"/>
                      </a:lnTo>
                      <a:cubicBezTo>
                        <a:pt x="2057619" y="1053827"/>
                        <a:pt x="2147650" y="1037196"/>
                        <a:pt x="2192274" y="971550"/>
                      </a:cubicBezTo>
                      <a:lnTo>
                        <a:pt x="2290191" y="827818"/>
                      </a:lnTo>
                      <a:lnTo>
                        <a:pt x="1131094" y="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B23A6B3A-F859-798D-10A1-8DEC5F4F166F}"/>
                    </a:ext>
                  </a:extLst>
                </p:cNvPr>
                <p:cNvSpPr/>
                <p:nvPr/>
              </p:nvSpPr>
              <p:spPr>
                <a:xfrm>
                  <a:off x="4370449" y="3762066"/>
                  <a:ext cx="1210807" cy="1128233"/>
                </a:xfrm>
                <a:custGeom>
                  <a:avLst/>
                  <a:gdLst>
                    <a:gd name="connsiteX0" fmla="*/ 1148524 w 1210807"/>
                    <a:gd name="connsiteY0" fmla="*/ 36004 h 1128233"/>
                    <a:gd name="connsiteX1" fmla="*/ 1095851 w 1210807"/>
                    <a:gd name="connsiteY1" fmla="*/ 0 h 1128233"/>
                    <a:gd name="connsiteX2" fmla="*/ 0 w 1210807"/>
                    <a:gd name="connsiteY2" fmla="*/ 875633 h 1128233"/>
                    <a:gd name="connsiteX3" fmla="*/ 313563 w 1210807"/>
                    <a:gd name="connsiteY3" fmla="*/ 1101376 h 1128233"/>
                    <a:gd name="connsiteX4" fmla="*/ 508159 w 1210807"/>
                    <a:gd name="connsiteY4" fmla="*/ 1075087 h 1128233"/>
                    <a:gd name="connsiteX5" fmla="*/ 1179100 w 1210807"/>
                    <a:gd name="connsiteY5" fmla="*/ 243745 h 1128233"/>
                    <a:gd name="connsiteX6" fmla="*/ 1148524 w 1210807"/>
                    <a:gd name="connsiteY6" fmla="*/ 36004 h 11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807" h="1128233">
                      <a:moveTo>
                        <a:pt x="1148524" y="36004"/>
                      </a:moveTo>
                      <a:lnTo>
                        <a:pt x="1095851" y="0"/>
                      </a:lnTo>
                      <a:lnTo>
                        <a:pt x="0" y="875633"/>
                      </a:lnTo>
                      <a:lnTo>
                        <a:pt x="313563" y="1101376"/>
                      </a:lnTo>
                      <a:cubicBezTo>
                        <a:pt x="374799" y="1145448"/>
                        <a:pt x="460429" y="1134313"/>
                        <a:pt x="508159" y="1075087"/>
                      </a:cubicBezTo>
                      <a:lnTo>
                        <a:pt x="1179100" y="243745"/>
                      </a:lnTo>
                      <a:cubicBezTo>
                        <a:pt x="1231697" y="178546"/>
                        <a:pt x="1217057" y="82743"/>
                        <a:pt x="1148524" y="36004"/>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E9358B18-95FB-9D70-9992-F1A22CFE004E}"/>
                    </a:ext>
                  </a:extLst>
                </p:cNvPr>
                <p:cNvSpPr/>
                <p:nvPr/>
              </p:nvSpPr>
              <p:spPr>
                <a:xfrm>
                  <a:off x="1193989" y="1261504"/>
                  <a:ext cx="4162297" cy="3404464"/>
                </a:xfrm>
                <a:custGeom>
                  <a:avLst/>
                  <a:gdLst>
                    <a:gd name="connsiteX0" fmla="*/ 4103118 w 4162297"/>
                    <a:gd name="connsiteY0" fmla="*/ 2038162 h 3404464"/>
                    <a:gd name="connsiteX1" fmla="*/ 1355841 w 4162297"/>
                    <a:gd name="connsiteY1" fmla="*/ 54161 h 3404464"/>
                    <a:gd name="connsiteX2" fmla="*/ 965783 w 4162297"/>
                    <a:gd name="connsiteY2" fmla="*/ 106854 h 3404464"/>
                    <a:gd name="connsiteX3" fmla="*/ 62899 w 4162297"/>
                    <a:gd name="connsiteY3" fmla="*/ 1230661 h 3404464"/>
                    <a:gd name="connsiteX4" fmla="*/ 119601 w 4162297"/>
                    <a:gd name="connsiteY4" fmla="*/ 1642169 h 3404464"/>
                    <a:gd name="connsiteX5" fmla="*/ 2550105 w 4162297"/>
                    <a:gd name="connsiteY5" fmla="*/ 3377863 h 3404464"/>
                    <a:gd name="connsiteX6" fmla="*/ 2722317 w 4162297"/>
                    <a:gd name="connsiteY6" fmla="*/ 3373215 h 3404464"/>
                    <a:gd name="connsiteX7" fmla="*/ 4108652 w 4162297"/>
                    <a:gd name="connsiteY7" fmla="*/ 2265619 h 3404464"/>
                    <a:gd name="connsiteX8" fmla="*/ 4103118 w 4162297"/>
                    <a:gd name="connsiteY8" fmla="*/ 2038162 h 3404464"/>
                    <a:gd name="connsiteX9" fmla="*/ 3091878 w 4162297"/>
                    <a:gd name="connsiteY9" fmla="*/ 2290822 h 3404464"/>
                    <a:gd name="connsiteX10" fmla="*/ 2949003 w 4162297"/>
                    <a:gd name="connsiteY10" fmla="*/ 2147947 h 3404464"/>
                    <a:gd name="connsiteX11" fmla="*/ 3091878 w 4162297"/>
                    <a:gd name="connsiteY11" fmla="*/ 2005072 h 3404464"/>
                    <a:gd name="connsiteX12" fmla="*/ 3234753 w 4162297"/>
                    <a:gd name="connsiteY12" fmla="*/ 2147947 h 3404464"/>
                    <a:gd name="connsiteX13" fmla="*/ 3091878 w 4162297"/>
                    <a:gd name="connsiteY13" fmla="*/ 2290822 h 340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2297" h="3404464">
                      <a:moveTo>
                        <a:pt x="4103118" y="2038162"/>
                      </a:moveTo>
                      <a:lnTo>
                        <a:pt x="1355841" y="54161"/>
                      </a:lnTo>
                      <a:cubicBezTo>
                        <a:pt x="1232445" y="-34974"/>
                        <a:pt x="1061109" y="-11809"/>
                        <a:pt x="965783" y="106854"/>
                      </a:cubicBezTo>
                      <a:lnTo>
                        <a:pt x="62899" y="1230661"/>
                      </a:lnTo>
                      <a:cubicBezTo>
                        <a:pt x="-39781" y="1358496"/>
                        <a:pt x="-13863" y="1546853"/>
                        <a:pt x="119601" y="1642169"/>
                      </a:cubicBezTo>
                      <a:lnTo>
                        <a:pt x="2550105" y="3377863"/>
                      </a:lnTo>
                      <a:cubicBezTo>
                        <a:pt x="2602045" y="3414953"/>
                        <a:pt x="2672378" y="3413124"/>
                        <a:pt x="2722317" y="3373215"/>
                      </a:cubicBezTo>
                      <a:lnTo>
                        <a:pt x="4108652" y="2265619"/>
                      </a:lnTo>
                      <a:cubicBezTo>
                        <a:pt x="4182319" y="2206773"/>
                        <a:pt x="4179775" y="2093511"/>
                        <a:pt x="4103118" y="2038162"/>
                      </a:cubicBezTo>
                      <a:close/>
                      <a:moveTo>
                        <a:pt x="3091878" y="2290822"/>
                      </a:moveTo>
                      <a:cubicBezTo>
                        <a:pt x="3012972" y="2290822"/>
                        <a:pt x="2949003" y="2226852"/>
                        <a:pt x="2949003" y="2147947"/>
                      </a:cubicBezTo>
                      <a:cubicBezTo>
                        <a:pt x="2949003" y="2069042"/>
                        <a:pt x="3012972" y="2005072"/>
                        <a:pt x="3091878" y="2005072"/>
                      </a:cubicBezTo>
                      <a:cubicBezTo>
                        <a:pt x="3170783" y="2005072"/>
                        <a:pt x="3234753" y="2069042"/>
                        <a:pt x="3234753" y="2147947"/>
                      </a:cubicBezTo>
                      <a:cubicBezTo>
                        <a:pt x="3234753" y="2226852"/>
                        <a:pt x="3170783" y="2290822"/>
                        <a:pt x="3091878" y="2290822"/>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4" name="Group 3">
            <a:extLst>
              <a:ext uri="{FF2B5EF4-FFF2-40B4-BE49-F238E27FC236}">
                <a16:creationId xmlns:a16="http://schemas.microsoft.com/office/drawing/2014/main" id="{A359589E-F769-CBAF-389E-520228CAC999}"/>
              </a:ext>
            </a:extLst>
          </p:cNvPr>
          <p:cNvGrpSpPr/>
          <p:nvPr/>
        </p:nvGrpSpPr>
        <p:grpSpPr>
          <a:xfrm>
            <a:off x="4047058" y="1293150"/>
            <a:ext cx="1205858" cy="349722"/>
            <a:chOff x="4047058" y="1293150"/>
            <a:chExt cx="1205858" cy="349722"/>
          </a:xfrm>
        </p:grpSpPr>
        <p:sp>
          <p:nvSpPr>
            <p:cNvPr id="119" name="Rectangle 118">
              <a:extLst>
                <a:ext uri="{FF2B5EF4-FFF2-40B4-BE49-F238E27FC236}">
                  <a16:creationId xmlns:a16="http://schemas.microsoft.com/office/drawing/2014/main" id="{AB76F802-2C80-417E-BE65-D92C3FD53AC3}"/>
                </a:ext>
              </a:extLst>
            </p:cNvPr>
            <p:cNvSpPr/>
            <p:nvPr/>
          </p:nvSpPr>
          <p:spPr bwMode="auto">
            <a:xfrm>
              <a:off x="4047058" y="1310180"/>
              <a:ext cx="739921"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Data</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Encryption</a:t>
              </a:r>
            </a:p>
          </p:txBody>
        </p:sp>
        <p:grpSp>
          <p:nvGrpSpPr>
            <p:cNvPr id="15" name="Group 14">
              <a:extLst>
                <a:ext uri="{FF2B5EF4-FFF2-40B4-BE49-F238E27FC236}">
                  <a16:creationId xmlns:a16="http://schemas.microsoft.com/office/drawing/2014/main" id="{C1157809-B17E-8EC6-84B1-C314C3EA62A8}"/>
                </a:ext>
              </a:extLst>
            </p:cNvPr>
            <p:cNvGrpSpPr/>
            <p:nvPr/>
          </p:nvGrpSpPr>
          <p:grpSpPr>
            <a:xfrm>
              <a:off x="4903194" y="1293150"/>
              <a:ext cx="349722" cy="349722"/>
              <a:chOff x="7401301" y="1370116"/>
              <a:chExt cx="349722" cy="349722"/>
            </a:xfrm>
          </p:grpSpPr>
          <p:sp>
            <p:nvSpPr>
              <p:cNvPr id="16" name="Oval 15">
                <a:extLst>
                  <a:ext uri="{FF2B5EF4-FFF2-40B4-BE49-F238E27FC236}">
                    <a16:creationId xmlns:a16="http://schemas.microsoft.com/office/drawing/2014/main" id="{16955BD5-EAC9-62FE-0CD5-BCD08F4676BA}"/>
                  </a:ext>
                  <a:ext uri="{C183D7F6-B498-43B3-948B-1728B52AA6E4}">
                    <adec:decorative xmlns:adec="http://schemas.microsoft.com/office/drawing/2017/decorative" val="1"/>
                  </a:ext>
                </a:extLst>
              </p:cNvPr>
              <p:cNvSpPr/>
              <p:nvPr/>
            </p:nvSpPr>
            <p:spPr bwMode="auto">
              <a:xfrm rot="7240268">
                <a:off x="7401301" y="1370116"/>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0E7A8144-067D-72E0-2884-8374B81FCEDA}"/>
                  </a:ext>
                </a:extLst>
              </p:cNvPr>
              <p:cNvGrpSpPr/>
              <p:nvPr/>
            </p:nvGrpSpPr>
            <p:grpSpPr>
              <a:xfrm>
                <a:off x="7477837" y="1448274"/>
                <a:ext cx="196650" cy="193406"/>
                <a:chOff x="-5169433" y="1195627"/>
                <a:chExt cx="4658821" cy="4581975"/>
              </a:xfrm>
            </p:grpSpPr>
            <p:sp>
              <p:nvSpPr>
                <p:cNvPr id="18" name="Freeform: Shape 17">
                  <a:extLst>
                    <a:ext uri="{FF2B5EF4-FFF2-40B4-BE49-F238E27FC236}">
                      <a16:creationId xmlns:a16="http://schemas.microsoft.com/office/drawing/2014/main" id="{BFA765E0-1DA5-AD40-8573-A2A6CCF1C3ED}"/>
                    </a:ext>
                  </a:extLst>
                </p:cNvPr>
                <p:cNvSpPr/>
                <p:nvPr/>
              </p:nvSpPr>
              <p:spPr>
                <a:xfrm>
                  <a:off x="-3932499" y="1195627"/>
                  <a:ext cx="2173870" cy="1291613"/>
                </a:xfrm>
                <a:custGeom>
                  <a:avLst/>
                  <a:gdLst>
                    <a:gd name="connsiteX0" fmla="*/ 452212 w 2173870"/>
                    <a:gd name="connsiteY0" fmla="*/ 1097280 h 1291613"/>
                    <a:gd name="connsiteX1" fmla="*/ 1086935 w 2173870"/>
                    <a:gd name="connsiteY1" fmla="*/ 462557 h 1291613"/>
                    <a:gd name="connsiteX2" fmla="*/ 1535453 w 2173870"/>
                    <a:gd name="connsiteY2" fmla="*/ 648023 h 1291613"/>
                    <a:gd name="connsiteX3" fmla="*/ 1721658 w 2173870"/>
                    <a:gd name="connsiteY3" fmla="*/ 1097280 h 1291613"/>
                    <a:gd name="connsiteX4" fmla="*/ 1721658 w 2173870"/>
                    <a:gd name="connsiteY4" fmla="*/ 1282007 h 1291613"/>
                    <a:gd name="connsiteX5" fmla="*/ 2094068 w 2173870"/>
                    <a:gd name="connsiteY5" fmla="*/ 1282007 h 1291613"/>
                    <a:gd name="connsiteX6" fmla="*/ 2173871 w 2173870"/>
                    <a:gd name="connsiteY6" fmla="*/ 1287180 h 1291613"/>
                    <a:gd name="connsiteX7" fmla="*/ 2173871 w 2173870"/>
                    <a:gd name="connsiteY7" fmla="*/ 1086935 h 1291613"/>
                    <a:gd name="connsiteX8" fmla="*/ 1855401 w 2173870"/>
                    <a:gd name="connsiteY8" fmla="*/ 318470 h 1291613"/>
                    <a:gd name="connsiteX9" fmla="*/ 1086935 w 2173870"/>
                    <a:gd name="connsiteY9" fmla="*/ 0 h 1291613"/>
                    <a:gd name="connsiteX10" fmla="*/ 0 w 2173870"/>
                    <a:gd name="connsiteY10" fmla="*/ 1086935 h 1291613"/>
                    <a:gd name="connsiteX11" fmla="*/ 0 w 2173870"/>
                    <a:gd name="connsiteY11" fmla="*/ 1291613 h 1291613"/>
                    <a:gd name="connsiteX12" fmla="*/ 452951 w 2173870"/>
                    <a:gd name="connsiteY12" fmla="*/ 1291613 h 1291613"/>
                    <a:gd name="connsiteX13" fmla="*/ 452951 w 2173870"/>
                    <a:gd name="connsiteY13" fmla="*/ 1097280 h 12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3870" h="1291613">
                      <a:moveTo>
                        <a:pt x="452212" y="1097280"/>
                      </a:moveTo>
                      <a:cubicBezTo>
                        <a:pt x="452212" y="746298"/>
                        <a:pt x="736692" y="462557"/>
                        <a:pt x="1086935" y="462557"/>
                      </a:cubicBezTo>
                      <a:cubicBezTo>
                        <a:pt x="1261318" y="462557"/>
                        <a:pt x="1420922" y="533492"/>
                        <a:pt x="1535453" y="648023"/>
                      </a:cubicBezTo>
                      <a:cubicBezTo>
                        <a:pt x="1650723" y="763293"/>
                        <a:pt x="1721658" y="921420"/>
                        <a:pt x="1721658" y="1097280"/>
                      </a:cubicBezTo>
                      <a:lnTo>
                        <a:pt x="1721658" y="1282007"/>
                      </a:lnTo>
                      <a:lnTo>
                        <a:pt x="2094068" y="1282007"/>
                      </a:lnTo>
                      <a:cubicBezTo>
                        <a:pt x="2120669" y="1282007"/>
                        <a:pt x="2148009" y="1283485"/>
                        <a:pt x="2173871" y="1287180"/>
                      </a:cubicBezTo>
                      <a:lnTo>
                        <a:pt x="2173871" y="1086935"/>
                      </a:lnTo>
                      <a:cubicBezTo>
                        <a:pt x="2173871" y="786199"/>
                        <a:pt x="2051951" y="515020"/>
                        <a:pt x="1855401" y="318470"/>
                      </a:cubicBezTo>
                      <a:cubicBezTo>
                        <a:pt x="1658851" y="121920"/>
                        <a:pt x="1387672" y="0"/>
                        <a:pt x="1086935" y="0"/>
                      </a:cubicBezTo>
                      <a:cubicBezTo>
                        <a:pt x="485463" y="0"/>
                        <a:pt x="0" y="486941"/>
                        <a:pt x="0" y="1086935"/>
                      </a:cubicBezTo>
                      <a:lnTo>
                        <a:pt x="0" y="1291613"/>
                      </a:lnTo>
                      <a:lnTo>
                        <a:pt x="452951" y="1291613"/>
                      </a:lnTo>
                      <a:lnTo>
                        <a:pt x="452951" y="1097280"/>
                      </a:lnTo>
                      <a:close/>
                    </a:path>
                  </a:pathLst>
                </a:custGeom>
                <a:solidFill>
                  <a:schemeClr val="accent4"/>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5AFB8640-DFBB-FD18-21FC-552C814CD561}"/>
                    </a:ext>
                  </a:extLst>
                </p:cNvPr>
                <p:cNvSpPr/>
                <p:nvPr/>
              </p:nvSpPr>
              <p:spPr>
                <a:xfrm>
                  <a:off x="-3177334" y="3212849"/>
                  <a:ext cx="676101" cy="1157870"/>
                </a:xfrm>
                <a:custGeom>
                  <a:avLst/>
                  <a:gdLst>
                    <a:gd name="connsiteX0" fmla="*/ 196550 w 676101"/>
                    <a:gd name="connsiteY0" fmla="*/ 645807 h 1157870"/>
                    <a:gd name="connsiteX1" fmla="*/ 234973 w 676101"/>
                    <a:gd name="connsiteY1" fmla="*/ 686447 h 1157870"/>
                    <a:gd name="connsiteX2" fmla="*/ 232756 w 676101"/>
                    <a:gd name="connsiteY2" fmla="*/ 742604 h 1157870"/>
                    <a:gd name="connsiteX3" fmla="*/ 39901 w 676101"/>
                    <a:gd name="connsiteY3" fmla="*/ 1157871 h 1157870"/>
                    <a:gd name="connsiteX4" fmla="*/ 607383 w 676101"/>
                    <a:gd name="connsiteY4" fmla="*/ 1157132 h 1157870"/>
                    <a:gd name="connsiteX5" fmla="*/ 418223 w 676101"/>
                    <a:gd name="connsiteY5" fmla="*/ 752949 h 1157870"/>
                    <a:gd name="connsiteX6" fmla="*/ 416745 w 676101"/>
                    <a:gd name="connsiteY6" fmla="*/ 694575 h 1157870"/>
                    <a:gd name="connsiteX7" fmla="*/ 458124 w 676101"/>
                    <a:gd name="connsiteY7" fmla="*/ 653935 h 1157870"/>
                    <a:gd name="connsiteX8" fmla="*/ 676102 w 676101"/>
                    <a:gd name="connsiteY8" fmla="*/ 339159 h 1157870"/>
                    <a:gd name="connsiteX9" fmla="*/ 337681 w 676101"/>
                    <a:gd name="connsiteY9" fmla="*/ 0 h 1157870"/>
                    <a:gd name="connsiteX10" fmla="*/ 0 w 676101"/>
                    <a:gd name="connsiteY10" fmla="*/ 339159 h 1157870"/>
                    <a:gd name="connsiteX11" fmla="*/ 196550 w 676101"/>
                    <a:gd name="connsiteY11" fmla="*/ 645807 h 115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101" h="1157870">
                      <a:moveTo>
                        <a:pt x="196550" y="645807"/>
                      </a:moveTo>
                      <a:cubicBezTo>
                        <a:pt x="214284" y="653935"/>
                        <a:pt x="227584" y="668713"/>
                        <a:pt x="234973" y="686447"/>
                      </a:cubicBezTo>
                      <a:cubicBezTo>
                        <a:pt x="241623" y="704919"/>
                        <a:pt x="240884" y="724870"/>
                        <a:pt x="232756" y="742604"/>
                      </a:cubicBezTo>
                      <a:lnTo>
                        <a:pt x="39901" y="1157871"/>
                      </a:lnTo>
                      <a:lnTo>
                        <a:pt x="607383" y="1157132"/>
                      </a:lnTo>
                      <a:lnTo>
                        <a:pt x="418223" y="752949"/>
                      </a:lnTo>
                      <a:cubicBezTo>
                        <a:pt x="409356" y="734476"/>
                        <a:pt x="409356" y="713786"/>
                        <a:pt x="416745" y="694575"/>
                      </a:cubicBezTo>
                      <a:cubicBezTo>
                        <a:pt x="424134" y="676102"/>
                        <a:pt x="439651" y="661324"/>
                        <a:pt x="458124" y="653935"/>
                      </a:cubicBezTo>
                      <a:cubicBezTo>
                        <a:pt x="588172" y="604428"/>
                        <a:pt x="676102" y="478074"/>
                        <a:pt x="676102" y="339159"/>
                      </a:cubicBezTo>
                      <a:cubicBezTo>
                        <a:pt x="676102" y="152215"/>
                        <a:pt x="523887" y="0"/>
                        <a:pt x="337681" y="0"/>
                      </a:cubicBezTo>
                      <a:cubicBezTo>
                        <a:pt x="151476" y="0"/>
                        <a:pt x="0" y="152215"/>
                        <a:pt x="0" y="339159"/>
                      </a:cubicBezTo>
                      <a:cubicBezTo>
                        <a:pt x="0" y="471424"/>
                        <a:pt x="76846" y="591127"/>
                        <a:pt x="196550" y="645807"/>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FB7CC59-F3C0-EB80-E6AB-7FD5C0FDCB85}"/>
                    </a:ext>
                  </a:extLst>
                </p:cNvPr>
                <p:cNvSpPr/>
                <p:nvPr/>
              </p:nvSpPr>
              <p:spPr>
                <a:xfrm>
                  <a:off x="-4365500" y="2623939"/>
                  <a:ext cx="3051694" cy="2335691"/>
                </a:xfrm>
                <a:custGeom>
                  <a:avLst/>
                  <a:gdLst>
                    <a:gd name="connsiteX0" fmla="*/ 524626 w 3051694"/>
                    <a:gd name="connsiteY0" fmla="*/ 2335692 h 2335691"/>
                    <a:gd name="connsiteX1" fmla="*/ 2527069 w 3051694"/>
                    <a:gd name="connsiteY1" fmla="*/ 2335692 h 2335691"/>
                    <a:gd name="connsiteX2" fmla="*/ 3051695 w 3051694"/>
                    <a:gd name="connsiteY2" fmla="*/ 1811066 h 2335691"/>
                    <a:gd name="connsiteX3" fmla="*/ 3051695 w 3051694"/>
                    <a:gd name="connsiteY3" fmla="*/ 524626 h 2335691"/>
                    <a:gd name="connsiteX4" fmla="*/ 2527069 w 3051694"/>
                    <a:gd name="connsiteY4" fmla="*/ 0 h 2335691"/>
                    <a:gd name="connsiteX5" fmla="*/ 524626 w 3051694"/>
                    <a:gd name="connsiteY5" fmla="*/ 0 h 2335691"/>
                    <a:gd name="connsiteX6" fmla="*/ 0 w 3051694"/>
                    <a:gd name="connsiteY6" fmla="*/ 524626 h 2335691"/>
                    <a:gd name="connsiteX7" fmla="*/ 0 w 3051694"/>
                    <a:gd name="connsiteY7" fmla="*/ 1811066 h 2335691"/>
                    <a:gd name="connsiteX8" fmla="*/ 524626 w 3051694"/>
                    <a:gd name="connsiteY8" fmla="*/ 2335692 h 2335691"/>
                    <a:gd name="connsiteX9" fmla="*/ 1525847 w 3051694"/>
                    <a:gd name="connsiteY9" fmla="*/ 443345 h 2335691"/>
                    <a:gd name="connsiteX10" fmla="*/ 2009833 w 3051694"/>
                    <a:gd name="connsiteY10" fmla="*/ 928070 h 2335691"/>
                    <a:gd name="connsiteX11" fmla="*/ 1768209 w 3051694"/>
                    <a:gd name="connsiteY11" fmla="*/ 1345554 h 2335691"/>
                    <a:gd name="connsiteX12" fmla="*/ 1926336 w 3051694"/>
                    <a:gd name="connsiteY12" fmla="*/ 1684713 h 2335691"/>
                    <a:gd name="connsiteX13" fmla="*/ 1917469 w 3051694"/>
                    <a:gd name="connsiteY13" fmla="*/ 1823628 h 2335691"/>
                    <a:gd name="connsiteX14" fmla="*/ 1794810 w 3051694"/>
                    <a:gd name="connsiteY14" fmla="*/ 1890868 h 2335691"/>
                    <a:gd name="connsiteX15" fmla="*/ 1226589 w 3051694"/>
                    <a:gd name="connsiteY15" fmla="*/ 1890868 h 2335691"/>
                    <a:gd name="connsiteX16" fmla="*/ 1104669 w 3051694"/>
                    <a:gd name="connsiteY16" fmla="*/ 1823628 h 2335691"/>
                    <a:gd name="connsiteX17" fmla="*/ 1095063 w 3051694"/>
                    <a:gd name="connsiteY17" fmla="*/ 1684713 h 2335691"/>
                    <a:gd name="connsiteX18" fmla="*/ 1259101 w 3051694"/>
                    <a:gd name="connsiteY18" fmla="*/ 1330775 h 2335691"/>
                    <a:gd name="connsiteX19" fmla="*/ 1041123 w 3051694"/>
                    <a:gd name="connsiteY19" fmla="*/ 927331 h 2335691"/>
                    <a:gd name="connsiteX20" fmla="*/ 1525847 w 3051694"/>
                    <a:gd name="connsiteY20" fmla="*/ 443345 h 233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51694" h="2335691">
                      <a:moveTo>
                        <a:pt x="524626" y="2335692"/>
                      </a:moveTo>
                      <a:lnTo>
                        <a:pt x="2527069" y="2335692"/>
                      </a:lnTo>
                      <a:cubicBezTo>
                        <a:pt x="2816722" y="2335692"/>
                        <a:pt x="3051695" y="2100719"/>
                        <a:pt x="3051695" y="1811066"/>
                      </a:cubicBezTo>
                      <a:lnTo>
                        <a:pt x="3051695" y="524626"/>
                      </a:lnTo>
                      <a:cubicBezTo>
                        <a:pt x="3051695" y="234973"/>
                        <a:pt x="2816722" y="0"/>
                        <a:pt x="2527069" y="0"/>
                      </a:cubicBezTo>
                      <a:lnTo>
                        <a:pt x="524626" y="0"/>
                      </a:lnTo>
                      <a:cubicBezTo>
                        <a:pt x="234973" y="0"/>
                        <a:pt x="0" y="234973"/>
                        <a:pt x="0" y="524626"/>
                      </a:cubicBezTo>
                      <a:lnTo>
                        <a:pt x="0" y="1811066"/>
                      </a:lnTo>
                      <a:cubicBezTo>
                        <a:pt x="0" y="2100719"/>
                        <a:pt x="234973" y="2335692"/>
                        <a:pt x="524626" y="2335692"/>
                      </a:cubicBezTo>
                      <a:close/>
                      <a:moveTo>
                        <a:pt x="1525847" y="443345"/>
                      </a:moveTo>
                      <a:cubicBezTo>
                        <a:pt x="1792594" y="443345"/>
                        <a:pt x="2009833" y="660585"/>
                        <a:pt x="2009833" y="928070"/>
                      </a:cubicBezTo>
                      <a:cubicBezTo>
                        <a:pt x="2009833" y="1100975"/>
                        <a:pt x="1915252" y="1259840"/>
                        <a:pt x="1768209" y="1345554"/>
                      </a:cubicBezTo>
                      <a:lnTo>
                        <a:pt x="1926336" y="1684713"/>
                      </a:lnTo>
                      <a:cubicBezTo>
                        <a:pt x="1947026" y="1729786"/>
                        <a:pt x="1944070" y="1782249"/>
                        <a:pt x="1917469" y="1823628"/>
                      </a:cubicBezTo>
                      <a:cubicBezTo>
                        <a:pt x="1890868" y="1865746"/>
                        <a:pt x="1845056" y="1890868"/>
                        <a:pt x="1794810" y="1890868"/>
                      </a:cubicBezTo>
                      <a:lnTo>
                        <a:pt x="1226589" y="1890868"/>
                      </a:lnTo>
                      <a:cubicBezTo>
                        <a:pt x="1177082" y="1890868"/>
                        <a:pt x="1131270" y="1865746"/>
                        <a:pt x="1104669" y="1823628"/>
                      </a:cubicBezTo>
                      <a:cubicBezTo>
                        <a:pt x="1078068" y="1781510"/>
                        <a:pt x="1074374" y="1729786"/>
                        <a:pt x="1095063" y="1684713"/>
                      </a:cubicBezTo>
                      <a:lnTo>
                        <a:pt x="1259101" y="1330775"/>
                      </a:lnTo>
                      <a:cubicBezTo>
                        <a:pt x="1124620" y="1242845"/>
                        <a:pt x="1041123" y="1091369"/>
                        <a:pt x="1041123" y="927331"/>
                      </a:cubicBezTo>
                      <a:cubicBezTo>
                        <a:pt x="1042601" y="661324"/>
                        <a:pt x="1259101" y="443345"/>
                        <a:pt x="1525847" y="443345"/>
                      </a:cubicBezTo>
                      <a:close/>
                    </a:path>
                  </a:pathLst>
                </a:custGeom>
                <a:solidFill>
                  <a:schemeClr val="accent4"/>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FEFC0230-6A7C-4BAE-8F1C-4A204636ACB0}"/>
                    </a:ext>
                  </a:extLst>
                </p:cNvPr>
                <p:cNvSpPr/>
                <p:nvPr/>
              </p:nvSpPr>
              <p:spPr>
                <a:xfrm>
                  <a:off x="-2284732" y="5105195"/>
                  <a:ext cx="976099" cy="671668"/>
                </a:xfrm>
                <a:custGeom>
                  <a:avLst/>
                  <a:gdLst>
                    <a:gd name="connsiteX0" fmla="*/ 769204 w 976099"/>
                    <a:gd name="connsiteY0" fmla="*/ 258618 h 671668"/>
                    <a:gd name="connsiteX1" fmla="*/ 578566 w 976099"/>
                    <a:gd name="connsiteY1" fmla="*/ 385711 h 671668"/>
                    <a:gd name="connsiteX2" fmla="*/ 572655 w 976099"/>
                    <a:gd name="connsiteY2" fmla="*/ 384972 h 671668"/>
                    <a:gd name="connsiteX3" fmla="*/ 266007 w 976099"/>
                    <a:gd name="connsiteY3" fmla="*/ 384972 h 671668"/>
                    <a:gd name="connsiteX4" fmla="*/ 145565 w 976099"/>
                    <a:gd name="connsiteY4" fmla="*/ 264530 h 671668"/>
                    <a:gd name="connsiteX5" fmla="*/ 145565 w 976099"/>
                    <a:gd name="connsiteY5" fmla="*/ 0 h 671668"/>
                    <a:gd name="connsiteX6" fmla="*/ 0 w 976099"/>
                    <a:gd name="connsiteY6" fmla="*/ 0 h 671668"/>
                    <a:gd name="connsiteX7" fmla="*/ 0 w 976099"/>
                    <a:gd name="connsiteY7" fmla="*/ 264530 h 671668"/>
                    <a:gd name="connsiteX8" fmla="*/ 266007 w 976099"/>
                    <a:gd name="connsiteY8" fmla="*/ 530537 h 671668"/>
                    <a:gd name="connsiteX9" fmla="*/ 572655 w 976099"/>
                    <a:gd name="connsiteY9" fmla="*/ 530537 h 671668"/>
                    <a:gd name="connsiteX10" fmla="*/ 574132 w 976099"/>
                    <a:gd name="connsiteY10" fmla="*/ 530537 h 671668"/>
                    <a:gd name="connsiteX11" fmla="*/ 769204 w 976099"/>
                    <a:gd name="connsiteY11" fmla="*/ 671668 h 671668"/>
                    <a:gd name="connsiteX12" fmla="*/ 976099 w 976099"/>
                    <a:gd name="connsiteY12" fmla="*/ 464774 h 671668"/>
                    <a:gd name="connsiteX13" fmla="*/ 769204 w 976099"/>
                    <a:gd name="connsiteY13" fmla="*/ 258618 h 67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6099" h="671668">
                      <a:moveTo>
                        <a:pt x="769204" y="258618"/>
                      </a:moveTo>
                      <a:cubicBezTo>
                        <a:pt x="683491" y="258618"/>
                        <a:pt x="608861" y="311081"/>
                        <a:pt x="578566" y="385711"/>
                      </a:cubicBezTo>
                      <a:cubicBezTo>
                        <a:pt x="576349" y="385711"/>
                        <a:pt x="574871" y="384972"/>
                        <a:pt x="572655" y="384972"/>
                      </a:cubicBezTo>
                      <a:lnTo>
                        <a:pt x="266007" y="384972"/>
                      </a:lnTo>
                      <a:cubicBezTo>
                        <a:pt x="198767" y="384972"/>
                        <a:pt x="145565" y="330292"/>
                        <a:pt x="145565" y="264530"/>
                      </a:cubicBezTo>
                      <a:lnTo>
                        <a:pt x="145565" y="0"/>
                      </a:lnTo>
                      <a:lnTo>
                        <a:pt x="0" y="0"/>
                      </a:lnTo>
                      <a:lnTo>
                        <a:pt x="0" y="264530"/>
                      </a:lnTo>
                      <a:cubicBezTo>
                        <a:pt x="0" y="411572"/>
                        <a:pt x="119703" y="530537"/>
                        <a:pt x="266007" y="530537"/>
                      </a:cubicBezTo>
                      <a:lnTo>
                        <a:pt x="572655" y="530537"/>
                      </a:lnTo>
                      <a:lnTo>
                        <a:pt x="574132" y="530537"/>
                      </a:lnTo>
                      <a:cubicBezTo>
                        <a:pt x="601472" y="611817"/>
                        <a:pt x="678319" y="671668"/>
                        <a:pt x="769204" y="671668"/>
                      </a:cubicBezTo>
                      <a:cubicBezTo>
                        <a:pt x="882996" y="671668"/>
                        <a:pt x="976099" y="579305"/>
                        <a:pt x="976099" y="464774"/>
                      </a:cubicBezTo>
                      <a:cubicBezTo>
                        <a:pt x="975360" y="350982"/>
                        <a:pt x="882258" y="258618"/>
                        <a:pt x="769204" y="258618"/>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682B3D4B-E7A0-9A88-ABE3-1268BD606821}"/>
                    </a:ext>
                  </a:extLst>
                </p:cNvPr>
                <p:cNvSpPr/>
                <p:nvPr/>
              </p:nvSpPr>
              <p:spPr>
                <a:xfrm>
                  <a:off x="-4370672" y="5105934"/>
                  <a:ext cx="976098" cy="671668"/>
                </a:xfrm>
                <a:custGeom>
                  <a:avLst/>
                  <a:gdLst>
                    <a:gd name="connsiteX0" fmla="*/ 831273 w 976098"/>
                    <a:gd name="connsiteY0" fmla="*/ 263791 h 671668"/>
                    <a:gd name="connsiteX1" fmla="*/ 710092 w 976098"/>
                    <a:gd name="connsiteY1" fmla="*/ 384233 h 671668"/>
                    <a:gd name="connsiteX2" fmla="*/ 403444 w 976098"/>
                    <a:gd name="connsiteY2" fmla="*/ 384233 h 671668"/>
                    <a:gd name="connsiteX3" fmla="*/ 397533 w 976098"/>
                    <a:gd name="connsiteY3" fmla="*/ 384972 h 671668"/>
                    <a:gd name="connsiteX4" fmla="*/ 206156 w 976098"/>
                    <a:gd name="connsiteY4" fmla="*/ 257879 h 671668"/>
                    <a:gd name="connsiteX5" fmla="*/ 0 w 976098"/>
                    <a:gd name="connsiteY5" fmla="*/ 464774 h 671668"/>
                    <a:gd name="connsiteX6" fmla="*/ 206156 w 976098"/>
                    <a:gd name="connsiteY6" fmla="*/ 671669 h 671668"/>
                    <a:gd name="connsiteX7" fmla="*/ 401967 w 976098"/>
                    <a:gd name="connsiteY7" fmla="*/ 530537 h 671668"/>
                    <a:gd name="connsiteX8" fmla="*/ 403444 w 976098"/>
                    <a:gd name="connsiteY8" fmla="*/ 530537 h 671668"/>
                    <a:gd name="connsiteX9" fmla="*/ 710092 w 976098"/>
                    <a:gd name="connsiteY9" fmla="*/ 530537 h 671668"/>
                    <a:gd name="connsiteX10" fmla="*/ 976099 w 976098"/>
                    <a:gd name="connsiteY10" fmla="*/ 264530 h 671668"/>
                    <a:gd name="connsiteX11" fmla="*/ 976099 w 976098"/>
                    <a:gd name="connsiteY11" fmla="*/ 0 h 671668"/>
                    <a:gd name="connsiteX12" fmla="*/ 830534 w 976098"/>
                    <a:gd name="connsiteY12" fmla="*/ 0 h 671668"/>
                    <a:gd name="connsiteX13" fmla="*/ 830534 w 976098"/>
                    <a:gd name="connsiteY13" fmla="*/ 263791 h 67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6098" h="671668">
                      <a:moveTo>
                        <a:pt x="831273" y="263791"/>
                      </a:moveTo>
                      <a:cubicBezTo>
                        <a:pt x="831273" y="330292"/>
                        <a:pt x="777332" y="384233"/>
                        <a:pt x="710092" y="384233"/>
                      </a:cubicBezTo>
                      <a:lnTo>
                        <a:pt x="403444" y="384233"/>
                      </a:lnTo>
                      <a:cubicBezTo>
                        <a:pt x="401228" y="384233"/>
                        <a:pt x="399750" y="384972"/>
                        <a:pt x="397533" y="384972"/>
                      </a:cubicBezTo>
                      <a:cubicBezTo>
                        <a:pt x="367238" y="310342"/>
                        <a:pt x="292608" y="257879"/>
                        <a:pt x="206156" y="257879"/>
                      </a:cubicBezTo>
                      <a:cubicBezTo>
                        <a:pt x="92364" y="257879"/>
                        <a:pt x="0" y="350243"/>
                        <a:pt x="0" y="464774"/>
                      </a:cubicBezTo>
                      <a:cubicBezTo>
                        <a:pt x="0" y="579305"/>
                        <a:pt x="92364" y="671669"/>
                        <a:pt x="206156" y="671669"/>
                      </a:cubicBezTo>
                      <a:cubicBezTo>
                        <a:pt x="297780" y="671669"/>
                        <a:pt x="374627" y="611817"/>
                        <a:pt x="401967" y="530537"/>
                      </a:cubicBezTo>
                      <a:lnTo>
                        <a:pt x="403444" y="530537"/>
                      </a:lnTo>
                      <a:lnTo>
                        <a:pt x="710092" y="530537"/>
                      </a:lnTo>
                      <a:cubicBezTo>
                        <a:pt x="857135" y="530537"/>
                        <a:pt x="976099" y="410834"/>
                        <a:pt x="976099" y="264530"/>
                      </a:cubicBezTo>
                      <a:lnTo>
                        <a:pt x="976099" y="0"/>
                      </a:lnTo>
                      <a:lnTo>
                        <a:pt x="830534" y="0"/>
                      </a:lnTo>
                      <a:lnTo>
                        <a:pt x="830534" y="263791"/>
                      </a:ln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070263C3-8E2C-A4D4-5809-DA38EAD9F6B1}"/>
                    </a:ext>
                  </a:extLst>
                </p:cNvPr>
                <p:cNvSpPr/>
                <p:nvPr/>
              </p:nvSpPr>
              <p:spPr>
                <a:xfrm>
                  <a:off x="-3046547" y="5105195"/>
                  <a:ext cx="413788" cy="665018"/>
                </a:xfrm>
                <a:custGeom>
                  <a:avLst/>
                  <a:gdLst>
                    <a:gd name="connsiteX0" fmla="*/ 279308 w 413788"/>
                    <a:gd name="connsiteY0" fmla="*/ 265268 h 665018"/>
                    <a:gd name="connsiteX1" fmla="*/ 279308 w 413788"/>
                    <a:gd name="connsiteY1" fmla="*/ 0 h 665018"/>
                    <a:gd name="connsiteX2" fmla="*/ 133742 w 413788"/>
                    <a:gd name="connsiteY2" fmla="*/ 0 h 665018"/>
                    <a:gd name="connsiteX3" fmla="*/ 133742 w 413788"/>
                    <a:gd name="connsiteY3" fmla="*/ 265268 h 665018"/>
                    <a:gd name="connsiteX4" fmla="*/ 0 w 413788"/>
                    <a:gd name="connsiteY4" fmla="*/ 458124 h 665018"/>
                    <a:gd name="connsiteX5" fmla="*/ 207633 w 413788"/>
                    <a:gd name="connsiteY5" fmla="*/ 665018 h 665018"/>
                    <a:gd name="connsiteX6" fmla="*/ 413789 w 413788"/>
                    <a:gd name="connsiteY6" fmla="*/ 458124 h 665018"/>
                    <a:gd name="connsiteX7" fmla="*/ 279308 w 413788"/>
                    <a:gd name="connsiteY7" fmla="*/ 265268 h 66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788" h="665018">
                      <a:moveTo>
                        <a:pt x="279308" y="265268"/>
                      </a:moveTo>
                      <a:lnTo>
                        <a:pt x="279308" y="0"/>
                      </a:lnTo>
                      <a:lnTo>
                        <a:pt x="133742" y="0"/>
                      </a:lnTo>
                      <a:lnTo>
                        <a:pt x="133742" y="265268"/>
                      </a:lnTo>
                      <a:cubicBezTo>
                        <a:pt x="56157" y="294825"/>
                        <a:pt x="0" y="369455"/>
                        <a:pt x="0" y="458124"/>
                      </a:cubicBezTo>
                      <a:cubicBezTo>
                        <a:pt x="0" y="572655"/>
                        <a:pt x="93102" y="665018"/>
                        <a:pt x="207633" y="665018"/>
                      </a:cubicBezTo>
                      <a:cubicBezTo>
                        <a:pt x="321425" y="665018"/>
                        <a:pt x="413789" y="572655"/>
                        <a:pt x="413789" y="458124"/>
                      </a:cubicBezTo>
                      <a:cubicBezTo>
                        <a:pt x="413789" y="368716"/>
                        <a:pt x="358371" y="294086"/>
                        <a:pt x="279308" y="265268"/>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A40902C-5627-886E-C45A-221953E7EC33}"/>
                    </a:ext>
                  </a:extLst>
                </p:cNvPr>
                <p:cNvSpPr/>
                <p:nvPr/>
              </p:nvSpPr>
              <p:spPr>
                <a:xfrm>
                  <a:off x="-1169718" y="2261134"/>
                  <a:ext cx="658368" cy="976098"/>
                </a:xfrm>
                <a:custGeom>
                  <a:avLst/>
                  <a:gdLst>
                    <a:gd name="connsiteX0" fmla="*/ 372410 w 658368"/>
                    <a:gd name="connsiteY0" fmla="*/ 709353 h 976098"/>
                    <a:gd name="connsiteX1" fmla="*/ 251968 w 658368"/>
                    <a:gd name="connsiteY1" fmla="*/ 830534 h 976098"/>
                    <a:gd name="connsiteX2" fmla="*/ 0 w 658368"/>
                    <a:gd name="connsiteY2" fmla="*/ 830534 h 976098"/>
                    <a:gd name="connsiteX3" fmla="*/ 2956 w 658368"/>
                    <a:gd name="connsiteY3" fmla="*/ 886691 h 976098"/>
                    <a:gd name="connsiteX4" fmla="*/ 2956 w 658368"/>
                    <a:gd name="connsiteY4" fmla="*/ 976099 h 976098"/>
                    <a:gd name="connsiteX5" fmla="*/ 251229 w 658368"/>
                    <a:gd name="connsiteY5" fmla="*/ 976099 h 976098"/>
                    <a:gd name="connsiteX6" fmla="*/ 517236 w 658368"/>
                    <a:gd name="connsiteY6" fmla="*/ 709353 h 976098"/>
                    <a:gd name="connsiteX7" fmla="*/ 517236 w 658368"/>
                    <a:gd name="connsiteY7" fmla="*/ 401967 h 976098"/>
                    <a:gd name="connsiteX8" fmla="*/ 658368 w 658368"/>
                    <a:gd name="connsiteY8" fmla="*/ 206156 h 976098"/>
                    <a:gd name="connsiteX9" fmla="*/ 451474 w 658368"/>
                    <a:gd name="connsiteY9" fmla="*/ 0 h 976098"/>
                    <a:gd name="connsiteX10" fmla="*/ 244579 w 658368"/>
                    <a:gd name="connsiteY10" fmla="*/ 206156 h 976098"/>
                    <a:gd name="connsiteX11" fmla="*/ 372410 w 658368"/>
                    <a:gd name="connsiteY11" fmla="*/ 397533 h 976098"/>
                    <a:gd name="connsiteX12" fmla="*/ 370932 w 658368"/>
                    <a:gd name="connsiteY12" fmla="*/ 402706 h 976098"/>
                    <a:gd name="connsiteX13" fmla="*/ 370932 w 658368"/>
                    <a:gd name="connsiteY13" fmla="*/ 709353 h 97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368" h="976098">
                      <a:moveTo>
                        <a:pt x="372410" y="709353"/>
                      </a:moveTo>
                      <a:cubicBezTo>
                        <a:pt x="372410" y="776594"/>
                        <a:pt x="318470" y="830534"/>
                        <a:pt x="251968" y="830534"/>
                      </a:cubicBezTo>
                      <a:lnTo>
                        <a:pt x="0" y="830534"/>
                      </a:lnTo>
                      <a:cubicBezTo>
                        <a:pt x="2217" y="849007"/>
                        <a:pt x="2956" y="867479"/>
                        <a:pt x="2956" y="886691"/>
                      </a:cubicBezTo>
                      <a:lnTo>
                        <a:pt x="2956" y="976099"/>
                      </a:lnTo>
                      <a:lnTo>
                        <a:pt x="251229" y="976099"/>
                      </a:lnTo>
                      <a:cubicBezTo>
                        <a:pt x="398272" y="976099"/>
                        <a:pt x="517236" y="855657"/>
                        <a:pt x="517236" y="709353"/>
                      </a:cubicBezTo>
                      <a:lnTo>
                        <a:pt x="517236" y="401967"/>
                      </a:lnTo>
                      <a:cubicBezTo>
                        <a:pt x="599255" y="374627"/>
                        <a:pt x="658368" y="297780"/>
                        <a:pt x="658368" y="206156"/>
                      </a:cubicBezTo>
                      <a:cubicBezTo>
                        <a:pt x="658368" y="92364"/>
                        <a:pt x="566004" y="0"/>
                        <a:pt x="451474" y="0"/>
                      </a:cubicBezTo>
                      <a:cubicBezTo>
                        <a:pt x="336943" y="0"/>
                        <a:pt x="244579" y="92364"/>
                        <a:pt x="244579" y="206156"/>
                      </a:cubicBezTo>
                      <a:cubicBezTo>
                        <a:pt x="244579" y="292608"/>
                        <a:pt x="297781" y="366499"/>
                        <a:pt x="372410" y="397533"/>
                      </a:cubicBezTo>
                      <a:cubicBezTo>
                        <a:pt x="371671" y="399011"/>
                        <a:pt x="370932" y="401228"/>
                        <a:pt x="370932" y="402706"/>
                      </a:cubicBezTo>
                      <a:lnTo>
                        <a:pt x="370932" y="709353"/>
                      </a:ln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B519B5D7-2412-4C98-5430-2D8E0E3C5114}"/>
                    </a:ext>
                  </a:extLst>
                </p:cNvPr>
                <p:cNvSpPr/>
                <p:nvPr/>
              </p:nvSpPr>
              <p:spPr>
                <a:xfrm>
                  <a:off x="-1169718" y="4345597"/>
                  <a:ext cx="659106" cy="976098"/>
                </a:xfrm>
                <a:custGeom>
                  <a:avLst/>
                  <a:gdLst>
                    <a:gd name="connsiteX0" fmla="*/ 517975 w 659106"/>
                    <a:gd name="connsiteY0" fmla="*/ 574132 h 976098"/>
                    <a:gd name="connsiteX1" fmla="*/ 517975 w 659106"/>
                    <a:gd name="connsiteY1" fmla="*/ 266746 h 976098"/>
                    <a:gd name="connsiteX2" fmla="*/ 251968 w 659106"/>
                    <a:gd name="connsiteY2" fmla="*/ 0 h 976098"/>
                    <a:gd name="connsiteX3" fmla="*/ 2956 w 659106"/>
                    <a:gd name="connsiteY3" fmla="*/ 0 h 976098"/>
                    <a:gd name="connsiteX4" fmla="*/ 2956 w 659106"/>
                    <a:gd name="connsiteY4" fmla="*/ 89408 h 976098"/>
                    <a:gd name="connsiteX5" fmla="*/ 0 w 659106"/>
                    <a:gd name="connsiteY5" fmla="*/ 145565 h 976098"/>
                    <a:gd name="connsiteX6" fmla="*/ 251229 w 659106"/>
                    <a:gd name="connsiteY6" fmla="*/ 145565 h 976098"/>
                    <a:gd name="connsiteX7" fmla="*/ 371671 w 659106"/>
                    <a:gd name="connsiteY7" fmla="*/ 266746 h 976098"/>
                    <a:gd name="connsiteX8" fmla="*/ 371671 w 659106"/>
                    <a:gd name="connsiteY8" fmla="*/ 573393 h 976098"/>
                    <a:gd name="connsiteX9" fmla="*/ 373149 w 659106"/>
                    <a:gd name="connsiteY9" fmla="*/ 578566 h 976098"/>
                    <a:gd name="connsiteX10" fmla="*/ 245318 w 659106"/>
                    <a:gd name="connsiteY10" fmla="*/ 769943 h 976098"/>
                    <a:gd name="connsiteX11" fmla="*/ 452213 w 659106"/>
                    <a:gd name="connsiteY11" fmla="*/ 976099 h 976098"/>
                    <a:gd name="connsiteX12" fmla="*/ 659107 w 659106"/>
                    <a:gd name="connsiteY12" fmla="*/ 769943 h 976098"/>
                    <a:gd name="connsiteX13" fmla="*/ 517975 w 659106"/>
                    <a:gd name="connsiteY13" fmla="*/ 574132 h 97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9106" h="976098">
                      <a:moveTo>
                        <a:pt x="517975" y="574132"/>
                      </a:moveTo>
                      <a:lnTo>
                        <a:pt x="517975" y="266746"/>
                      </a:lnTo>
                      <a:cubicBezTo>
                        <a:pt x="517975" y="119703"/>
                        <a:pt x="398272" y="0"/>
                        <a:pt x="251968" y="0"/>
                      </a:cubicBezTo>
                      <a:lnTo>
                        <a:pt x="2956" y="0"/>
                      </a:lnTo>
                      <a:lnTo>
                        <a:pt x="2956" y="89408"/>
                      </a:lnTo>
                      <a:cubicBezTo>
                        <a:pt x="2956" y="108619"/>
                        <a:pt x="2217" y="127092"/>
                        <a:pt x="0" y="145565"/>
                      </a:cubicBezTo>
                      <a:lnTo>
                        <a:pt x="251229" y="145565"/>
                      </a:lnTo>
                      <a:cubicBezTo>
                        <a:pt x="318470" y="145565"/>
                        <a:pt x="371671" y="200244"/>
                        <a:pt x="371671" y="266746"/>
                      </a:cubicBezTo>
                      <a:lnTo>
                        <a:pt x="371671" y="573393"/>
                      </a:lnTo>
                      <a:cubicBezTo>
                        <a:pt x="371671" y="574871"/>
                        <a:pt x="372410" y="577088"/>
                        <a:pt x="373149" y="578566"/>
                      </a:cubicBezTo>
                      <a:cubicBezTo>
                        <a:pt x="298519" y="609600"/>
                        <a:pt x="245318" y="683491"/>
                        <a:pt x="245318" y="769943"/>
                      </a:cubicBezTo>
                      <a:cubicBezTo>
                        <a:pt x="245318" y="883735"/>
                        <a:pt x="337681" y="976099"/>
                        <a:pt x="452213" y="976099"/>
                      </a:cubicBezTo>
                      <a:cubicBezTo>
                        <a:pt x="566743" y="976099"/>
                        <a:pt x="659107" y="883735"/>
                        <a:pt x="659107" y="769943"/>
                      </a:cubicBezTo>
                      <a:cubicBezTo>
                        <a:pt x="659107" y="678319"/>
                        <a:pt x="599994" y="601472"/>
                        <a:pt x="517975" y="574132"/>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5CF24D1-FF17-0902-C9F9-C88F6745C99C}"/>
                    </a:ext>
                  </a:extLst>
                </p:cNvPr>
                <p:cNvSpPr/>
                <p:nvPr/>
              </p:nvSpPr>
              <p:spPr>
                <a:xfrm>
                  <a:off x="-1167501" y="3584521"/>
                  <a:ext cx="649500" cy="413049"/>
                </a:xfrm>
                <a:custGeom>
                  <a:avLst/>
                  <a:gdLst>
                    <a:gd name="connsiteX0" fmla="*/ 442606 w 649500"/>
                    <a:gd name="connsiteY0" fmla="*/ 0 h 413049"/>
                    <a:gd name="connsiteX1" fmla="*/ 249751 w 649500"/>
                    <a:gd name="connsiteY1" fmla="*/ 133742 h 413049"/>
                    <a:gd name="connsiteX2" fmla="*/ 0 w 649500"/>
                    <a:gd name="connsiteY2" fmla="*/ 133742 h 413049"/>
                    <a:gd name="connsiteX3" fmla="*/ 0 w 649500"/>
                    <a:gd name="connsiteY3" fmla="*/ 279308 h 413049"/>
                    <a:gd name="connsiteX4" fmla="*/ 249751 w 649500"/>
                    <a:gd name="connsiteY4" fmla="*/ 279308 h 413049"/>
                    <a:gd name="connsiteX5" fmla="*/ 442606 w 649500"/>
                    <a:gd name="connsiteY5" fmla="*/ 413050 h 413049"/>
                    <a:gd name="connsiteX6" fmla="*/ 649501 w 649500"/>
                    <a:gd name="connsiteY6" fmla="*/ 205417 h 413049"/>
                    <a:gd name="connsiteX7" fmla="*/ 442606 w 649500"/>
                    <a:gd name="connsiteY7" fmla="*/ 0 h 4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9500" h="413049">
                      <a:moveTo>
                        <a:pt x="442606" y="0"/>
                      </a:moveTo>
                      <a:cubicBezTo>
                        <a:pt x="353937" y="0"/>
                        <a:pt x="278569" y="56157"/>
                        <a:pt x="249751" y="133742"/>
                      </a:cubicBezTo>
                      <a:lnTo>
                        <a:pt x="0" y="133742"/>
                      </a:lnTo>
                      <a:lnTo>
                        <a:pt x="0" y="279308"/>
                      </a:lnTo>
                      <a:lnTo>
                        <a:pt x="249751" y="279308"/>
                      </a:lnTo>
                      <a:cubicBezTo>
                        <a:pt x="279308" y="356893"/>
                        <a:pt x="353937" y="413050"/>
                        <a:pt x="442606" y="413050"/>
                      </a:cubicBezTo>
                      <a:cubicBezTo>
                        <a:pt x="557137" y="413050"/>
                        <a:pt x="649501" y="320686"/>
                        <a:pt x="649501" y="205417"/>
                      </a:cubicBezTo>
                      <a:cubicBezTo>
                        <a:pt x="649501" y="93102"/>
                        <a:pt x="557137" y="0"/>
                        <a:pt x="442606" y="0"/>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055A523-4EB7-829C-4637-31FE54E6510F}"/>
                    </a:ext>
                  </a:extLst>
                </p:cNvPr>
                <p:cNvSpPr/>
                <p:nvPr/>
              </p:nvSpPr>
              <p:spPr>
                <a:xfrm>
                  <a:off x="-5169433" y="2261134"/>
                  <a:ext cx="659845" cy="976098"/>
                </a:xfrm>
                <a:custGeom>
                  <a:avLst/>
                  <a:gdLst>
                    <a:gd name="connsiteX0" fmla="*/ 288175 w 659845"/>
                    <a:gd name="connsiteY0" fmla="*/ 709353 h 976098"/>
                    <a:gd name="connsiteX1" fmla="*/ 288175 w 659845"/>
                    <a:gd name="connsiteY1" fmla="*/ 402706 h 976098"/>
                    <a:gd name="connsiteX2" fmla="*/ 286697 w 659845"/>
                    <a:gd name="connsiteY2" fmla="*/ 397533 h 976098"/>
                    <a:gd name="connsiteX3" fmla="*/ 413789 w 659845"/>
                    <a:gd name="connsiteY3" fmla="*/ 206156 h 976098"/>
                    <a:gd name="connsiteX4" fmla="*/ 207633 w 659845"/>
                    <a:gd name="connsiteY4" fmla="*/ 0 h 976098"/>
                    <a:gd name="connsiteX5" fmla="*/ 0 w 659845"/>
                    <a:gd name="connsiteY5" fmla="*/ 206156 h 976098"/>
                    <a:gd name="connsiteX6" fmla="*/ 141871 w 659845"/>
                    <a:gd name="connsiteY6" fmla="*/ 401967 h 976098"/>
                    <a:gd name="connsiteX7" fmla="*/ 141871 w 659845"/>
                    <a:gd name="connsiteY7" fmla="*/ 709353 h 976098"/>
                    <a:gd name="connsiteX8" fmla="*/ 407878 w 659845"/>
                    <a:gd name="connsiteY8" fmla="*/ 976099 h 976098"/>
                    <a:gd name="connsiteX9" fmla="*/ 656890 w 659845"/>
                    <a:gd name="connsiteY9" fmla="*/ 976099 h 976098"/>
                    <a:gd name="connsiteX10" fmla="*/ 656890 w 659845"/>
                    <a:gd name="connsiteY10" fmla="*/ 886691 h 976098"/>
                    <a:gd name="connsiteX11" fmla="*/ 659846 w 659845"/>
                    <a:gd name="connsiteY11" fmla="*/ 830534 h 976098"/>
                    <a:gd name="connsiteX12" fmla="*/ 409356 w 659845"/>
                    <a:gd name="connsiteY12" fmla="*/ 830534 h 976098"/>
                    <a:gd name="connsiteX13" fmla="*/ 288175 w 659845"/>
                    <a:gd name="connsiteY13" fmla="*/ 709353 h 97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9845" h="976098">
                      <a:moveTo>
                        <a:pt x="288175" y="709353"/>
                      </a:moveTo>
                      <a:lnTo>
                        <a:pt x="288175" y="402706"/>
                      </a:lnTo>
                      <a:cubicBezTo>
                        <a:pt x="288175" y="401228"/>
                        <a:pt x="286697" y="399011"/>
                        <a:pt x="286697" y="397533"/>
                      </a:cubicBezTo>
                      <a:cubicBezTo>
                        <a:pt x="361327" y="366499"/>
                        <a:pt x="413789" y="292608"/>
                        <a:pt x="413789" y="206156"/>
                      </a:cubicBezTo>
                      <a:cubicBezTo>
                        <a:pt x="413789" y="92364"/>
                        <a:pt x="322164" y="0"/>
                        <a:pt x="207633" y="0"/>
                      </a:cubicBezTo>
                      <a:cubicBezTo>
                        <a:pt x="93103" y="0"/>
                        <a:pt x="0" y="92364"/>
                        <a:pt x="0" y="206156"/>
                      </a:cubicBezTo>
                      <a:cubicBezTo>
                        <a:pt x="0" y="297780"/>
                        <a:pt x="59852" y="374627"/>
                        <a:pt x="141871" y="401967"/>
                      </a:cubicBezTo>
                      <a:lnTo>
                        <a:pt x="141871" y="709353"/>
                      </a:lnTo>
                      <a:cubicBezTo>
                        <a:pt x="141871" y="856396"/>
                        <a:pt x="261574" y="976099"/>
                        <a:pt x="407878" y="976099"/>
                      </a:cubicBezTo>
                      <a:lnTo>
                        <a:pt x="656890" y="976099"/>
                      </a:lnTo>
                      <a:lnTo>
                        <a:pt x="656890" y="886691"/>
                      </a:lnTo>
                      <a:cubicBezTo>
                        <a:pt x="656890" y="867479"/>
                        <a:pt x="657629" y="849007"/>
                        <a:pt x="659846" y="830534"/>
                      </a:cubicBezTo>
                      <a:lnTo>
                        <a:pt x="409356" y="830534"/>
                      </a:lnTo>
                      <a:cubicBezTo>
                        <a:pt x="342115" y="831273"/>
                        <a:pt x="288175" y="776594"/>
                        <a:pt x="288175" y="709353"/>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EF3BA4D-A92A-E43F-D013-DB4C605AD509}"/>
                    </a:ext>
                  </a:extLst>
                </p:cNvPr>
                <p:cNvSpPr/>
                <p:nvPr/>
              </p:nvSpPr>
              <p:spPr>
                <a:xfrm>
                  <a:off x="-5167955" y="4345597"/>
                  <a:ext cx="659106" cy="976098"/>
                </a:xfrm>
                <a:custGeom>
                  <a:avLst/>
                  <a:gdLst>
                    <a:gd name="connsiteX0" fmla="*/ 286697 w 659106"/>
                    <a:gd name="connsiteY0" fmla="*/ 266746 h 976098"/>
                    <a:gd name="connsiteX1" fmla="*/ 407139 w 659106"/>
                    <a:gd name="connsiteY1" fmla="*/ 145565 h 976098"/>
                    <a:gd name="connsiteX2" fmla="*/ 659107 w 659106"/>
                    <a:gd name="connsiteY2" fmla="*/ 145565 h 976098"/>
                    <a:gd name="connsiteX3" fmla="*/ 656151 w 659106"/>
                    <a:gd name="connsiteY3" fmla="*/ 89408 h 976098"/>
                    <a:gd name="connsiteX4" fmla="*/ 656151 w 659106"/>
                    <a:gd name="connsiteY4" fmla="*/ 0 h 976098"/>
                    <a:gd name="connsiteX5" fmla="*/ 407878 w 659106"/>
                    <a:gd name="connsiteY5" fmla="*/ 0 h 976098"/>
                    <a:gd name="connsiteX6" fmla="*/ 141871 w 659106"/>
                    <a:gd name="connsiteY6" fmla="*/ 266746 h 976098"/>
                    <a:gd name="connsiteX7" fmla="*/ 141871 w 659106"/>
                    <a:gd name="connsiteY7" fmla="*/ 574132 h 976098"/>
                    <a:gd name="connsiteX8" fmla="*/ 0 w 659106"/>
                    <a:gd name="connsiteY8" fmla="*/ 769943 h 976098"/>
                    <a:gd name="connsiteX9" fmla="*/ 207633 w 659106"/>
                    <a:gd name="connsiteY9" fmla="*/ 976099 h 976098"/>
                    <a:gd name="connsiteX10" fmla="*/ 413789 w 659106"/>
                    <a:gd name="connsiteY10" fmla="*/ 769943 h 976098"/>
                    <a:gd name="connsiteX11" fmla="*/ 286697 w 659106"/>
                    <a:gd name="connsiteY11" fmla="*/ 578566 h 976098"/>
                    <a:gd name="connsiteX12" fmla="*/ 288175 w 659106"/>
                    <a:gd name="connsiteY12" fmla="*/ 573393 h 976098"/>
                    <a:gd name="connsiteX13" fmla="*/ 288175 w 659106"/>
                    <a:gd name="connsiteY13" fmla="*/ 266746 h 97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9106" h="976098">
                      <a:moveTo>
                        <a:pt x="286697" y="266746"/>
                      </a:moveTo>
                      <a:cubicBezTo>
                        <a:pt x="286697" y="199506"/>
                        <a:pt x="340637" y="145565"/>
                        <a:pt x="407139" y="145565"/>
                      </a:cubicBezTo>
                      <a:lnTo>
                        <a:pt x="659107" y="145565"/>
                      </a:lnTo>
                      <a:cubicBezTo>
                        <a:pt x="656890" y="127092"/>
                        <a:pt x="656151" y="108619"/>
                        <a:pt x="656151" y="89408"/>
                      </a:cubicBezTo>
                      <a:lnTo>
                        <a:pt x="656151" y="0"/>
                      </a:lnTo>
                      <a:lnTo>
                        <a:pt x="407878" y="0"/>
                      </a:lnTo>
                      <a:cubicBezTo>
                        <a:pt x="260835" y="0"/>
                        <a:pt x="141871" y="120442"/>
                        <a:pt x="141871" y="266746"/>
                      </a:cubicBezTo>
                      <a:lnTo>
                        <a:pt x="141871" y="574132"/>
                      </a:lnTo>
                      <a:cubicBezTo>
                        <a:pt x="59852" y="601472"/>
                        <a:pt x="0" y="678319"/>
                        <a:pt x="0" y="769943"/>
                      </a:cubicBezTo>
                      <a:cubicBezTo>
                        <a:pt x="0" y="883735"/>
                        <a:pt x="93103" y="976099"/>
                        <a:pt x="207633" y="976099"/>
                      </a:cubicBezTo>
                      <a:cubicBezTo>
                        <a:pt x="322164" y="976099"/>
                        <a:pt x="413789" y="883735"/>
                        <a:pt x="413789" y="769943"/>
                      </a:cubicBezTo>
                      <a:cubicBezTo>
                        <a:pt x="413789" y="683491"/>
                        <a:pt x="361327" y="609600"/>
                        <a:pt x="286697" y="578566"/>
                      </a:cubicBezTo>
                      <a:cubicBezTo>
                        <a:pt x="286697" y="577088"/>
                        <a:pt x="288175" y="574871"/>
                        <a:pt x="288175" y="573393"/>
                      </a:cubicBezTo>
                      <a:lnTo>
                        <a:pt x="288175" y="266746"/>
                      </a:ln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F3E96466-2DE2-768A-FA83-22CA8CDC7AEF}"/>
                    </a:ext>
                  </a:extLst>
                </p:cNvPr>
                <p:cNvSpPr/>
                <p:nvPr/>
              </p:nvSpPr>
              <p:spPr>
                <a:xfrm>
                  <a:off x="-5160566" y="3585259"/>
                  <a:ext cx="649501" cy="413050"/>
                </a:xfrm>
                <a:custGeom>
                  <a:avLst/>
                  <a:gdLst>
                    <a:gd name="connsiteX0" fmla="*/ 206895 w 649501"/>
                    <a:gd name="connsiteY0" fmla="*/ 413050 h 413050"/>
                    <a:gd name="connsiteX1" fmla="*/ 399750 w 649501"/>
                    <a:gd name="connsiteY1" fmla="*/ 279308 h 413050"/>
                    <a:gd name="connsiteX2" fmla="*/ 649501 w 649501"/>
                    <a:gd name="connsiteY2" fmla="*/ 279308 h 413050"/>
                    <a:gd name="connsiteX3" fmla="*/ 649501 w 649501"/>
                    <a:gd name="connsiteY3" fmla="*/ 133743 h 413050"/>
                    <a:gd name="connsiteX4" fmla="*/ 399750 w 649501"/>
                    <a:gd name="connsiteY4" fmla="*/ 133743 h 413050"/>
                    <a:gd name="connsiteX5" fmla="*/ 206895 w 649501"/>
                    <a:gd name="connsiteY5" fmla="*/ 0 h 413050"/>
                    <a:gd name="connsiteX6" fmla="*/ 0 w 649501"/>
                    <a:gd name="connsiteY6" fmla="*/ 206156 h 413050"/>
                    <a:gd name="connsiteX7" fmla="*/ 206895 w 649501"/>
                    <a:gd name="connsiteY7" fmla="*/ 413050 h 41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9501" h="413050">
                      <a:moveTo>
                        <a:pt x="206895" y="413050"/>
                      </a:moveTo>
                      <a:cubicBezTo>
                        <a:pt x="295564" y="413050"/>
                        <a:pt x="370193" y="356893"/>
                        <a:pt x="399750" y="279308"/>
                      </a:cubicBezTo>
                      <a:lnTo>
                        <a:pt x="649501" y="279308"/>
                      </a:lnTo>
                      <a:lnTo>
                        <a:pt x="649501" y="133743"/>
                      </a:lnTo>
                      <a:lnTo>
                        <a:pt x="399750" y="133743"/>
                      </a:lnTo>
                      <a:cubicBezTo>
                        <a:pt x="370193" y="56157"/>
                        <a:pt x="295564" y="0"/>
                        <a:pt x="206895" y="0"/>
                      </a:cubicBezTo>
                      <a:cubicBezTo>
                        <a:pt x="92364" y="0"/>
                        <a:pt x="0" y="92364"/>
                        <a:pt x="0" y="206156"/>
                      </a:cubicBezTo>
                      <a:cubicBezTo>
                        <a:pt x="0" y="320687"/>
                        <a:pt x="92364" y="413050"/>
                        <a:pt x="206895" y="413050"/>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 name="Group 4">
            <a:extLst>
              <a:ext uri="{FF2B5EF4-FFF2-40B4-BE49-F238E27FC236}">
                <a16:creationId xmlns:a16="http://schemas.microsoft.com/office/drawing/2014/main" id="{9127C0FB-C764-1080-5A1D-B83EB0671B66}"/>
              </a:ext>
            </a:extLst>
          </p:cNvPr>
          <p:cNvGrpSpPr/>
          <p:nvPr/>
        </p:nvGrpSpPr>
        <p:grpSpPr>
          <a:xfrm>
            <a:off x="2999532" y="2023269"/>
            <a:ext cx="1548192" cy="349722"/>
            <a:chOff x="2999532" y="2023269"/>
            <a:chExt cx="1548192" cy="349722"/>
          </a:xfrm>
        </p:grpSpPr>
        <p:sp>
          <p:nvSpPr>
            <p:cNvPr id="124" name="Rectangle 123">
              <a:extLst>
                <a:ext uri="{FF2B5EF4-FFF2-40B4-BE49-F238E27FC236}">
                  <a16:creationId xmlns:a16="http://schemas.microsoft.com/office/drawing/2014/main" id="{71FEEB32-60FB-4C22-B353-743FC4B1142A}"/>
                </a:ext>
              </a:extLst>
            </p:cNvPr>
            <p:cNvSpPr/>
            <p:nvPr/>
          </p:nvSpPr>
          <p:spPr bwMode="auto">
            <a:xfrm>
              <a:off x="2999532" y="2023269"/>
              <a:ext cx="1072385"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Data</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Loss Prevention</a:t>
              </a:r>
            </a:p>
          </p:txBody>
        </p:sp>
        <p:grpSp>
          <p:nvGrpSpPr>
            <p:cNvPr id="197" name="Group 196">
              <a:extLst>
                <a:ext uri="{FF2B5EF4-FFF2-40B4-BE49-F238E27FC236}">
                  <a16:creationId xmlns:a16="http://schemas.microsoft.com/office/drawing/2014/main" id="{8BB5188B-21C2-9C3D-E193-225EE09C4A9A}"/>
                </a:ext>
              </a:extLst>
            </p:cNvPr>
            <p:cNvGrpSpPr/>
            <p:nvPr/>
          </p:nvGrpSpPr>
          <p:grpSpPr>
            <a:xfrm>
              <a:off x="4198002" y="2023269"/>
              <a:ext cx="349722" cy="349722"/>
              <a:chOff x="6608262" y="1762713"/>
              <a:chExt cx="349722" cy="349722"/>
            </a:xfrm>
          </p:grpSpPr>
          <p:sp>
            <p:nvSpPr>
              <p:cNvPr id="198" name="Oval 197" descr="API Automation &amp; DevOps">
                <a:extLst>
                  <a:ext uri="{FF2B5EF4-FFF2-40B4-BE49-F238E27FC236}">
                    <a16:creationId xmlns:a16="http://schemas.microsoft.com/office/drawing/2014/main" id="{C90FCDA1-EBD0-27FB-8D43-6A8855725421}"/>
                  </a:ext>
                  <a:ext uri="{C183D7F6-B498-43B3-948B-1728B52AA6E4}">
                    <adec:decorative xmlns:adec="http://schemas.microsoft.com/office/drawing/2017/decorative" val="0"/>
                  </a:ext>
                </a:extLst>
              </p:cNvPr>
              <p:cNvSpPr/>
              <p:nvPr/>
            </p:nvSpPr>
            <p:spPr bwMode="auto">
              <a:xfrm rot="7240268">
                <a:off x="6608262" y="1762713"/>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F6BFC4A9-2094-CDAA-85BC-C98F82261376}"/>
                  </a:ext>
                </a:extLst>
              </p:cNvPr>
              <p:cNvGrpSpPr/>
              <p:nvPr/>
            </p:nvGrpSpPr>
            <p:grpSpPr>
              <a:xfrm>
                <a:off x="6688468" y="1842914"/>
                <a:ext cx="189320" cy="189313"/>
                <a:chOff x="3676650" y="1009650"/>
                <a:chExt cx="4838700" cy="4838699"/>
              </a:xfrm>
            </p:grpSpPr>
            <p:sp>
              <p:nvSpPr>
                <p:cNvPr id="200" name="Freeform: Shape 199">
                  <a:extLst>
                    <a:ext uri="{FF2B5EF4-FFF2-40B4-BE49-F238E27FC236}">
                      <a16:creationId xmlns:a16="http://schemas.microsoft.com/office/drawing/2014/main" id="{6DDBD757-9756-A050-FF29-664E812AA530}"/>
                    </a:ext>
                  </a:extLst>
                </p:cNvPr>
                <p:cNvSpPr/>
                <p:nvPr/>
              </p:nvSpPr>
              <p:spPr>
                <a:xfrm>
                  <a:off x="5284584" y="2741952"/>
                  <a:ext cx="319478" cy="443474"/>
                </a:xfrm>
                <a:custGeom>
                  <a:avLst/>
                  <a:gdLst>
                    <a:gd name="connsiteX0" fmla="*/ 191634 w 319478"/>
                    <a:gd name="connsiteY0" fmla="*/ 443474 h 443474"/>
                    <a:gd name="connsiteX1" fmla="*/ 319478 w 319478"/>
                    <a:gd name="connsiteY1" fmla="*/ 135503 h 443474"/>
                    <a:gd name="connsiteX2" fmla="*/ 183975 w 319478"/>
                    <a:gd name="connsiteY2" fmla="*/ 0 h 443474"/>
                    <a:gd name="connsiteX3" fmla="*/ 0 w 319478"/>
                    <a:gd name="connsiteY3" fmla="*/ 443474 h 443474"/>
                    <a:gd name="connsiteX4" fmla="*/ 191634 w 319478"/>
                    <a:gd name="connsiteY4" fmla="*/ 443474 h 44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78" h="443474">
                      <a:moveTo>
                        <a:pt x="191634" y="443474"/>
                      </a:moveTo>
                      <a:cubicBezTo>
                        <a:pt x="205721" y="328231"/>
                        <a:pt x="251279" y="222647"/>
                        <a:pt x="319478" y="135503"/>
                      </a:cubicBezTo>
                      <a:lnTo>
                        <a:pt x="183975" y="0"/>
                      </a:lnTo>
                      <a:cubicBezTo>
                        <a:pt x="82106" y="122787"/>
                        <a:pt x="15621" y="275854"/>
                        <a:pt x="0" y="443474"/>
                      </a:cubicBezTo>
                      <a:lnTo>
                        <a:pt x="191634" y="443474"/>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F3B4B4EA-40D1-7B9C-ED81-37B080FFBD91}"/>
                    </a:ext>
                  </a:extLst>
                </p:cNvPr>
                <p:cNvSpPr/>
                <p:nvPr/>
              </p:nvSpPr>
              <p:spPr>
                <a:xfrm>
                  <a:off x="5576325" y="2450211"/>
                  <a:ext cx="443474" cy="319478"/>
                </a:xfrm>
                <a:custGeom>
                  <a:avLst/>
                  <a:gdLst>
                    <a:gd name="connsiteX0" fmla="*/ 135503 w 443474"/>
                    <a:gd name="connsiteY0" fmla="*/ 319478 h 319478"/>
                    <a:gd name="connsiteX1" fmla="*/ 443475 w 443474"/>
                    <a:gd name="connsiteY1" fmla="*/ 191633 h 319478"/>
                    <a:gd name="connsiteX2" fmla="*/ 443475 w 443474"/>
                    <a:gd name="connsiteY2" fmla="*/ 0 h 319478"/>
                    <a:gd name="connsiteX3" fmla="*/ 0 w 443474"/>
                    <a:gd name="connsiteY3" fmla="*/ 183975 h 319478"/>
                  </a:gdLst>
                  <a:ahLst/>
                  <a:cxnLst>
                    <a:cxn ang="0">
                      <a:pos x="connsiteX0" y="connsiteY0"/>
                    </a:cxn>
                    <a:cxn ang="0">
                      <a:pos x="connsiteX1" y="connsiteY1"/>
                    </a:cxn>
                    <a:cxn ang="0">
                      <a:pos x="connsiteX2" y="connsiteY2"/>
                    </a:cxn>
                    <a:cxn ang="0">
                      <a:pos x="connsiteX3" y="connsiteY3"/>
                    </a:cxn>
                  </a:cxnLst>
                  <a:rect l="l" t="t" r="r" b="b"/>
                  <a:pathLst>
                    <a:path w="443474" h="319478">
                      <a:moveTo>
                        <a:pt x="135503" y="319478"/>
                      </a:moveTo>
                      <a:cubicBezTo>
                        <a:pt x="222647" y="251279"/>
                        <a:pt x="328232" y="205721"/>
                        <a:pt x="443475" y="191633"/>
                      </a:cubicBezTo>
                      <a:lnTo>
                        <a:pt x="443475" y="0"/>
                      </a:lnTo>
                      <a:cubicBezTo>
                        <a:pt x="275854" y="15621"/>
                        <a:pt x="122787" y="82105"/>
                        <a:pt x="0" y="18397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B354420F-EF73-D81F-121B-7903E5B561F1}"/>
                    </a:ext>
                  </a:extLst>
                </p:cNvPr>
                <p:cNvSpPr/>
                <p:nvPr/>
              </p:nvSpPr>
              <p:spPr>
                <a:xfrm>
                  <a:off x="5623807" y="2789434"/>
                  <a:ext cx="944384" cy="944384"/>
                </a:xfrm>
                <a:custGeom>
                  <a:avLst/>
                  <a:gdLst>
                    <a:gd name="connsiteX0" fmla="*/ 944385 w 944384"/>
                    <a:gd name="connsiteY0" fmla="*/ 472192 h 944384"/>
                    <a:gd name="connsiteX1" fmla="*/ 472192 w 944384"/>
                    <a:gd name="connsiteY1" fmla="*/ 944385 h 944384"/>
                    <a:gd name="connsiteX2" fmla="*/ 0 w 944384"/>
                    <a:gd name="connsiteY2" fmla="*/ 472192 h 944384"/>
                    <a:gd name="connsiteX3" fmla="*/ 472192 w 944384"/>
                    <a:gd name="connsiteY3" fmla="*/ 0 h 944384"/>
                    <a:gd name="connsiteX4" fmla="*/ 944385 w 944384"/>
                    <a:gd name="connsiteY4" fmla="*/ 472192 h 94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384" h="944384">
                      <a:moveTo>
                        <a:pt x="944385" y="472192"/>
                      </a:moveTo>
                      <a:cubicBezTo>
                        <a:pt x="944385" y="732977"/>
                        <a:pt x="732977" y="944385"/>
                        <a:pt x="472192" y="944385"/>
                      </a:cubicBezTo>
                      <a:cubicBezTo>
                        <a:pt x="211408" y="944385"/>
                        <a:pt x="0" y="732977"/>
                        <a:pt x="0" y="472192"/>
                      </a:cubicBezTo>
                      <a:cubicBezTo>
                        <a:pt x="0" y="211407"/>
                        <a:pt x="211408" y="0"/>
                        <a:pt x="472192" y="0"/>
                      </a:cubicBezTo>
                      <a:cubicBezTo>
                        <a:pt x="732977" y="0"/>
                        <a:pt x="944385" y="211407"/>
                        <a:pt x="944385" y="472192"/>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2CBEBC6B-AB2D-5D71-08B8-DAB7476DC0BD}"/>
                    </a:ext>
                  </a:extLst>
                </p:cNvPr>
                <p:cNvSpPr/>
                <p:nvPr/>
              </p:nvSpPr>
              <p:spPr>
                <a:xfrm>
                  <a:off x="6172200" y="2450211"/>
                  <a:ext cx="443474" cy="319478"/>
                </a:xfrm>
                <a:custGeom>
                  <a:avLst/>
                  <a:gdLst>
                    <a:gd name="connsiteX0" fmla="*/ 0 w 443474"/>
                    <a:gd name="connsiteY0" fmla="*/ 0 h 319478"/>
                    <a:gd name="connsiteX1" fmla="*/ 0 w 443474"/>
                    <a:gd name="connsiteY1" fmla="*/ 191633 h 319478"/>
                    <a:gd name="connsiteX2" fmla="*/ 307972 w 443474"/>
                    <a:gd name="connsiteY2" fmla="*/ 319478 h 319478"/>
                    <a:gd name="connsiteX3" fmla="*/ 443474 w 443474"/>
                    <a:gd name="connsiteY3" fmla="*/ 183975 h 319478"/>
                    <a:gd name="connsiteX4" fmla="*/ 0 w 443474"/>
                    <a:gd name="connsiteY4" fmla="*/ 0 h 31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74" h="319478">
                      <a:moveTo>
                        <a:pt x="0" y="0"/>
                      </a:moveTo>
                      <a:lnTo>
                        <a:pt x="0" y="191633"/>
                      </a:lnTo>
                      <a:cubicBezTo>
                        <a:pt x="115243" y="205721"/>
                        <a:pt x="220828" y="251279"/>
                        <a:pt x="307972" y="319478"/>
                      </a:cubicBezTo>
                      <a:lnTo>
                        <a:pt x="443474" y="183975"/>
                      </a:lnTo>
                      <a:cubicBezTo>
                        <a:pt x="320688" y="82105"/>
                        <a:pt x="167621" y="15621"/>
                        <a:pt x="0"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B64864CE-A025-662E-FAEE-49E3F32563A2}"/>
                    </a:ext>
                  </a:extLst>
                </p:cNvPr>
                <p:cNvSpPr/>
                <p:nvPr/>
              </p:nvSpPr>
              <p:spPr>
                <a:xfrm>
                  <a:off x="4139364" y="3894039"/>
                  <a:ext cx="179470" cy="389020"/>
                </a:xfrm>
                <a:custGeom>
                  <a:avLst/>
                  <a:gdLst>
                    <a:gd name="connsiteX0" fmla="*/ 0 w 179470"/>
                    <a:gd name="connsiteY0" fmla="*/ 0 h 389020"/>
                    <a:gd name="connsiteX1" fmla="*/ 179470 w 179470"/>
                    <a:gd name="connsiteY1" fmla="*/ 0 h 389020"/>
                    <a:gd name="connsiteX2" fmla="*/ 179470 w 179470"/>
                    <a:gd name="connsiteY2" fmla="*/ 389020 h 389020"/>
                    <a:gd name="connsiteX3" fmla="*/ 0 w 179470"/>
                    <a:gd name="connsiteY3" fmla="*/ 389020 h 389020"/>
                  </a:gdLst>
                  <a:ahLst/>
                  <a:cxnLst>
                    <a:cxn ang="0">
                      <a:pos x="connsiteX0" y="connsiteY0"/>
                    </a:cxn>
                    <a:cxn ang="0">
                      <a:pos x="connsiteX1" y="connsiteY1"/>
                    </a:cxn>
                    <a:cxn ang="0">
                      <a:pos x="connsiteX2" y="connsiteY2"/>
                    </a:cxn>
                    <a:cxn ang="0">
                      <a:pos x="connsiteX3" y="connsiteY3"/>
                    </a:cxn>
                  </a:cxnLst>
                  <a:rect l="l" t="t" r="r" b="b"/>
                  <a:pathLst>
                    <a:path w="179470" h="389020">
                      <a:moveTo>
                        <a:pt x="0" y="0"/>
                      </a:moveTo>
                      <a:lnTo>
                        <a:pt x="179470" y="0"/>
                      </a:lnTo>
                      <a:lnTo>
                        <a:pt x="179470" y="389020"/>
                      </a:lnTo>
                      <a:lnTo>
                        <a:pt x="0" y="389020"/>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4537E936-C656-6C25-0D3B-68D9A4C16B1B}"/>
                    </a:ext>
                  </a:extLst>
                </p:cNvPr>
                <p:cNvSpPr/>
                <p:nvPr/>
              </p:nvSpPr>
              <p:spPr>
                <a:xfrm>
                  <a:off x="4139365" y="2240184"/>
                  <a:ext cx="179566" cy="389029"/>
                </a:xfrm>
                <a:custGeom>
                  <a:avLst/>
                  <a:gdLst>
                    <a:gd name="connsiteX0" fmla="*/ 179468 w 179566"/>
                    <a:gd name="connsiteY0" fmla="*/ 389030 h 389029"/>
                    <a:gd name="connsiteX1" fmla="*/ 179566 w 179566"/>
                    <a:gd name="connsiteY1" fmla="*/ 389030 h 389029"/>
                    <a:gd name="connsiteX2" fmla="*/ 179468 w 179566"/>
                    <a:gd name="connsiteY2" fmla="*/ 0 h 389029"/>
                    <a:gd name="connsiteX3" fmla="*/ 0 w 179566"/>
                    <a:gd name="connsiteY3" fmla="*/ 0 h 389029"/>
                    <a:gd name="connsiteX4" fmla="*/ 0 w 179566"/>
                    <a:gd name="connsiteY4" fmla="*/ 389030 h 38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66" h="389029">
                      <a:moveTo>
                        <a:pt x="179468" y="389030"/>
                      </a:moveTo>
                      <a:lnTo>
                        <a:pt x="179566" y="389030"/>
                      </a:lnTo>
                      <a:lnTo>
                        <a:pt x="179468" y="0"/>
                      </a:lnTo>
                      <a:lnTo>
                        <a:pt x="0" y="0"/>
                      </a:lnTo>
                      <a:lnTo>
                        <a:pt x="0" y="389030"/>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4E4307A9-4873-AB13-04EB-2A1B9C20700C}"/>
                    </a:ext>
                  </a:extLst>
                </p:cNvPr>
                <p:cNvSpPr/>
                <p:nvPr/>
              </p:nvSpPr>
              <p:spPr>
                <a:xfrm>
                  <a:off x="5284584" y="3337826"/>
                  <a:ext cx="319478" cy="443464"/>
                </a:xfrm>
                <a:custGeom>
                  <a:avLst/>
                  <a:gdLst>
                    <a:gd name="connsiteX0" fmla="*/ 191634 w 319478"/>
                    <a:gd name="connsiteY0" fmla="*/ 0 h 443464"/>
                    <a:gd name="connsiteX1" fmla="*/ 0 w 319478"/>
                    <a:gd name="connsiteY1" fmla="*/ 0 h 443464"/>
                    <a:gd name="connsiteX2" fmla="*/ 183975 w 319478"/>
                    <a:gd name="connsiteY2" fmla="*/ 443465 h 443464"/>
                    <a:gd name="connsiteX3" fmla="*/ 319478 w 319478"/>
                    <a:gd name="connsiteY3" fmla="*/ 307972 h 443464"/>
                    <a:gd name="connsiteX4" fmla="*/ 191634 w 319478"/>
                    <a:gd name="connsiteY4" fmla="*/ 0 h 44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78" h="443464">
                      <a:moveTo>
                        <a:pt x="191634" y="0"/>
                      </a:moveTo>
                      <a:lnTo>
                        <a:pt x="0" y="0"/>
                      </a:lnTo>
                      <a:cubicBezTo>
                        <a:pt x="15621" y="167621"/>
                        <a:pt x="82106" y="320688"/>
                        <a:pt x="183975" y="443465"/>
                      </a:cubicBezTo>
                      <a:lnTo>
                        <a:pt x="319478" y="307972"/>
                      </a:lnTo>
                      <a:cubicBezTo>
                        <a:pt x="251279" y="220828"/>
                        <a:pt x="205721" y="115234"/>
                        <a:pt x="191634"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740D11A3-DBF8-2F4B-5370-BC83663A0C74}"/>
                    </a:ext>
                  </a:extLst>
                </p:cNvPr>
                <p:cNvSpPr/>
                <p:nvPr/>
              </p:nvSpPr>
              <p:spPr>
                <a:xfrm>
                  <a:off x="6587937" y="3337826"/>
                  <a:ext cx="319477" cy="443464"/>
                </a:xfrm>
                <a:custGeom>
                  <a:avLst/>
                  <a:gdLst>
                    <a:gd name="connsiteX0" fmla="*/ 127845 w 319477"/>
                    <a:gd name="connsiteY0" fmla="*/ 0 h 443464"/>
                    <a:gd name="connsiteX1" fmla="*/ 0 w 319477"/>
                    <a:gd name="connsiteY1" fmla="*/ 307972 h 443464"/>
                    <a:gd name="connsiteX2" fmla="*/ 135502 w 319477"/>
                    <a:gd name="connsiteY2" fmla="*/ 443465 h 443464"/>
                    <a:gd name="connsiteX3" fmla="*/ 319478 w 319477"/>
                    <a:gd name="connsiteY3" fmla="*/ 0 h 443464"/>
                    <a:gd name="connsiteX4" fmla="*/ 127845 w 319477"/>
                    <a:gd name="connsiteY4" fmla="*/ 0 h 44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77" h="443464">
                      <a:moveTo>
                        <a:pt x="127845" y="0"/>
                      </a:moveTo>
                      <a:cubicBezTo>
                        <a:pt x="113757" y="115234"/>
                        <a:pt x="68199" y="220828"/>
                        <a:pt x="0" y="307972"/>
                      </a:cubicBezTo>
                      <a:lnTo>
                        <a:pt x="135502" y="443465"/>
                      </a:lnTo>
                      <a:cubicBezTo>
                        <a:pt x="237372" y="320688"/>
                        <a:pt x="303857" y="167621"/>
                        <a:pt x="319478" y="0"/>
                      </a:cubicBezTo>
                      <a:lnTo>
                        <a:pt x="127845" y="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D09A4124-AC58-600A-8D4C-21508C46CAF3}"/>
                    </a:ext>
                  </a:extLst>
                </p:cNvPr>
                <p:cNvSpPr/>
                <p:nvPr/>
              </p:nvSpPr>
              <p:spPr>
                <a:xfrm>
                  <a:off x="6587937" y="2741952"/>
                  <a:ext cx="319477" cy="443474"/>
                </a:xfrm>
                <a:custGeom>
                  <a:avLst/>
                  <a:gdLst>
                    <a:gd name="connsiteX0" fmla="*/ 0 w 319477"/>
                    <a:gd name="connsiteY0" fmla="*/ 135503 h 443474"/>
                    <a:gd name="connsiteX1" fmla="*/ 127845 w 319477"/>
                    <a:gd name="connsiteY1" fmla="*/ 443474 h 443474"/>
                    <a:gd name="connsiteX2" fmla="*/ 319478 w 319477"/>
                    <a:gd name="connsiteY2" fmla="*/ 443474 h 443474"/>
                    <a:gd name="connsiteX3" fmla="*/ 135502 w 319477"/>
                    <a:gd name="connsiteY3" fmla="*/ 0 h 443474"/>
                  </a:gdLst>
                  <a:ahLst/>
                  <a:cxnLst>
                    <a:cxn ang="0">
                      <a:pos x="connsiteX0" y="connsiteY0"/>
                    </a:cxn>
                    <a:cxn ang="0">
                      <a:pos x="connsiteX1" y="connsiteY1"/>
                    </a:cxn>
                    <a:cxn ang="0">
                      <a:pos x="connsiteX2" y="connsiteY2"/>
                    </a:cxn>
                    <a:cxn ang="0">
                      <a:pos x="connsiteX3" y="connsiteY3"/>
                    </a:cxn>
                  </a:cxnLst>
                  <a:rect l="l" t="t" r="r" b="b"/>
                  <a:pathLst>
                    <a:path w="319477" h="443474">
                      <a:moveTo>
                        <a:pt x="0" y="135503"/>
                      </a:moveTo>
                      <a:cubicBezTo>
                        <a:pt x="68199" y="222647"/>
                        <a:pt x="113757" y="328231"/>
                        <a:pt x="127845" y="443474"/>
                      </a:cubicBezTo>
                      <a:lnTo>
                        <a:pt x="319478" y="443474"/>
                      </a:lnTo>
                      <a:cubicBezTo>
                        <a:pt x="303857" y="275854"/>
                        <a:pt x="237372" y="122787"/>
                        <a:pt x="135502"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ADF0BED8-A9E4-E02E-B31A-5A26AAB913ED}"/>
                    </a:ext>
                  </a:extLst>
                </p:cNvPr>
                <p:cNvSpPr/>
                <p:nvPr/>
              </p:nvSpPr>
              <p:spPr>
                <a:xfrm>
                  <a:off x="5576325" y="3753564"/>
                  <a:ext cx="443474" cy="319477"/>
                </a:xfrm>
                <a:custGeom>
                  <a:avLst/>
                  <a:gdLst>
                    <a:gd name="connsiteX0" fmla="*/ 443475 w 443474"/>
                    <a:gd name="connsiteY0" fmla="*/ 127845 h 319477"/>
                    <a:gd name="connsiteX1" fmla="*/ 135503 w 443474"/>
                    <a:gd name="connsiteY1" fmla="*/ 0 h 319477"/>
                    <a:gd name="connsiteX2" fmla="*/ 0 w 443474"/>
                    <a:gd name="connsiteY2" fmla="*/ 135493 h 319477"/>
                    <a:gd name="connsiteX3" fmla="*/ 443475 w 443474"/>
                    <a:gd name="connsiteY3" fmla="*/ 319478 h 319477"/>
                  </a:gdLst>
                  <a:ahLst/>
                  <a:cxnLst>
                    <a:cxn ang="0">
                      <a:pos x="connsiteX0" y="connsiteY0"/>
                    </a:cxn>
                    <a:cxn ang="0">
                      <a:pos x="connsiteX1" y="connsiteY1"/>
                    </a:cxn>
                    <a:cxn ang="0">
                      <a:pos x="connsiteX2" y="connsiteY2"/>
                    </a:cxn>
                    <a:cxn ang="0">
                      <a:pos x="connsiteX3" y="connsiteY3"/>
                    </a:cxn>
                  </a:cxnLst>
                  <a:rect l="l" t="t" r="r" b="b"/>
                  <a:pathLst>
                    <a:path w="443474" h="319477">
                      <a:moveTo>
                        <a:pt x="443475" y="127845"/>
                      </a:moveTo>
                      <a:cubicBezTo>
                        <a:pt x="328232" y="113747"/>
                        <a:pt x="222647" y="68199"/>
                        <a:pt x="135503" y="0"/>
                      </a:cubicBezTo>
                      <a:lnTo>
                        <a:pt x="0" y="135493"/>
                      </a:lnTo>
                      <a:cubicBezTo>
                        <a:pt x="122787" y="237372"/>
                        <a:pt x="275854" y="303857"/>
                        <a:pt x="443475" y="319478"/>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E4D40CFD-261F-FE31-D493-852F64B000D2}"/>
                    </a:ext>
                  </a:extLst>
                </p:cNvPr>
                <p:cNvSpPr/>
                <p:nvPr/>
              </p:nvSpPr>
              <p:spPr>
                <a:xfrm>
                  <a:off x="4305300" y="1638300"/>
                  <a:ext cx="3581400" cy="3246643"/>
                </a:xfrm>
                <a:custGeom>
                  <a:avLst/>
                  <a:gdLst>
                    <a:gd name="connsiteX0" fmla="*/ 3505200 w 3581400"/>
                    <a:gd name="connsiteY0" fmla="*/ 0 h 3246643"/>
                    <a:gd name="connsiteX1" fmla="*/ 76200 w 3581400"/>
                    <a:gd name="connsiteY1" fmla="*/ 0 h 3246643"/>
                    <a:gd name="connsiteX2" fmla="*/ 0 w 3581400"/>
                    <a:gd name="connsiteY2" fmla="*/ 76200 h 3246643"/>
                    <a:gd name="connsiteX3" fmla="*/ 0 w 3581400"/>
                    <a:gd name="connsiteY3" fmla="*/ 449485 h 3246643"/>
                    <a:gd name="connsiteX4" fmla="*/ 13534 w 3581400"/>
                    <a:gd name="connsiteY4" fmla="*/ 449485 h 3246643"/>
                    <a:gd name="connsiteX5" fmla="*/ 165934 w 3581400"/>
                    <a:gd name="connsiteY5" fmla="*/ 601885 h 3246643"/>
                    <a:gd name="connsiteX6" fmla="*/ 165934 w 3581400"/>
                    <a:gd name="connsiteY6" fmla="*/ 990914 h 3246643"/>
                    <a:gd name="connsiteX7" fmla="*/ 13534 w 3581400"/>
                    <a:gd name="connsiteY7" fmla="*/ 1143314 h 3246643"/>
                    <a:gd name="connsiteX8" fmla="*/ 0 w 3581400"/>
                    <a:gd name="connsiteY8" fmla="*/ 1143314 h 3246643"/>
                    <a:gd name="connsiteX9" fmla="*/ 0 w 3581400"/>
                    <a:gd name="connsiteY9" fmla="*/ 2103339 h 3246643"/>
                    <a:gd name="connsiteX10" fmla="*/ 13534 w 3581400"/>
                    <a:gd name="connsiteY10" fmla="*/ 2103339 h 3246643"/>
                    <a:gd name="connsiteX11" fmla="*/ 165934 w 3581400"/>
                    <a:gd name="connsiteY11" fmla="*/ 2255739 h 3246643"/>
                    <a:gd name="connsiteX12" fmla="*/ 165934 w 3581400"/>
                    <a:gd name="connsiteY12" fmla="*/ 2644759 h 3246643"/>
                    <a:gd name="connsiteX13" fmla="*/ 13534 w 3581400"/>
                    <a:gd name="connsiteY13" fmla="*/ 2797159 h 3246643"/>
                    <a:gd name="connsiteX14" fmla="*/ 0 w 3581400"/>
                    <a:gd name="connsiteY14" fmla="*/ 2797159 h 3246643"/>
                    <a:gd name="connsiteX15" fmla="*/ 0 w 3581400"/>
                    <a:gd name="connsiteY15" fmla="*/ 3170444 h 3246643"/>
                    <a:gd name="connsiteX16" fmla="*/ 76200 w 3581400"/>
                    <a:gd name="connsiteY16" fmla="*/ 3246644 h 3246643"/>
                    <a:gd name="connsiteX17" fmla="*/ 3505200 w 3581400"/>
                    <a:gd name="connsiteY17" fmla="*/ 3246644 h 3246643"/>
                    <a:gd name="connsiteX18" fmla="*/ 3581400 w 3581400"/>
                    <a:gd name="connsiteY18" fmla="*/ 3170444 h 3246643"/>
                    <a:gd name="connsiteX19" fmla="*/ 3581400 w 3581400"/>
                    <a:gd name="connsiteY19" fmla="*/ 76200 h 3246643"/>
                    <a:gd name="connsiteX20" fmla="*/ 3505200 w 3581400"/>
                    <a:gd name="connsiteY20" fmla="*/ 0 h 3246643"/>
                    <a:gd name="connsiteX21" fmla="*/ 2474824 w 3581400"/>
                    <a:gd name="connsiteY21" fmla="*/ 2307451 h 3246643"/>
                    <a:gd name="connsiteX22" fmla="*/ 2468137 w 3581400"/>
                    <a:gd name="connsiteY22" fmla="*/ 2313337 h 3246643"/>
                    <a:gd name="connsiteX23" fmla="*/ 1790700 w 3581400"/>
                    <a:gd name="connsiteY23" fmla="*/ 2590819 h 3246643"/>
                    <a:gd name="connsiteX24" fmla="*/ 1113263 w 3581400"/>
                    <a:gd name="connsiteY24" fmla="*/ 2313337 h 3246643"/>
                    <a:gd name="connsiteX25" fmla="*/ 1106576 w 3581400"/>
                    <a:gd name="connsiteY25" fmla="*/ 2307451 h 3246643"/>
                    <a:gd name="connsiteX26" fmla="*/ 1100690 w 3581400"/>
                    <a:gd name="connsiteY26" fmla="*/ 2300764 h 3246643"/>
                    <a:gd name="connsiteX27" fmla="*/ 823208 w 3581400"/>
                    <a:gd name="connsiteY27" fmla="*/ 1623327 h 3246643"/>
                    <a:gd name="connsiteX28" fmla="*/ 1100681 w 3581400"/>
                    <a:gd name="connsiteY28" fmla="*/ 945890 h 3246643"/>
                    <a:gd name="connsiteX29" fmla="*/ 1106576 w 3581400"/>
                    <a:gd name="connsiteY29" fmla="*/ 939203 h 3246643"/>
                    <a:gd name="connsiteX30" fmla="*/ 1113253 w 3581400"/>
                    <a:gd name="connsiteY30" fmla="*/ 933317 h 3246643"/>
                    <a:gd name="connsiteX31" fmla="*/ 1790700 w 3581400"/>
                    <a:gd name="connsiteY31" fmla="*/ 655834 h 3246643"/>
                    <a:gd name="connsiteX32" fmla="*/ 2468147 w 3581400"/>
                    <a:gd name="connsiteY32" fmla="*/ 933317 h 3246643"/>
                    <a:gd name="connsiteX33" fmla="*/ 2474824 w 3581400"/>
                    <a:gd name="connsiteY33" fmla="*/ 939203 h 3246643"/>
                    <a:gd name="connsiteX34" fmla="*/ 2480720 w 3581400"/>
                    <a:gd name="connsiteY34" fmla="*/ 945890 h 3246643"/>
                    <a:gd name="connsiteX35" fmla="*/ 2758193 w 3581400"/>
                    <a:gd name="connsiteY35" fmla="*/ 1623327 h 3246643"/>
                    <a:gd name="connsiteX36" fmla="*/ 2480710 w 3581400"/>
                    <a:gd name="connsiteY36" fmla="*/ 2300764 h 3246643"/>
                    <a:gd name="connsiteX37" fmla="*/ 2474824 w 3581400"/>
                    <a:gd name="connsiteY37" fmla="*/ 2307451 h 3246643"/>
                    <a:gd name="connsiteX38" fmla="*/ 3367697 w 3581400"/>
                    <a:gd name="connsiteY38" fmla="*/ 2079450 h 3246643"/>
                    <a:gd name="connsiteX39" fmla="*/ 3291497 w 3581400"/>
                    <a:gd name="connsiteY39" fmla="*/ 2155651 h 3246643"/>
                    <a:gd name="connsiteX40" fmla="*/ 3215297 w 3581400"/>
                    <a:gd name="connsiteY40" fmla="*/ 2079450 h 3246643"/>
                    <a:gd name="connsiteX41" fmla="*/ 3215297 w 3581400"/>
                    <a:gd name="connsiteY41" fmla="*/ 1167184 h 3246643"/>
                    <a:gd name="connsiteX42" fmla="*/ 3291497 w 3581400"/>
                    <a:gd name="connsiteY42" fmla="*/ 1090984 h 3246643"/>
                    <a:gd name="connsiteX43" fmla="*/ 3367697 w 3581400"/>
                    <a:gd name="connsiteY43" fmla="*/ 1167184 h 324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581400" h="3246643">
                      <a:moveTo>
                        <a:pt x="3505200" y="0"/>
                      </a:moveTo>
                      <a:lnTo>
                        <a:pt x="76200" y="0"/>
                      </a:lnTo>
                      <a:cubicBezTo>
                        <a:pt x="34184" y="0"/>
                        <a:pt x="0" y="34184"/>
                        <a:pt x="0" y="76200"/>
                      </a:cubicBezTo>
                      <a:lnTo>
                        <a:pt x="0" y="449485"/>
                      </a:lnTo>
                      <a:lnTo>
                        <a:pt x="13534" y="449485"/>
                      </a:lnTo>
                      <a:cubicBezTo>
                        <a:pt x="97567" y="449485"/>
                        <a:pt x="165934" y="517855"/>
                        <a:pt x="165934" y="601885"/>
                      </a:cubicBezTo>
                      <a:lnTo>
                        <a:pt x="165934" y="990914"/>
                      </a:lnTo>
                      <a:cubicBezTo>
                        <a:pt x="165934" y="1074944"/>
                        <a:pt x="97567" y="1143314"/>
                        <a:pt x="13534" y="1143314"/>
                      </a:cubicBezTo>
                      <a:lnTo>
                        <a:pt x="0" y="1143314"/>
                      </a:lnTo>
                      <a:lnTo>
                        <a:pt x="0" y="2103339"/>
                      </a:lnTo>
                      <a:lnTo>
                        <a:pt x="13534" y="2103339"/>
                      </a:lnTo>
                      <a:cubicBezTo>
                        <a:pt x="97567" y="2103339"/>
                        <a:pt x="165934" y="2171710"/>
                        <a:pt x="165934" y="2255739"/>
                      </a:cubicBezTo>
                      <a:lnTo>
                        <a:pt x="165934" y="2644759"/>
                      </a:lnTo>
                      <a:cubicBezTo>
                        <a:pt x="165934" y="2728789"/>
                        <a:pt x="97567" y="2797159"/>
                        <a:pt x="13534" y="2797159"/>
                      </a:cubicBezTo>
                      <a:lnTo>
                        <a:pt x="0" y="2797159"/>
                      </a:lnTo>
                      <a:lnTo>
                        <a:pt x="0" y="3170444"/>
                      </a:lnTo>
                      <a:cubicBezTo>
                        <a:pt x="0" y="3212468"/>
                        <a:pt x="34184" y="3246644"/>
                        <a:pt x="76200" y="3246644"/>
                      </a:cubicBezTo>
                      <a:lnTo>
                        <a:pt x="3505200" y="3246644"/>
                      </a:lnTo>
                      <a:cubicBezTo>
                        <a:pt x="3547215" y="3246644"/>
                        <a:pt x="3581400" y="3212468"/>
                        <a:pt x="3581400" y="3170444"/>
                      </a:cubicBezTo>
                      <a:lnTo>
                        <a:pt x="3581400" y="76200"/>
                      </a:lnTo>
                      <a:cubicBezTo>
                        <a:pt x="3581400" y="34184"/>
                        <a:pt x="3547215" y="0"/>
                        <a:pt x="3505200" y="0"/>
                      </a:cubicBezTo>
                      <a:close/>
                      <a:moveTo>
                        <a:pt x="2474824" y="2307451"/>
                      </a:moveTo>
                      <a:cubicBezTo>
                        <a:pt x="2472690" y="2309584"/>
                        <a:pt x="2470442" y="2311508"/>
                        <a:pt x="2468137" y="2313337"/>
                      </a:cubicBezTo>
                      <a:cubicBezTo>
                        <a:pt x="2293477" y="2484844"/>
                        <a:pt x="2054247" y="2590819"/>
                        <a:pt x="1790700" y="2590819"/>
                      </a:cubicBezTo>
                      <a:cubicBezTo>
                        <a:pt x="1527153" y="2590819"/>
                        <a:pt x="1287923" y="2484844"/>
                        <a:pt x="1113263" y="2313337"/>
                      </a:cubicBezTo>
                      <a:cubicBezTo>
                        <a:pt x="1110958" y="2311508"/>
                        <a:pt x="1108710" y="2309584"/>
                        <a:pt x="1106576" y="2307451"/>
                      </a:cubicBezTo>
                      <a:cubicBezTo>
                        <a:pt x="1104452" y="2305317"/>
                        <a:pt x="1102519" y="2303069"/>
                        <a:pt x="1100690" y="2300764"/>
                      </a:cubicBezTo>
                      <a:cubicBezTo>
                        <a:pt x="929173" y="2126104"/>
                        <a:pt x="823208" y="1886874"/>
                        <a:pt x="823208" y="1623327"/>
                      </a:cubicBezTo>
                      <a:cubicBezTo>
                        <a:pt x="823208" y="1359780"/>
                        <a:pt x="929173" y="1120550"/>
                        <a:pt x="1100681" y="945890"/>
                      </a:cubicBezTo>
                      <a:cubicBezTo>
                        <a:pt x="1102509" y="943575"/>
                        <a:pt x="1104443" y="941327"/>
                        <a:pt x="1106576" y="939203"/>
                      </a:cubicBezTo>
                      <a:cubicBezTo>
                        <a:pt x="1108710" y="937070"/>
                        <a:pt x="1110948" y="935145"/>
                        <a:pt x="1113253" y="933317"/>
                      </a:cubicBezTo>
                      <a:cubicBezTo>
                        <a:pt x="1287913" y="761800"/>
                        <a:pt x="1527143" y="655834"/>
                        <a:pt x="1790700" y="655834"/>
                      </a:cubicBezTo>
                      <a:cubicBezTo>
                        <a:pt x="2054247" y="655834"/>
                        <a:pt x="2293477" y="761800"/>
                        <a:pt x="2468147" y="933317"/>
                      </a:cubicBezTo>
                      <a:cubicBezTo>
                        <a:pt x="2470452" y="935136"/>
                        <a:pt x="2472690" y="937070"/>
                        <a:pt x="2474824" y="939203"/>
                      </a:cubicBezTo>
                      <a:cubicBezTo>
                        <a:pt x="2476957" y="941327"/>
                        <a:pt x="2478891" y="943575"/>
                        <a:pt x="2480720" y="945890"/>
                      </a:cubicBezTo>
                      <a:cubicBezTo>
                        <a:pt x="2652227" y="1120550"/>
                        <a:pt x="2758193" y="1359780"/>
                        <a:pt x="2758193" y="1623327"/>
                      </a:cubicBezTo>
                      <a:cubicBezTo>
                        <a:pt x="2758193" y="1886874"/>
                        <a:pt x="2652227" y="2126104"/>
                        <a:pt x="2480710" y="2300764"/>
                      </a:cubicBezTo>
                      <a:cubicBezTo>
                        <a:pt x="2478881" y="2303069"/>
                        <a:pt x="2476948" y="2305317"/>
                        <a:pt x="2474824" y="2307451"/>
                      </a:cubicBezTo>
                      <a:close/>
                      <a:moveTo>
                        <a:pt x="3367697" y="2079450"/>
                      </a:moveTo>
                      <a:cubicBezTo>
                        <a:pt x="3367697" y="2121532"/>
                        <a:pt x="3333588" y="2155651"/>
                        <a:pt x="3291497" y="2155651"/>
                      </a:cubicBezTo>
                      <a:cubicBezTo>
                        <a:pt x="3249416" y="2155651"/>
                        <a:pt x="3215297" y="2121532"/>
                        <a:pt x="3215297" y="2079450"/>
                      </a:cubicBezTo>
                      <a:lnTo>
                        <a:pt x="3215297" y="1167184"/>
                      </a:lnTo>
                      <a:cubicBezTo>
                        <a:pt x="3215297" y="1125103"/>
                        <a:pt x="3249416" y="1090984"/>
                        <a:pt x="3291497" y="1090984"/>
                      </a:cubicBezTo>
                      <a:cubicBezTo>
                        <a:pt x="3333588" y="1090984"/>
                        <a:pt x="3367697" y="1125103"/>
                        <a:pt x="3367697" y="1167184"/>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109E302F-E824-BE7F-7CED-0121CEBE9648}"/>
                    </a:ext>
                  </a:extLst>
                </p:cNvPr>
                <p:cNvSpPr/>
                <p:nvPr/>
              </p:nvSpPr>
              <p:spPr>
                <a:xfrm>
                  <a:off x="6172200" y="3753564"/>
                  <a:ext cx="443474" cy="319477"/>
                </a:xfrm>
                <a:custGeom>
                  <a:avLst/>
                  <a:gdLst>
                    <a:gd name="connsiteX0" fmla="*/ 307972 w 443474"/>
                    <a:gd name="connsiteY0" fmla="*/ 0 h 319477"/>
                    <a:gd name="connsiteX1" fmla="*/ 0 w 443474"/>
                    <a:gd name="connsiteY1" fmla="*/ 127845 h 319477"/>
                    <a:gd name="connsiteX2" fmla="*/ 0 w 443474"/>
                    <a:gd name="connsiteY2" fmla="*/ 319478 h 319477"/>
                    <a:gd name="connsiteX3" fmla="*/ 443474 w 443474"/>
                    <a:gd name="connsiteY3" fmla="*/ 135493 h 319477"/>
                  </a:gdLst>
                  <a:ahLst/>
                  <a:cxnLst>
                    <a:cxn ang="0">
                      <a:pos x="connsiteX0" y="connsiteY0"/>
                    </a:cxn>
                    <a:cxn ang="0">
                      <a:pos x="connsiteX1" y="connsiteY1"/>
                    </a:cxn>
                    <a:cxn ang="0">
                      <a:pos x="connsiteX2" y="connsiteY2"/>
                    </a:cxn>
                    <a:cxn ang="0">
                      <a:pos x="connsiteX3" y="connsiteY3"/>
                    </a:cxn>
                  </a:cxnLst>
                  <a:rect l="l" t="t" r="r" b="b"/>
                  <a:pathLst>
                    <a:path w="443474" h="319477">
                      <a:moveTo>
                        <a:pt x="307972" y="0"/>
                      </a:moveTo>
                      <a:cubicBezTo>
                        <a:pt x="220828" y="68199"/>
                        <a:pt x="115243" y="113747"/>
                        <a:pt x="0" y="127845"/>
                      </a:cubicBezTo>
                      <a:lnTo>
                        <a:pt x="0" y="319478"/>
                      </a:lnTo>
                      <a:cubicBezTo>
                        <a:pt x="167621" y="303857"/>
                        <a:pt x="320688" y="237372"/>
                        <a:pt x="443474" y="13549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890A2CFF-70F7-FFD1-0ABA-7485C7753A9D}"/>
                    </a:ext>
                  </a:extLst>
                </p:cNvPr>
                <p:cNvSpPr/>
                <p:nvPr/>
              </p:nvSpPr>
              <p:spPr>
                <a:xfrm>
                  <a:off x="3676650" y="1009650"/>
                  <a:ext cx="4838700" cy="4351543"/>
                </a:xfrm>
                <a:custGeom>
                  <a:avLst/>
                  <a:gdLst>
                    <a:gd name="connsiteX0" fmla="*/ 4838700 w 4838700"/>
                    <a:gd name="connsiteY0" fmla="*/ 4122944 h 4351543"/>
                    <a:gd name="connsiteX1" fmla="*/ 4838700 w 4838700"/>
                    <a:gd name="connsiteY1" fmla="*/ 228600 h 4351543"/>
                    <a:gd name="connsiteX2" fmla="*/ 4610100 w 4838700"/>
                    <a:gd name="connsiteY2" fmla="*/ 0 h 4351543"/>
                    <a:gd name="connsiteX3" fmla="*/ 228600 w 4838700"/>
                    <a:gd name="connsiteY3" fmla="*/ 0 h 4351543"/>
                    <a:gd name="connsiteX4" fmla="*/ 0 w 4838700"/>
                    <a:gd name="connsiteY4" fmla="*/ 228600 h 4351543"/>
                    <a:gd name="connsiteX5" fmla="*/ 0 w 4838700"/>
                    <a:gd name="connsiteY5" fmla="*/ 4122944 h 4351543"/>
                    <a:gd name="connsiteX6" fmla="*/ 228600 w 4838700"/>
                    <a:gd name="connsiteY6" fmla="*/ 4351544 h 4351543"/>
                    <a:gd name="connsiteX7" fmla="*/ 4610100 w 4838700"/>
                    <a:gd name="connsiteY7" fmla="*/ 4351544 h 4351543"/>
                    <a:gd name="connsiteX8" fmla="*/ 4838700 w 4838700"/>
                    <a:gd name="connsiteY8" fmla="*/ 4122944 h 4351543"/>
                    <a:gd name="connsiteX9" fmla="*/ 310316 w 4838700"/>
                    <a:gd name="connsiteY9" fmla="*/ 2884389 h 4351543"/>
                    <a:gd name="connsiteX10" fmla="*/ 462716 w 4838700"/>
                    <a:gd name="connsiteY10" fmla="*/ 2731989 h 4351543"/>
                    <a:gd name="connsiteX11" fmla="*/ 476250 w 4838700"/>
                    <a:gd name="connsiteY11" fmla="*/ 2731989 h 4351543"/>
                    <a:gd name="connsiteX12" fmla="*/ 476250 w 4838700"/>
                    <a:gd name="connsiteY12" fmla="*/ 1771964 h 4351543"/>
                    <a:gd name="connsiteX13" fmla="*/ 462716 w 4838700"/>
                    <a:gd name="connsiteY13" fmla="*/ 1771964 h 4351543"/>
                    <a:gd name="connsiteX14" fmla="*/ 310316 w 4838700"/>
                    <a:gd name="connsiteY14" fmla="*/ 1619564 h 4351543"/>
                    <a:gd name="connsiteX15" fmla="*/ 310316 w 4838700"/>
                    <a:gd name="connsiteY15" fmla="*/ 1230535 h 4351543"/>
                    <a:gd name="connsiteX16" fmla="*/ 462716 w 4838700"/>
                    <a:gd name="connsiteY16" fmla="*/ 1078135 h 4351543"/>
                    <a:gd name="connsiteX17" fmla="*/ 476250 w 4838700"/>
                    <a:gd name="connsiteY17" fmla="*/ 1078135 h 4351543"/>
                    <a:gd name="connsiteX18" fmla="*/ 476250 w 4838700"/>
                    <a:gd name="connsiteY18" fmla="*/ 704850 h 4351543"/>
                    <a:gd name="connsiteX19" fmla="*/ 704850 w 4838700"/>
                    <a:gd name="connsiteY19" fmla="*/ 476250 h 4351543"/>
                    <a:gd name="connsiteX20" fmla="*/ 4133850 w 4838700"/>
                    <a:gd name="connsiteY20" fmla="*/ 476250 h 4351543"/>
                    <a:gd name="connsiteX21" fmla="*/ 4362450 w 4838700"/>
                    <a:gd name="connsiteY21" fmla="*/ 704850 h 4351543"/>
                    <a:gd name="connsiteX22" fmla="*/ 4362450 w 4838700"/>
                    <a:gd name="connsiteY22" fmla="*/ 3799094 h 4351543"/>
                    <a:gd name="connsiteX23" fmla="*/ 4133850 w 4838700"/>
                    <a:gd name="connsiteY23" fmla="*/ 4027694 h 4351543"/>
                    <a:gd name="connsiteX24" fmla="*/ 704850 w 4838700"/>
                    <a:gd name="connsiteY24" fmla="*/ 4027694 h 4351543"/>
                    <a:gd name="connsiteX25" fmla="*/ 476250 w 4838700"/>
                    <a:gd name="connsiteY25" fmla="*/ 3799094 h 4351543"/>
                    <a:gd name="connsiteX26" fmla="*/ 476250 w 4838700"/>
                    <a:gd name="connsiteY26" fmla="*/ 3425809 h 4351543"/>
                    <a:gd name="connsiteX27" fmla="*/ 462716 w 4838700"/>
                    <a:gd name="connsiteY27" fmla="*/ 3425809 h 4351543"/>
                    <a:gd name="connsiteX28" fmla="*/ 310316 w 4838700"/>
                    <a:gd name="connsiteY28" fmla="*/ 3273409 h 43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8700" h="4351543">
                      <a:moveTo>
                        <a:pt x="4838700" y="4122944"/>
                      </a:moveTo>
                      <a:lnTo>
                        <a:pt x="4838700" y="228600"/>
                      </a:lnTo>
                      <a:cubicBezTo>
                        <a:pt x="4838700" y="102348"/>
                        <a:pt x="4736354" y="0"/>
                        <a:pt x="4610100" y="0"/>
                      </a:cubicBezTo>
                      <a:lnTo>
                        <a:pt x="228600" y="0"/>
                      </a:lnTo>
                      <a:cubicBezTo>
                        <a:pt x="102348" y="0"/>
                        <a:pt x="0" y="102348"/>
                        <a:pt x="0" y="228600"/>
                      </a:cubicBezTo>
                      <a:lnTo>
                        <a:pt x="0" y="4122944"/>
                      </a:lnTo>
                      <a:cubicBezTo>
                        <a:pt x="0" y="4249198"/>
                        <a:pt x="102348" y="4351544"/>
                        <a:pt x="228600" y="4351544"/>
                      </a:cubicBezTo>
                      <a:lnTo>
                        <a:pt x="4610100" y="4351544"/>
                      </a:lnTo>
                      <a:cubicBezTo>
                        <a:pt x="4736354" y="4351544"/>
                        <a:pt x="4838700" y="4249198"/>
                        <a:pt x="4838700" y="4122944"/>
                      </a:cubicBezTo>
                      <a:close/>
                      <a:moveTo>
                        <a:pt x="310316" y="2884389"/>
                      </a:moveTo>
                      <a:cubicBezTo>
                        <a:pt x="310316" y="2800360"/>
                        <a:pt x="378684" y="2731989"/>
                        <a:pt x="462716" y="2731989"/>
                      </a:cubicBezTo>
                      <a:lnTo>
                        <a:pt x="476250" y="2731989"/>
                      </a:lnTo>
                      <a:lnTo>
                        <a:pt x="476250" y="1771964"/>
                      </a:lnTo>
                      <a:lnTo>
                        <a:pt x="462716" y="1771964"/>
                      </a:lnTo>
                      <a:cubicBezTo>
                        <a:pt x="378684" y="1771964"/>
                        <a:pt x="310316" y="1703594"/>
                        <a:pt x="310316" y="1619564"/>
                      </a:cubicBezTo>
                      <a:lnTo>
                        <a:pt x="310316" y="1230535"/>
                      </a:lnTo>
                      <a:cubicBezTo>
                        <a:pt x="310316" y="1146505"/>
                        <a:pt x="378684" y="1078135"/>
                        <a:pt x="462716" y="1078135"/>
                      </a:cubicBezTo>
                      <a:lnTo>
                        <a:pt x="476250" y="1078135"/>
                      </a:lnTo>
                      <a:lnTo>
                        <a:pt x="476250" y="704850"/>
                      </a:lnTo>
                      <a:cubicBezTo>
                        <a:pt x="476250" y="578802"/>
                        <a:pt x="578797" y="476250"/>
                        <a:pt x="704850" y="476250"/>
                      </a:cubicBezTo>
                      <a:lnTo>
                        <a:pt x="4133850" y="476250"/>
                      </a:lnTo>
                      <a:cubicBezTo>
                        <a:pt x="4259904" y="476250"/>
                        <a:pt x="4362450" y="578802"/>
                        <a:pt x="4362450" y="704850"/>
                      </a:cubicBezTo>
                      <a:lnTo>
                        <a:pt x="4362450" y="3799094"/>
                      </a:lnTo>
                      <a:cubicBezTo>
                        <a:pt x="4362450" y="3925148"/>
                        <a:pt x="4259904" y="4027694"/>
                        <a:pt x="4133850" y="4027694"/>
                      </a:cubicBezTo>
                      <a:lnTo>
                        <a:pt x="704850" y="4027694"/>
                      </a:lnTo>
                      <a:cubicBezTo>
                        <a:pt x="578797" y="4027694"/>
                        <a:pt x="476250" y="3925148"/>
                        <a:pt x="476250" y="3799094"/>
                      </a:cubicBezTo>
                      <a:lnTo>
                        <a:pt x="476250" y="3425809"/>
                      </a:lnTo>
                      <a:lnTo>
                        <a:pt x="462716" y="3425809"/>
                      </a:lnTo>
                      <a:cubicBezTo>
                        <a:pt x="378684" y="3425809"/>
                        <a:pt x="310316" y="3357439"/>
                        <a:pt x="310316" y="327340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C4FA09B2-57E3-3FCA-16B8-84FC503834B1}"/>
                    </a:ext>
                  </a:extLst>
                </p:cNvPr>
                <p:cNvSpPr/>
                <p:nvPr/>
              </p:nvSpPr>
              <p:spPr>
                <a:xfrm>
                  <a:off x="3977576" y="5513593"/>
                  <a:ext cx="693826" cy="334756"/>
                </a:xfrm>
                <a:custGeom>
                  <a:avLst/>
                  <a:gdLst>
                    <a:gd name="connsiteX0" fmla="*/ 0 w 693826"/>
                    <a:gd name="connsiteY0" fmla="*/ 106156 h 334756"/>
                    <a:gd name="connsiteX1" fmla="*/ 228600 w 693826"/>
                    <a:gd name="connsiteY1" fmla="*/ 334756 h 334756"/>
                    <a:gd name="connsiteX2" fmla="*/ 465222 w 693826"/>
                    <a:gd name="connsiteY2" fmla="*/ 334756 h 334756"/>
                    <a:gd name="connsiteX3" fmla="*/ 693827 w 693826"/>
                    <a:gd name="connsiteY3" fmla="*/ 106156 h 334756"/>
                    <a:gd name="connsiteX4" fmla="*/ 693827 w 693826"/>
                    <a:gd name="connsiteY4" fmla="*/ 0 h 334756"/>
                    <a:gd name="connsiteX5" fmla="*/ 0 w 693826"/>
                    <a:gd name="connsiteY5" fmla="*/ 0 h 33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826" h="334756">
                      <a:moveTo>
                        <a:pt x="0" y="106156"/>
                      </a:moveTo>
                      <a:cubicBezTo>
                        <a:pt x="0" y="232200"/>
                        <a:pt x="102552" y="334756"/>
                        <a:pt x="228600" y="334756"/>
                      </a:cubicBezTo>
                      <a:lnTo>
                        <a:pt x="465222" y="334756"/>
                      </a:lnTo>
                      <a:cubicBezTo>
                        <a:pt x="591275" y="334756"/>
                        <a:pt x="693827" y="232200"/>
                        <a:pt x="693827" y="106156"/>
                      </a:cubicBezTo>
                      <a:lnTo>
                        <a:pt x="693827" y="0"/>
                      </a:lnTo>
                      <a:lnTo>
                        <a:pt x="0" y="0"/>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9398DA7E-8EF8-CE19-5E46-505DBE335D79}"/>
                    </a:ext>
                  </a:extLst>
                </p:cNvPr>
                <p:cNvSpPr/>
                <p:nvPr/>
              </p:nvSpPr>
              <p:spPr>
                <a:xfrm>
                  <a:off x="7520597" y="5513593"/>
                  <a:ext cx="693829" cy="334756"/>
                </a:xfrm>
                <a:custGeom>
                  <a:avLst/>
                  <a:gdLst>
                    <a:gd name="connsiteX0" fmla="*/ 0 w 693829"/>
                    <a:gd name="connsiteY0" fmla="*/ 106156 h 334756"/>
                    <a:gd name="connsiteX1" fmla="*/ 228600 w 693829"/>
                    <a:gd name="connsiteY1" fmla="*/ 334756 h 334756"/>
                    <a:gd name="connsiteX2" fmla="*/ 465230 w 693829"/>
                    <a:gd name="connsiteY2" fmla="*/ 334756 h 334756"/>
                    <a:gd name="connsiteX3" fmla="*/ 693830 w 693829"/>
                    <a:gd name="connsiteY3" fmla="*/ 106156 h 334756"/>
                    <a:gd name="connsiteX4" fmla="*/ 693830 w 693829"/>
                    <a:gd name="connsiteY4" fmla="*/ 0 h 334756"/>
                    <a:gd name="connsiteX5" fmla="*/ 0 w 693829"/>
                    <a:gd name="connsiteY5" fmla="*/ 0 h 33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829" h="334756">
                      <a:moveTo>
                        <a:pt x="0" y="106156"/>
                      </a:moveTo>
                      <a:cubicBezTo>
                        <a:pt x="0" y="232200"/>
                        <a:pt x="102556" y="334756"/>
                        <a:pt x="228600" y="334756"/>
                      </a:cubicBezTo>
                      <a:lnTo>
                        <a:pt x="465230" y="334756"/>
                      </a:lnTo>
                      <a:cubicBezTo>
                        <a:pt x="591274" y="334756"/>
                        <a:pt x="693830" y="232200"/>
                        <a:pt x="693830" y="106156"/>
                      </a:cubicBezTo>
                      <a:lnTo>
                        <a:pt x="693830" y="0"/>
                      </a:lnTo>
                      <a:lnTo>
                        <a:pt x="0" y="0"/>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9" name="Group 8">
            <a:extLst>
              <a:ext uri="{FF2B5EF4-FFF2-40B4-BE49-F238E27FC236}">
                <a16:creationId xmlns:a16="http://schemas.microsoft.com/office/drawing/2014/main" id="{E0078D57-B68F-FA67-EE0B-CD5E03830F31}"/>
              </a:ext>
            </a:extLst>
          </p:cNvPr>
          <p:cNvGrpSpPr/>
          <p:nvPr/>
        </p:nvGrpSpPr>
        <p:grpSpPr>
          <a:xfrm>
            <a:off x="3510984" y="4710097"/>
            <a:ext cx="1027200" cy="778256"/>
            <a:chOff x="3510984" y="4710097"/>
            <a:chExt cx="1027200" cy="778256"/>
          </a:xfrm>
        </p:grpSpPr>
        <p:sp>
          <p:nvSpPr>
            <p:cNvPr id="129" name="Rectangle 128">
              <a:extLst>
                <a:ext uri="{FF2B5EF4-FFF2-40B4-BE49-F238E27FC236}">
                  <a16:creationId xmlns:a16="http://schemas.microsoft.com/office/drawing/2014/main" id="{6B9521D2-0815-4E61-A323-55504A3EF8A5}"/>
                </a:ext>
              </a:extLst>
            </p:cNvPr>
            <p:cNvSpPr/>
            <p:nvPr/>
          </p:nvSpPr>
          <p:spPr bwMode="auto">
            <a:xfrm>
              <a:off x="3510984" y="5126281"/>
              <a:ext cx="1020374" cy="3620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Unified</a:t>
              </a:r>
            </a:p>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Administration</a:t>
              </a:r>
            </a:p>
          </p:txBody>
        </p:sp>
        <p:grpSp>
          <p:nvGrpSpPr>
            <p:cNvPr id="188" name="Group 187">
              <a:extLst>
                <a:ext uri="{FF2B5EF4-FFF2-40B4-BE49-F238E27FC236}">
                  <a16:creationId xmlns:a16="http://schemas.microsoft.com/office/drawing/2014/main" id="{B50C620B-19E8-A421-8983-4FDD6B754F44}"/>
                </a:ext>
              </a:extLst>
            </p:cNvPr>
            <p:cNvGrpSpPr/>
            <p:nvPr/>
          </p:nvGrpSpPr>
          <p:grpSpPr>
            <a:xfrm>
              <a:off x="4188462" y="4710097"/>
              <a:ext cx="349722" cy="349722"/>
              <a:chOff x="6114307" y="4768145"/>
              <a:chExt cx="349722" cy="349722"/>
            </a:xfrm>
          </p:grpSpPr>
          <p:sp>
            <p:nvSpPr>
              <p:cNvPr id="189" name="Oval 188">
                <a:extLst>
                  <a:ext uri="{FF2B5EF4-FFF2-40B4-BE49-F238E27FC236}">
                    <a16:creationId xmlns:a16="http://schemas.microsoft.com/office/drawing/2014/main" id="{9A8C1E51-C070-6C26-6634-970E97C8A29B}"/>
                  </a:ext>
                  <a:ext uri="{C183D7F6-B498-43B3-948B-1728B52AA6E4}">
                    <adec:decorative xmlns:adec="http://schemas.microsoft.com/office/drawing/2017/decorative" val="1"/>
                  </a:ext>
                </a:extLst>
              </p:cNvPr>
              <p:cNvSpPr/>
              <p:nvPr/>
            </p:nvSpPr>
            <p:spPr bwMode="auto">
              <a:xfrm>
                <a:off x="6114307" y="4768145"/>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90" name="Group 189">
                <a:extLst>
                  <a:ext uri="{FF2B5EF4-FFF2-40B4-BE49-F238E27FC236}">
                    <a16:creationId xmlns:a16="http://schemas.microsoft.com/office/drawing/2014/main" id="{D9D7A3E1-8A0C-635B-262C-244095312EF1}"/>
                  </a:ext>
                </a:extLst>
              </p:cNvPr>
              <p:cNvGrpSpPr/>
              <p:nvPr/>
            </p:nvGrpSpPr>
            <p:grpSpPr>
              <a:xfrm>
                <a:off x="6175525" y="4822362"/>
                <a:ext cx="227290" cy="241284"/>
                <a:chOff x="3964933" y="1166812"/>
                <a:chExt cx="4257988" cy="4520231"/>
              </a:xfrm>
            </p:grpSpPr>
            <p:sp>
              <p:nvSpPr>
                <p:cNvPr id="191" name="Freeform: Shape 190">
                  <a:extLst>
                    <a:ext uri="{FF2B5EF4-FFF2-40B4-BE49-F238E27FC236}">
                      <a16:creationId xmlns:a16="http://schemas.microsoft.com/office/drawing/2014/main" id="{801C2612-15CD-D765-C622-BE59821A0DCA}"/>
                    </a:ext>
                  </a:extLst>
                </p:cNvPr>
                <p:cNvSpPr/>
                <p:nvPr/>
              </p:nvSpPr>
              <p:spPr>
                <a:xfrm>
                  <a:off x="4669245" y="1870976"/>
                  <a:ext cx="807124" cy="794099"/>
                </a:xfrm>
                <a:custGeom>
                  <a:avLst/>
                  <a:gdLst>
                    <a:gd name="connsiteX0" fmla="*/ 445908 w 807124"/>
                    <a:gd name="connsiteY0" fmla="*/ 0 h 794099"/>
                    <a:gd name="connsiteX1" fmla="*/ 170035 w 807124"/>
                    <a:gd name="connsiteY1" fmla="*/ 794099 h 794099"/>
                    <a:gd name="connsiteX2" fmla="*/ 807124 w 807124"/>
                    <a:gd name="connsiteY2" fmla="*/ 186157 h 794099"/>
                    <a:gd name="connsiteX3" fmla="*/ 445908 w 807124"/>
                    <a:gd name="connsiteY3" fmla="*/ 0 h 794099"/>
                  </a:gdLst>
                  <a:ahLst/>
                  <a:cxnLst>
                    <a:cxn ang="0">
                      <a:pos x="connsiteX0" y="connsiteY0"/>
                    </a:cxn>
                    <a:cxn ang="0">
                      <a:pos x="connsiteX1" y="connsiteY1"/>
                    </a:cxn>
                    <a:cxn ang="0">
                      <a:pos x="connsiteX2" y="connsiteY2"/>
                    </a:cxn>
                    <a:cxn ang="0">
                      <a:pos x="connsiteX3" y="connsiteY3"/>
                    </a:cxn>
                  </a:cxnLst>
                  <a:rect l="l" t="t" r="r" b="b"/>
                  <a:pathLst>
                    <a:path w="807124" h="794099">
                      <a:moveTo>
                        <a:pt x="445908" y="0"/>
                      </a:moveTo>
                      <a:cubicBezTo>
                        <a:pt x="28474" y="0"/>
                        <a:pt x="-163664" y="528361"/>
                        <a:pt x="170035" y="794099"/>
                      </a:cubicBezTo>
                      <a:cubicBezTo>
                        <a:pt x="283792" y="490347"/>
                        <a:pt x="510249" y="272244"/>
                        <a:pt x="807124" y="186157"/>
                      </a:cubicBezTo>
                      <a:cubicBezTo>
                        <a:pt x="725914" y="73885"/>
                        <a:pt x="594707" y="0"/>
                        <a:pt x="445908"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22892394-F62B-13BB-6E78-BAAEE7C4C9A3}"/>
                    </a:ext>
                  </a:extLst>
                </p:cNvPr>
                <p:cNvSpPr/>
                <p:nvPr/>
              </p:nvSpPr>
              <p:spPr>
                <a:xfrm>
                  <a:off x="3964933" y="1166812"/>
                  <a:ext cx="2112254" cy="2112121"/>
                </a:xfrm>
                <a:custGeom>
                  <a:avLst/>
                  <a:gdLst>
                    <a:gd name="connsiteX0" fmla="*/ 287855 w 2112254"/>
                    <a:gd name="connsiteY0" fmla="*/ 1415577 h 2112121"/>
                    <a:gd name="connsiteX1" fmla="*/ 353092 w 2112254"/>
                    <a:gd name="connsiteY1" fmla="*/ 1572149 h 2112121"/>
                    <a:gd name="connsiteX2" fmla="*/ 215970 w 2112254"/>
                    <a:gd name="connsiteY2" fmla="*/ 1709347 h 2112121"/>
                    <a:gd name="connsiteX3" fmla="*/ 215970 w 2112254"/>
                    <a:gd name="connsiteY3" fmla="*/ 1842840 h 2112121"/>
                    <a:gd name="connsiteX4" fmla="*/ 457667 w 2112254"/>
                    <a:gd name="connsiteY4" fmla="*/ 2084613 h 2112121"/>
                    <a:gd name="connsiteX5" fmla="*/ 524523 w 2112254"/>
                    <a:gd name="connsiteY5" fmla="*/ 2112121 h 2112121"/>
                    <a:gd name="connsiteX6" fmla="*/ 591245 w 2112254"/>
                    <a:gd name="connsiteY6" fmla="*/ 2084613 h 2112121"/>
                    <a:gd name="connsiteX7" fmla="*/ 728215 w 2112254"/>
                    <a:gd name="connsiteY7" fmla="*/ 1947415 h 2112121"/>
                    <a:gd name="connsiteX8" fmla="*/ 792842 w 2112254"/>
                    <a:gd name="connsiteY8" fmla="*/ 1974342 h 2112121"/>
                    <a:gd name="connsiteX9" fmla="*/ 792690 w 2112254"/>
                    <a:gd name="connsiteY9" fmla="*/ 1969599 h 2112121"/>
                    <a:gd name="connsiteX10" fmla="*/ 828494 w 2112254"/>
                    <a:gd name="connsiteY10" fmla="*/ 1652397 h 2112121"/>
                    <a:gd name="connsiteX11" fmla="*/ 552774 w 2112254"/>
                    <a:gd name="connsiteY11" fmla="*/ 1150287 h 2112121"/>
                    <a:gd name="connsiteX12" fmla="*/ 1150210 w 2112254"/>
                    <a:gd name="connsiteY12" fmla="*/ 552698 h 2112121"/>
                    <a:gd name="connsiteX13" fmla="*/ 1668656 w 2112254"/>
                    <a:gd name="connsiteY13" fmla="*/ 858298 h 2112121"/>
                    <a:gd name="connsiteX14" fmla="*/ 2005613 w 2112254"/>
                    <a:gd name="connsiteY14" fmla="*/ 868137 h 2112121"/>
                    <a:gd name="connsiteX15" fmla="*/ 1947339 w 2112254"/>
                    <a:gd name="connsiteY15" fmla="*/ 728282 h 2112121"/>
                    <a:gd name="connsiteX16" fmla="*/ 2084461 w 2112254"/>
                    <a:gd name="connsiteY16" fmla="*/ 591017 h 2112121"/>
                    <a:gd name="connsiteX17" fmla="*/ 2112255 w 2112254"/>
                    <a:gd name="connsiteY17" fmla="*/ 524304 h 2112121"/>
                    <a:gd name="connsiteX18" fmla="*/ 2084461 w 2112254"/>
                    <a:gd name="connsiteY18" fmla="*/ 457591 h 2112121"/>
                    <a:gd name="connsiteX19" fmla="*/ 1842897 w 2112254"/>
                    <a:gd name="connsiteY19" fmla="*/ 215970 h 2112121"/>
                    <a:gd name="connsiteX20" fmla="*/ 1776193 w 2112254"/>
                    <a:gd name="connsiteY20" fmla="*/ 188309 h 2112121"/>
                    <a:gd name="connsiteX21" fmla="*/ 1709623 w 2112254"/>
                    <a:gd name="connsiteY21" fmla="*/ 215970 h 2112121"/>
                    <a:gd name="connsiteX22" fmla="*/ 1572063 w 2112254"/>
                    <a:gd name="connsiteY22" fmla="*/ 353235 h 2112121"/>
                    <a:gd name="connsiteX23" fmla="*/ 1415434 w 2112254"/>
                    <a:gd name="connsiteY23" fmla="*/ 288227 h 2112121"/>
                    <a:gd name="connsiteX24" fmla="*/ 1415434 w 2112254"/>
                    <a:gd name="connsiteY24" fmla="*/ 94298 h 2112121"/>
                    <a:gd name="connsiteX25" fmla="*/ 1321203 w 2112254"/>
                    <a:gd name="connsiteY25" fmla="*/ 0 h 2112121"/>
                    <a:gd name="connsiteX26" fmla="*/ 979370 w 2112254"/>
                    <a:gd name="connsiteY26" fmla="*/ 0 h 2112121"/>
                    <a:gd name="connsiteX27" fmla="*/ 884987 w 2112254"/>
                    <a:gd name="connsiteY27" fmla="*/ 94298 h 2112121"/>
                    <a:gd name="connsiteX28" fmla="*/ 884987 w 2112254"/>
                    <a:gd name="connsiteY28" fmla="*/ 288217 h 2112121"/>
                    <a:gd name="connsiteX29" fmla="*/ 728339 w 2112254"/>
                    <a:gd name="connsiteY29" fmla="*/ 353225 h 2112121"/>
                    <a:gd name="connsiteX30" fmla="*/ 591245 w 2112254"/>
                    <a:gd name="connsiteY30" fmla="*/ 216113 h 2112121"/>
                    <a:gd name="connsiteX31" fmla="*/ 524523 w 2112254"/>
                    <a:gd name="connsiteY31" fmla="*/ 188452 h 2112121"/>
                    <a:gd name="connsiteX32" fmla="*/ 457819 w 2112254"/>
                    <a:gd name="connsiteY32" fmla="*/ 216037 h 2112121"/>
                    <a:gd name="connsiteX33" fmla="*/ 215970 w 2112254"/>
                    <a:gd name="connsiteY33" fmla="*/ 457657 h 2112121"/>
                    <a:gd name="connsiteX34" fmla="*/ 188462 w 2112254"/>
                    <a:gd name="connsiteY34" fmla="*/ 524447 h 2112121"/>
                    <a:gd name="connsiteX35" fmla="*/ 215970 w 2112254"/>
                    <a:gd name="connsiteY35" fmla="*/ 591160 h 2112121"/>
                    <a:gd name="connsiteX36" fmla="*/ 353092 w 2112254"/>
                    <a:gd name="connsiteY36" fmla="*/ 728348 h 2112121"/>
                    <a:gd name="connsiteX37" fmla="*/ 288160 w 2112254"/>
                    <a:gd name="connsiteY37" fmla="*/ 884920 h 2112121"/>
                    <a:gd name="connsiteX38" fmla="*/ 94383 w 2112254"/>
                    <a:gd name="connsiteY38" fmla="*/ 884920 h 2112121"/>
                    <a:gd name="connsiteX39" fmla="*/ 0 w 2112254"/>
                    <a:gd name="connsiteY39" fmla="*/ 979361 h 2112121"/>
                    <a:gd name="connsiteX40" fmla="*/ 0 w 2112254"/>
                    <a:gd name="connsiteY40" fmla="*/ 1321203 h 2112121"/>
                    <a:gd name="connsiteX41" fmla="*/ 94383 w 2112254"/>
                    <a:gd name="connsiteY41" fmla="*/ 1415577 h 2112121"/>
                    <a:gd name="connsiteX42" fmla="*/ 287855 w 2112254"/>
                    <a:gd name="connsiteY42" fmla="*/ 1415577 h 211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12254" h="2112121">
                      <a:moveTo>
                        <a:pt x="287855" y="1415577"/>
                      </a:moveTo>
                      <a:cubicBezTo>
                        <a:pt x="304867" y="1470165"/>
                        <a:pt x="326908" y="1522533"/>
                        <a:pt x="353092" y="1572149"/>
                      </a:cubicBezTo>
                      <a:lnTo>
                        <a:pt x="215970" y="1709347"/>
                      </a:lnTo>
                      <a:cubicBezTo>
                        <a:pt x="179146" y="1746171"/>
                        <a:pt x="179146" y="1805940"/>
                        <a:pt x="215970" y="1842840"/>
                      </a:cubicBezTo>
                      <a:lnTo>
                        <a:pt x="457667" y="2084613"/>
                      </a:lnTo>
                      <a:cubicBezTo>
                        <a:pt x="475269" y="2102215"/>
                        <a:pt x="499386" y="2112121"/>
                        <a:pt x="524523" y="2112121"/>
                      </a:cubicBezTo>
                      <a:cubicBezTo>
                        <a:pt x="549383" y="2112121"/>
                        <a:pt x="573338" y="2102215"/>
                        <a:pt x="591245" y="2084613"/>
                      </a:cubicBezTo>
                      <a:lnTo>
                        <a:pt x="728215" y="1947415"/>
                      </a:lnTo>
                      <a:cubicBezTo>
                        <a:pt x="748770" y="1958292"/>
                        <a:pt x="771554" y="1964960"/>
                        <a:pt x="792842" y="1974342"/>
                      </a:cubicBezTo>
                      <a:cubicBezTo>
                        <a:pt x="792842" y="1972780"/>
                        <a:pt x="792690" y="1971161"/>
                        <a:pt x="792690" y="1969599"/>
                      </a:cubicBezTo>
                      <a:cubicBezTo>
                        <a:pt x="792690" y="1857480"/>
                        <a:pt x="805567" y="1751714"/>
                        <a:pt x="828494" y="1652397"/>
                      </a:cubicBezTo>
                      <a:cubicBezTo>
                        <a:pt x="663121" y="1545965"/>
                        <a:pt x="552774" y="1361218"/>
                        <a:pt x="552774" y="1150287"/>
                      </a:cubicBezTo>
                      <a:cubicBezTo>
                        <a:pt x="552774" y="820798"/>
                        <a:pt x="820798" y="552698"/>
                        <a:pt x="1150210" y="552698"/>
                      </a:cubicBezTo>
                      <a:cubicBezTo>
                        <a:pt x="1373267" y="552698"/>
                        <a:pt x="1565853" y="676875"/>
                        <a:pt x="1668656" y="858298"/>
                      </a:cubicBezTo>
                      <a:cubicBezTo>
                        <a:pt x="1778413" y="844687"/>
                        <a:pt x="1881511" y="844687"/>
                        <a:pt x="2005613" y="868137"/>
                      </a:cubicBezTo>
                      <a:cubicBezTo>
                        <a:pt x="1989649" y="819845"/>
                        <a:pt x="1970865" y="772582"/>
                        <a:pt x="1947339" y="728282"/>
                      </a:cubicBezTo>
                      <a:lnTo>
                        <a:pt x="2084461" y="591017"/>
                      </a:lnTo>
                      <a:cubicBezTo>
                        <a:pt x="2102349" y="573338"/>
                        <a:pt x="2112255" y="549297"/>
                        <a:pt x="2112255" y="524304"/>
                      </a:cubicBezTo>
                      <a:cubicBezTo>
                        <a:pt x="2112255" y="499300"/>
                        <a:pt x="2102349" y="475269"/>
                        <a:pt x="2084461" y="457591"/>
                      </a:cubicBezTo>
                      <a:lnTo>
                        <a:pt x="1842897" y="215970"/>
                      </a:lnTo>
                      <a:cubicBezTo>
                        <a:pt x="1824419" y="197482"/>
                        <a:pt x="1800301" y="188309"/>
                        <a:pt x="1776193" y="188309"/>
                      </a:cubicBezTo>
                      <a:cubicBezTo>
                        <a:pt x="1752076" y="188309"/>
                        <a:pt x="1727968" y="197482"/>
                        <a:pt x="1709623" y="215970"/>
                      </a:cubicBezTo>
                      <a:lnTo>
                        <a:pt x="1572063" y="353235"/>
                      </a:lnTo>
                      <a:cubicBezTo>
                        <a:pt x="1522371" y="326908"/>
                        <a:pt x="1470155" y="304867"/>
                        <a:pt x="1415434" y="288227"/>
                      </a:cubicBezTo>
                      <a:lnTo>
                        <a:pt x="1415434" y="94298"/>
                      </a:lnTo>
                      <a:cubicBezTo>
                        <a:pt x="1415434" y="42234"/>
                        <a:pt x="1373419" y="0"/>
                        <a:pt x="1321203" y="0"/>
                      </a:cubicBezTo>
                      <a:lnTo>
                        <a:pt x="979370" y="0"/>
                      </a:lnTo>
                      <a:cubicBezTo>
                        <a:pt x="927449" y="0"/>
                        <a:pt x="884987" y="42234"/>
                        <a:pt x="884987" y="94298"/>
                      </a:cubicBezTo>
                      <a:lnTo>
                        <a:pt x="884987" y="288217"/>
                      </a:lnTo>
                      <a:cubicBezTo>
                        <a:pt x="830409" y="304857"/>
                        <a:pt x="778183" y="326898"/>
                        <a:pt x="728339" y="353225"/>
                      </a:cubicBezTo>
                      <a:lnTo>
                        <a:pt x="591245" y="216113"/>
                      </a:lnTo>
                      <a:cubicBezTo>
                        <a:pt x="572748" y="197625"/>
                        <a:pt x="548640" y="188452"/>
                        <a:pt x="524523" y="188452"/>
                      </a:cubicBezTo>
                      <a:cubicBezTo>
                        <a:pt x="500415" y="188452"/>
                        <a:pt x="476164" y="197625"/>
                        <a:pt x="457819" y="216037"/>
                      </a:cubicBezTo>
                      <a:lnTo>
                        <a:pt x="215970" y="457657"/>
                      </a:lnTo>
                      <a:cubicBezTo>
                        <a:pt x="198368" y="475412"/>
                        <a:pt x="188462" y="499367"/>
                        <a:pt x="188462" y="524447"/>
                      </a:cubicBezTo>
                      <a:cubicBezTo>
                        <a:pt x="188462" y="549516"/>
                        <a:pt x="198368" y="573481"/>
                        <a:pt x="215970" y="591160"/>
                      </a:cubicBezTo>
                      <a:lnTo>
                        <a:pt x="353092" y="728348"/>
                      </a:lnTo>
                      <a:cubicBezTo>
                        <a:pt x="326898" y="778050"/>
                        <a:pt x="304867" y="830342"/>
                        <a:pt x="288160" y="884920"/>
                      </a:cubicBezTo>
                      <a:lnTo>
                        <a:pt x="94383" y="884920"/>
                      </a:lnTo>
                      <a:cubicBezTo>
                        <a:pt x="42167" y="884920"/>
                        <a:pt x="0" y="927221"/>
                        <a:pt x="0" y="979361"/>
                      </a:cubicBezTo>
                      <a:lnTo>
                        <a:pt x="0" y="1321203"/>
                      </a:lnTo>
                      <a:cubicBezTo>
                        <a:pt x="0" y="1373191"/>
                        <a:pt x="42167" y="1415577"/>
                        <a:pt x="94383" y="1415577"/>
                      </a:cubicBezTo>
                      <a:lnTo>
                        <a:pt x="287855" y="1415577"/>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C8F9D451-4CF6-4742-8F3D-7CB22EB33FEF}"/>
                    </a:ext>
                  </a:extLst>
                </p:cNvPr>
                <p:cNvSpPr/>
                <p:nvPr/>
              </p:nvSpPr>
              <p:spPr>
                <a:xfrm>
                  <a:off x="6516833" y="3498370"/>
                  <a:ext cx="952138" cy="913171"/>
                </a:xfrm>
                <a:custGeom>
                  <a:avLst/>
                  <a:gdLst>
                    <a:gd name="connsiteX0" fmla="*/ 697125 w 952138"/>
                    <a:gd name="connsiteY0" fmla="*/ 913171 h 913171"/>
                    <a:gd name="connsiteX1" fmla="*/ 952138 w 952138"/>
                    <a:gd name="connsiteY1" fmla="*/ 487375 h 913171"/>
                    <a:gd name="connsiteX2" fmla="*/ 464610 w 952138"/>
                    <a:gd name="connsiteY2" fmla="*/ 0 h 913171"/>
                    <a:gd name="connsiteX3" fmla="*/ 207673 w 952138"/>
                    <a:gd name="connsiteY3" fmla="*/ 74990 h 913171"/>
                    <a:gd name="connsiteX4" fmla="*/ 0 w 952138"/>
                    <a:gd name="connsiteY4" fmla="*/ 572214 h 913171"/>
                    <a:gd name="connsiteX5" fmla="*/ 697125 w 952138"/>
                    <a:gd name="connsiteY5" fmla="*/ 913171 h 91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138" h="913171">
                      <a:moveTo>
                        <a:pt x="697125" y="913171"/>
                      </a:moveTo>
                      <a:cubicBezTo>
                        <a:pt x="848306" y="830256"/>
                        <a:pt x="952138" y="671550"/>
                        <a:pt x="952138" y="487375"/>
                      </a:cubicBezTo>
                      <a:cubicBezTo>
                        <a:pt x="952138" y="218608"/>
                        <a:pt x="733377" y="0"/>
                        <a:pt x="464610" y="0"/>
                      </a:cubicBezTo>
                      <a:cubicBezTo>
                        <a:pt x="370094" y="0"/>
                        <a:pt x="282512" y="28251"/>
                        <a:pt x="207673" y="74990"/>
                      </a:cubicBezTo>
                      <a:cubicBezTo>
                        <a:pt x="162858" y="253375"/>
                        <a:pt x="92297" y="424005"/>
                        <a:pt x="0" y="572214"/>
                      </a:cubicBezTo>
                      <a:cubicBezTo>
                        <a:pt x="261652" y="621401"/>
                        <a:pt x="501729" y="740550"/>
                        <a:pt x="697125" y="913171"/>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528DC4ED-08A1-8031-DC8B-F8DF370CFDDC}"/>
                    </a:ext>
                  </a:extLst>
                </p:cNvPr>
                <p:cNvSpPr/>
                <p:nvPr/>
              </p:nvSpPr>
              <p:spPr>
                <a:xfrm>
                  <a:off x="6732945" y="2744647"/>
                  <a:ext cx="1489976" cy="2278970"/>
                </a:xfrm>
                <a:custGeom>
                  <a:avLst/>
                  <a:gdLst>
                    <a:gd name="connsiteX0" fmla="*/ 1489815 w 1489976"/>
                    <a:gd name="connsiteY0" fmla="*/ 1056666 h 2278970"/>
                    <a:gd name="connsiteX1" fmla="*/ 1388040 w 1489976"/>
                    <a:gd name="connsiteY1" fmla="*/ 954815 h 2278970"/>
                    <a:gd name="connsiteX2" fmla="*/ 1178900 w 1489976"/>
                    <a:gd name="connsiteY2" fmla="*/ 954815 h 2278970"/>
                    <a:gd name="connsiteX3" fmla="*/ 1108482 w 1489976"/>
                    <a:gd name="connsiteY3" fmla="*/ 785746 h 2278970"/>
                    <a:gd name="connsiteX4" fmla="*/ 1256538 w 1489976"/>
                    <a:gd name="connsiteY4" fmla="*/ 637689 h 2278970"/>
                    <a:gd name="connsiteX5" fmla="*/ 1286418 w 1489976"/>
                    <a:gd name="connsiteY5" fmla="*/ 565728 h 2278970"/>
                    <a:gd name="connsiteX6" fmla="*/ 1256538 w 1489976"/>
                    <a:gd name="connsiteY6" fmla="*/ 493690 h 2278970"/>
                    <a:gd name="connsiteX7" fmla="*/ 995906 w 1489976"/>
                    <a:gd name="connsiteY7" fmla="*/ 232982 h 2278970"/>
                    <a:gd name="connsiteX8" fmla="*/ 923887 w 1489976"/>
                    <a:gd name="connsiteY8" fmla="*/ 203092 h 2278970"/>
                    <a:gd name="connsiteX9" fmla="*/ 852002 w 1489976"/>
                    <a:gd name="connsiteY9" fmla="*/ 232982 h 2278970"/>
                    <a:gd name="connsiteX10" fmla="*/ 703640 w 1489976"/>
                    <a:gd name="connsiteY10" fmla="*/ 381114 h 2278970"/>
                    <a:gd name="connsiteX11" fmla="*/ 534562 w 1489976"/>
                    <a:gd name="connsiteY11" fmla="*/ 310925 h 2278970"/>
                    <a:gd name="connsiteX12" fmla="*/ 534562 w 1489976"/>
                    <a:gd name="connsiteY12" fmla="*/ 101775 h 2278970"/>
                    <a:gd name="connsiteX13" fmla="*/ 432940 w 1489976"/>
                    <a:gd name="connsiteY13" fmla="*/ 0 h 2278970"/>
                    <a:gd name="connsiteX14" fmla="*/ 64189 w 1489976"/>
                    <a:gd name="connsiteY14" fmla="*/ 0 h 2278970"/>
                    <a:gd name="connsiteX15" fmla="*/ 0 w 1489976"/>
                    <a:gd name="connsiteY15" fmla="*/ 24555 h 2278970"/>
                    <a:gd name="connsiteX16" fmla="*/ 48063 w 1489976"/>
                    <a:gd name="connsiteY16" fmla="*/ 391763 h 2278970"/>
                    <a:gd name="connsiteX17" fmla="*/ 29432 w 1489976"/>
                    <a:gd name="connsiteY17" fmla="*/ 643442 h 2278970"/>
                    <a:gd name="connsiteX18" fmla="*/ 248498 w 1489976"/>
                    <a:gd name="connsiteY18" fmla="*/ 602256 h 2278970"/>
                    <a:gd name="connsiteX19" fmla="*/ 887492 w 1489976"/>
                    <a:gd name="connsiteY19" fmla="*/ 1241098 h 2278970"/>
                    <a:gd name="connsiteX20" fmla="*/ 593436 w 1489976"/>
                    <a:gd name="connsiteY20" fmla="*/ 1777384 h 2278970"/>
                    <a:gd name="connsiteX21" fmla="*/ 890311 w 1489976"/>
                    <a:gd name="connsiteY21" fmla="*/ 2272456 h 2278970"/>
                    <a:gd name="connsiteX22" fmla="*/ 924030 w 1489976"/>
                    <a:gd name="connsiteY22" fmla="*/ 2278971 h 2278970"/>
                    <a:gd name="connsiteX23" fmla="*/ 996067 w 1489976"/>
                    <a:gd name="connsiteY23" fmla="*/ 2249157 h 2278970"/>
                    <a:gd name="connsiteX24" fmla="*/ 1256852 w 1489976"/>
                    <a:gd name="connsiteY24" fmla="*/ 1988449 h 2278970"/>
                    <a:gd name="connsiteX25" fmla="*/ 1286437 w 1489976"/>
                    <a:gd name="connsiteY25" fmla="*/ 1916487 h 2278970"/>
                    <a:gd name="connsiteX26" fmla="*/ 1256852 w 1489976"/>
                    <a:gd name="connsiteY26" fmla="*/ 1844450 h 2278970"/>
                    <a:gd name="connsiteX27" fmla="*/ 1108491 w 1489976"/>
                    <a:gd name="connsiteY27" fmla="*/ 1696317 h 2278970"/>
                    <a:gd name="connsiteX28" fmla="*/ 1178909 w 1489976"/>
                    <a:gd name="connsiteY28" fmla="*/ 1527248 h 2278970"/>
                    <a:gd name="connsiteX29" fmla="*/ 1388050 w 1489976"/>
                    <a:gd name="connsiteY29" fmla="*/ 1527248 h 2278970"/>
                    <a:gd name="connsiteX30" fmla="*/ 1460087 w 1489976"/>
                    <a:gd name="connsiteY30" fmla="*/ 1497359 h 2278970"/>
                    <a:gd name="connsiteX31" fmla="*/ 1489977 w 1489976"/>
                    <a:gd name="connsiteY31" fmla="*/ 1425397 h 2278970"/>
                    <a:gd name="connsiteX32" fmla="*/ 1489815 w 1489976"/>
                    <a:gd name="connsiteY32" fmla="*/ 1056666 h 227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89976" h="2278970">
                      <a:moveTo>
                        <a:pt x="1489815" y="1056666"/>
                      </a:moveTo>
                      <a:cubicBezTo>
                        <a:pt x="1489815" y="1000382"/>
                        <a:pt x="1444104" y="954815"/>
                        <a:pt x="1388040" y="954815"/>
                      </a:cubicBezTo>
                      <a:lnTo>
                        <a:pt x="1178900" y="954815"/>
                      </a:lnTo>
                      <a:cubicBezTo>
                        <a:pt x="1160840" y="895864"/>
                        <a:pt x="1136885" y="839362"/>
                        <a:pt x="1108482" y="785746"/>
                      </a:cubicBezTo>
                      <a:lnTo>
                        <a:pt x="1256538" y="637689"/>
                      </a:lnTo>
                      <a:cubicBezTo>
                        <a:pt x="1275779" y="618601"/>
                        <a:pt x="1286418" y="592722"/>
                        <a:pt x="1286418" y="565728"/>
                      </a:cubicBezTo>
                      <a:cubicBezTo>
                        <a:pt x="1286418" y="538725"/>
                        <a:pt x="1275769" y="512836"/>
                        <a:pt x="1256538" y="493690"/>
                      </a:cubicBezTo>
                      <a:lnTo>
                        <a:pt x="995906" y="232982"/>
                      </a:lnTo>
                      <a:cubicBezTo>
                        <a:pt x="976093" y="213074"/>
                        <a:pt x="949909" y="203092"/>
                        <a:pt x="923887" y="203092"/>
                      </a:cubicBezTo>
                      <a:cubicBezTo>
                        <a:pt x="897846" y="203092"/>
                        <a:pt x="871814" y="213074"/>
                        <a:pt x="852002" y="232982"/>
                      </a:cubicBezTo>
                      <a:lnTo>
                        <a:pt x="703640" y="381114"/>
                      </a:lnTo>
                      <a:cubicBezTo>
                        <a:pt x="650081" y="352711"/>
                        <a:pt x="593731" y="328908"/>
                        <a:pt x="534562" y="310925"/>
                      </a:cubicBezTo>
                      <a:lnTo>
                        <a:pt x="534562" y="101775"/>
                      </a:lnTo>
                      <a:cubicBezTo>
                        <a:pt x="534562" y="45568"/>
                        <a:pt x="489147" y="0"/>
                        <a:pt x="432940" y="0"/>
                      </a:cubicBezTo>
                      <a:lnTo>
                        <a:pt x="64189" y="0"/>
                      </a:lnTo>
                      <a:cubicBezTo>
                        <a:pt x="39481" y="0"/>
                        <a:pt x="17736" y="9906"/>
                        <a:pt x="0" y="24555"/>
                      </a:cubicBezTo>
                      <a:cubicBezTo>
                        <a:pt x="31052" y="137855"/>
                        <a:pt x="48063" y="260709"/>
                        <a:pt x="48063" y="391763"/>
                      </a:cubicBezTo>
                      <a:cubicBezTo>
                        <a:pt x="48063" y="474964"/>
                        <a:pt x="41567" y="559441"/>
                        <a:pt x="29432" y="643442"/>
                      </a:cubicBezTo>
                      <a:cubicBezTo>
                        <a:pt x="98060" y="618144"/>
                        <a:pt x="171126" y="602256"/>
                        <a:pt x="248498" y="602256"/>
                      </a:cubicBezTo>
                      <a:cubicBezTo>
                        <a:pt x="600828" y="602256"/>
                        <a:pt x="887492" y="888854"/>
                        <a:pt x="887492" y="1241098"/>
                      </a:cubicBezTo>
                      <a:cubicBezTo>
                        <a:pt x="887492" y="1466241"/>
                        <a:pt x="769906" y="1663560"/>
                        <a:pt x="593436" y="1777384"/>
                      </a:cubicBezTo>
                      <a:cubicBezTo>
                        <a:pt x="721833" y="1918202"/>
                        <a:pt x="823893" y="2085270"/>
                        <a:pt x="890311" y="2272456"/>
                      </a:cubicBezTo>
                      <a:cubicBezTo>
                        <a:pt x="901246" y="2276228"/>
                        <a:pt x="912638" y="2278971"/>
                        <a:pt x="924030" y="2278971"/>
                      </a:cubicBezTo>
                      <a:cubicBezTo>
                        <a:pt x="950062" y="2278971"/>
                        <a:pt x="976103" y="2269065"/>
                        <a:pt x="996067" y="2249157"/>
                      </a:cubicBezTo>
                      <a:lnTo>
                        <a:pt x="1256852" y="1988449"/>
                      </a:lnTo>
                      <a:cubicBezTo>
                        <a:pt x="1275940" y="1969361"/>
                        <a:pt x="1286437" y="1943481"/>
                        <a:pt x="1286437" y="1916487"/>
                      </a:cubicBezTo>
                      <a:cubicBezTo>
                        <a:pt x="1286437" y="1889493"/>
                        <a:pt x="1275940" y="1863614"/>
                        <a:pt x="1256852" y="1844450"/>
                      </a:cubicBezTo>
                      <a:lnTo>
                        <a:pt x="1108491" y="1696317"/>
                      </a:lnTo>
                      <a:cubicBezTo>
                        <a:pt x="1136895" y="1642777"/>
                        <a:pt x="1160850" y="1586255"/>
                        <a:pt x="1178909" y="1527248"/>
                      </a:cubicBezTo>
                      <a:lnTo>
                        <a:pt x="1388050" y="1527248"/>
                      </a:lnTo>
                      <a:cubicBezTo>
                        <a:pt x="1414967" y="1527248"/>
                        <a:pt x="1441152" y="1516599"/>
                        <a:pt x="1460087" y="1497359"/>
                      </a:cubicBezTo>
                      <a:cubicBezTo>
                        <a:pt x="1479175" y="1478347"/>
                        <a:pt x="1489977" y="1452401"/>
                        <a:pt x="1489977" y="1425397"/>
                      </a:cubicBezTo>
                      <a:lnTo>
                        <a:pt x="1489815" y="1056666"/>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1AA5DF10-D251-7C6F-FE25-4369D0450FD9}"/>
                    </a:ext>
                  </a:extLst>
                </p:cNvPr>
                <p:cNvSpPr/>
                <p:nvPr/>
              </p:nvSpPr>
              <p:spPr>
                <a:xfrm>
                  <a:off x="4022537" y="4280420"/>
                  <a:ext cx="3493333" cy="1406623"/>
                </a:xfrm>
                <a:custGeom>
                  <a:avLst/>
                  <a:gdLst>
                    <a:gd name="connsiteX0" fmla="*/ 3393037 w 3493333"/>
                    <a:gd name="connsiteY0" fmla="*/ 828847 h 1406623"/>
                    <a:gd name="connsiteX1" fmla="*/ 2334685 w 3493333"/>
                    <a:gd name="connsiteY1" fmla="*/ 0 h 1406623"/>
                    <a:gd name="connsiteX2" fmla="*/ 1746698 w 3493333"/>
                    <a:gd name="connsiteY2" fmla="*/ 279568 h 1406623"/>
                    <a:gd name="connsiteX3" fmla="*/ 1158881 w 3493333"/>
                    <a:gd name="connsiteY3" fmla="*/ 0 h 1406623"/>
                    <a:gd name="connsiteX4" fmla="*/ 100225 w 3493333"/>
                    <a:gd name="connsiteY4" fmla="*/ 828923 h 1406623"/>
                    <a:gd name="connsiteX5" fmla="*/ 12814 w 3493333"/>
                    <a:gd name="connsiteY5" fmla="*/ 1086222 h 1406623"/>
                    <a:gd name="connsiteX6" fmla="*/ 45352 w 3493333"/>
                    <a:gd name="connsiteY6" fmla="*/ 1305363 h 1406623"/>
                    <a:gd name="connsiteX7" fmla="*/ 242376 w 3493333"/>
                    <a:gd name="connsiteY7" fmla="*/ 1406624 h 1406623"/>
                    <a:gd name="connsiteX8" fmla="*/ 3250876 w 3493333"/>
                    <a:gd name="connsiteY8" fmla="*/ 1406624 h 1406623"/>
                    <a:gd name="connsiteX9" fmla="*/ 3448063 w 3493333"/>
                    <a:gd name="connsiteY9" fmla="*/ 1305363 h 1406623"/>
                    <a:gd name="connsiteX10" fmla="*/ 3480448 w 3493333"/>
                    <a:gd name="connsiteY10" fmla="*/ 1086222 h 1406623"/>
                    <a:gd name="connsiteX11" fmla="*/ 3393037 w 3493333"/>
                    <a:gd name="connsiteY11" fmla="*/ 828847 h 140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93333" h="1406623">
                      <a:moveTo>
                        <a:pt x="3393037" y="828847"/>
                      </a:moveTo>
                      <a:cubicBezTo>
                        <a:pt x="3234903" y="363569"/>
                        <a:pt x="2817050" y="43558"/>
                        <a:pt x="2334685" y="0"/>
                      </a:cubicBezTo>
                      <a:cubicBezTo>
                        <a:pt x="2173160" y="171050"/>
                        <a:pt x="1973173" y="279568"/>
                        <a:pt x="1746698" y="279568"/>
                      </a:cubicBezTo>
                      <a:cubicBezTo>
                        <a:pt x="1520393" y="279568"/>
                        <a:pt x="1320254" y="171059"/>
                        <a:pt x="1158881" y="0"/>
                      </a:cubicBezTo>
                      <a:cubicBezTo>
                        <a:pt x="676230" y="43558"/>
                        <a:pt x="258359" y="363569"/>
                        <a:pt x="100225" y="828923"/>
                      </a:cubicBezTo>
                      <a:lnTo>
                        <a:pt x="12814" y="1086222"/>
                      </a:lnTo>
                      <a:cubicBezTo>
                        <a:pt x="-12189" y="1160259"/>
                        <a:pt x="-216" y="1241841"/>
                        <a:pt x="45352" y="1305363"/>
                      </a:cubicBezTo>
                      <a:cubicBezTo>
                        <a:pt x="90910" y="1368905"/>
                        <a:pt x="164281" y="1406624"/>
                        <a:pt x="242376" y="1406624"/>
                      </a:cubicBezTo>
                      <a:lnTo>
                        <a:pt x="3250876" y="1406624"/>
                      </a:lnTo>
                      <a:cubicBezTo>
                        <a:pt x="3329124" y="1406624"/>
                        <a:pt x="3402495" y="1368905"/>
                        <a:pt x="3448063" y="1305363"/>
                      </a:cubicBezTo>
                      <a:cubicBezTo>
                        <a:pt x="3493468" y="1241841"/>
                        <a:pt x="3505603" y="1160259"/>
                        <a:pt x="3480448" y="1086222"/>
                      </a:cubicBezTo>
                      <a:lnTo>
                        <a:pt x="3393037" y="828847"/>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AAB42937-6028-E1C1-7478-17B831A0EE2F}"/>
                    </a:ext>
                  </a:extLst>
                </p:cNvPr>
                <p:cNvSpPr/>
                <p:nvPr/>
              </p:nvSpPr>
              <p:spPr>
                <a:xfrm>
                  <a:off x="4984832" y="2238308"/>
                  <a:ext cx="1568958" cy="2094470"/>
                </a:xfrm>
                <a:custGeom>
                  <a:avLst/>
                  <a:gdLst>
                    <a:gd name="connsiteX0" fmla="*/ 0 w 1568958"/>
                    <a:gd name="connsiteY0" fmla="*/ 898102 h 2094470"/>
                    <a:gd name="connsiteX1" fmla="*/ 784403 w 1568958"/>
                    <a:gd name="connsiteY1" fmla="*/ 2094470 h 2094470"/>
                    <a:gd name="connsiteX2" fmla="*/ 1568958 w 1568958"/>
                    <a:gd name="connsiteY2" fmla="*/ 898102 h 2094470"/>
                    <a:gd name="connsiteX3" fmla="*/ 0 w 1568958"/>
                    <a:gd name="connsiteY3" fmla="*/ 898102 h 2094470"/>
                  </a:gdLst>
                  <a:ahLst/>
                  <a:cxnLst>
                    <a:cxn ang="0">
                      <a:pos x="connsiteX0" y="connsiteY0"/>
                    </a:cxn>
                    <a:cxn ang="0">
                      <a:pos x="connsiteX1" y="connsiteY1"/>
                    </a:cxn>
                    <a:cxn ang="0">
                      <a:pos x="connsiteX2" y="connsiteY2"/>
                    </a:cxn>
                    <a:cxn ang="0">
                      <a:pos x="connsiteX3" y="connsiteY3"/>
                    </a:cxn>
                  </a:cxnLst>
                  <a:rect l="l" t="t" r="r" b="b"/>
                  <a:pathLst>
                    <a:path w="1568958" h="2094470">
                      <a:moveTo>
                        <a:pt x="0" y="898102"/>
                      </a:moveTo>
                      <a:cubicBezTo>
                        <a:pt x="0" y="1475212"/>
                        <a:pt x="351311" y="2094470"/>
                        <a:pt x="784403" y="2094470"/>
                      </a:cubicBezTo>
                      <a:cubicBezTo>
                        <a:pt x="1217667" y="2094470"/>
                        <a:pt x="1568958" y="1475212"/>
                        <a:pt x="1568958" y="898102"/>
                      </a:cubicBezTo>
                      <a:cubicBezTo>
                        <a:pt x="1568967" y="-298181"/>
                        <a:pt x="0" y="-300553"/>
                        <a:pt x="0" y="898102"/>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17" name="Group 216">
            <a:extLst>
              <a:ext uri="{FF2B5EF4-FFF2-40B4-BE49-F238E27FC236}">
                <a16:creationId xmlns:a16="http://schemas.microsoft.com/office/drawing/2014/main" id="{9241A252-524B-459D-AF84-E6DB0F645CDD}"/>
              </a:ext>
            </a:extLst>
          </p:cNvPr>
          <p:cNvGrpSpPr/>
          <p:nvPr/>
        </p:nvGrpSpPr>
        <p:grpSpPr>
          <a:xfrm>
            <a:off x="7908069" y="4710100"/>
            <a:ext cx="533800" cy="741915"/>
            <a:chOff x="7908069" y="4710100"/>
            <a:chExt cx="533800" cy="741915"/>
          </a:xfrm>
        </p:grpSpPr>
        <p:sp>
          <p:nvSpPr>
            <p:cNvPr id="134" name="Rectangle 133">
              <a:extLst>
                <a:ext uri="{FF2B5EF4-FFF2-40B4-BE49-F238E27FC236}">
                  <a16:creationId xmlns:a16="http://schemas.microsoft.com/office/drawing/2014/main" id="{25955A10-CC51-4C10-8B08-A364067DFE5F}"/>
                </a:ext>
              </a:extLst>
            </p:cNvPr>
            <p:cNvSpPr/>
            <p:nvPr/>
          </p:nvSpPr>
          <p:spPr bwMode="auto">
            <a:xfrm>
              <a:off x="7908069" y="5126285"/>
              <a:ext cx="533800" cy="3257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System </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Health</a:t>
              </a:r>
            </a:p>
          </p:txBody>
        </p:sp>
        <p:grpSp>
          <p:nvGrpSpPr>
            <p:cNvPr id="80" name="Group 79">
              <a:extLst>
                <a:ext uri="{FF2B5EF4-FFF2-40B4-BE49-F238E27FC236}">
                  <a16:creationId xmlns:a16="http://schemas.microsoft.com/office/drawing/2014/main" id="{5A6A00CD-E54A-B85D-013E-7A8AC64FCA79}"/>
                </a:ext>
              </a:extLst>
            </p:cNvPr>
            <p:cNvGrpSpPr/>
            <p:nvPr/>
          </p:nvGrpSpPr>
          <p:grpSpPr>
            <a:xfrm>
              <a:off x="7908069" y="4710100"/>
              <a:ext cx="349722" cy="349722"/>
              <a:chOff x="9442000" y="4716097"/>
              <a:chExt cx="349722" cy="349722"/>
            </a:xfrm>
          </p:grpSpPr>
          <p:sp>
            <p:nvSpPr>
              <p:cNvPr id="81" name="Oval 80">
                <a:extLst>
                  <a:ext uri="{FF2B5EF4-FFF2-40B4-BE49-F238E27FC236}">
                    <a16:creationId xmlns:a16="http://schemas.microsoft.com/office/drawing/2014/main" id="{EEF22DB2-CDFB-DC08-9B70-FFE83FEA6BDF}"/>
                  </a:ext>
                  <a:ext uri="{C183D7F6-B498-43B3-948B-1728B52AA6E4}">
                    <adec:decorative xmlns:adec="http://schemas.microsoft.com/office/drawing/2017/decorative" val="1"/>
                  </a:ext>
                </a:extLst>
              </p:cNvPr>
              <p:cNvSpPr/>
              <p:nvPr/>
            </p:nvSpPr>
            <p:spPr bwMode="auto">
              <a:xfrm>
                <a:off x="9442000" y="4716097"/>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11EE59ED-CEA0-6CF2-DFE0-5A6084A581D7}"/>
                  </a:ext>
                </a:extLst>
              </p:cNvPr>
              <p:cNvGrpSpPr/>
              <p:nvPr/>
            </p:nvGrpSpPr>
            <p:grpSpPr>
              <a:xfrm>
                <a:off x="9484085" y="4771150"/>
                <a:ext cx="265552" cy="239616"/>
                <a:chOff x="-101468" y="1401451"/>
                <a:chExt cx="4877169" cy="4400800"/>
              </a:xfrm>
            </p:grpSpPr>
            <p:sp>
              <p:nvSpPr>
                <p:cNvPr id="83" name="Freeform: Shape 82">
                  <a:extLst>
                    <a:ext uri="{FF2B5EF4-FFF2-40B4-BE49-F238E27FC236}">
                      <a16:creationId xmlns:a16="http://schemas.microsoft.com/office/drawing/2014/main" id="{ABB10FE4-5040-225A-77E3-43CB2DFED036}"/>
                    </a:ext>
                  </a:extLst>
                </p:cNvPr>
                <p:cNvSpPr/>
                <p:nvPr/>
              </p:nvSpPr>
              <p:spPr>
                <a:xfrm>
                  <a:off x="-101468" y="1401451"/>
                  <a:ext cx="4877169" cy="2515144"/>
                </a:xfrm>
                <a:custGeom>
                  <a:avLst/>
                  <a:gdLst>
                    <a:gd name="connsiteX0" fmla="*/ 2437199 w 4877169"/>
                    <a:gd name="connsiteY0" fmla="*/ 404729 h 2515144"/>
                    <a:gd name="connsiteX1" fmla="*/ 275 w 4877169"/>
                    <a:gd name="connsiteY1" fmla="*/ 1399396 h 2515144"/>
                    <a:gd name="connsiteX2" fmla="*/ 238286 w 4877169"/>
                    <a:gd name="connsiteY2" fmla="*/ 2210059 h 2515144"/>
                    <a:gd name="connsiteX3" fmla="*/ 1289503 w 4877169"/>
                    <a:gd name="connsiteY3" fmla="*/ 2210059 h 2515144"/>
                    <a:gd name="connsiteX4" fmla="*/ 1476478 w 4877169"/>
                    <a:gd name="connsiteY4" fmla="*/ 1898420 h 2515144"/>
                    <a:gd name="connsiteX5" fmla="*/ 1719528 w 4877169"/>
                    <a:gd name="connsiteY5" fmla="*/ 1895229 h 2515144"/>
                    <a:gd name="connsiteX6" fmla="*/ 2114025 w 4877169"/>
                    <a:gd name="connsiteY6" fmla="*/ 2515145 h 2515144"/>
                    <a:gd name="connsiteX7" fmla="*/ 2689078 w 4877169"/>
                    <a:gd name="connsiteY7" fmla="*/ 1301174 h 2515144"/>
                    <a:gd name="connsiteX8" fmla="*/ 2943995 w 4877169"/>
                    <a:gd name="connsiteY8" fmla="*/ 1294602 h 2515144"/>
                    <a:gd name="connsiteX9" fmla="*/ 3436933 w 4877169"/>
                    <a:gd name="connsiteY9" fmla="*/ 2210059 h 2515144"/>
                    <a:gd name="connsiteX10" fmla="*/ 4636112 w 4877169"/>
                    <a:gd name="connsiteY10" fmla="*/ 2210059 h 2515144"/>
                    <a:gd name="connsiteX11" fmla="*/ 2437199 w 4877169"/>
                    <a:gd name="connsiteY11" fmla="*/ 404729 h 251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77169" h="2515144">
                      <a:moveTo>
                        <a:pt x="2437199" y="404729"/>
                      </a:moveTo>
                      <a:cubicBezTo>
                        <a:pt x="1374123" y="-525083"/>
                        <a:pt x="22440" y="291876"/>
                        <a:pt x="275" y="1399396"/>
                      </a:cubicBezTo>
                      <a:cubicBezTo>
                        <a:pt x="-5373" y="1681650"/>
                        <a:pt x="76103" y="1956589"/>
                        <a:pt x="238286" y="2210059"/>
                      </a:cubicBezTo>
                      <a:lnTo>
                        <a:pt x="1289503" y="2210059"/>
                      </a:lnTo>
                      <a:lnTo>
                        <a:pt x="1476478" y="1898420"/>
                      </a:lnTo>
                      <a:cubicBezTo>
                        <a:pt x="1530771" y="1807942"/>
                        <a:pt x="1662159" y="1805027"/>
                        <a:pt x="1719528" y="1895229"/>
                      </a:cubicBezTo>
                      <a:lnTo>
                        <a:pt x="2114025" y="2515145"/>
                      </a:lnTo>
                      <a:lnTo>
                        <a:pt x="2689078" y="1301174"/>
                      </a:lnTo>
                      <a:cubicBezTo>
                        <a:pt x="2739227" y="1195246"/>
                        <a:pt x="2888683" y="1191884"/>
                        <a:pt x="2943995" y="1294602"/>
                      </a:cubicBezTo>
                      <a:lnTo>
                        <a:pt x="3436933" y="2210059"/>
                      </a:lnTo>
                      <a:lnTo>
                        <a:pt x="4636112" y="2210059"/>
                      </a:lnTo>
                      <a:cubicBezTo>
                        <a:pt x="5524432" y="821695"/>
                        <a:pt x="3768813" y="-759941"/>
                        <a:pt x="2437199" y="404729"/>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99390E68-E943-22BA-11CC-A2817E6395A0}"/>
                    </a:ext>
                  </a:extLst>
                </p:cNvPr>
                <p:cNvSpPr/>
                <p:nvPr/>
              </p:nvSpPr>
              <p:spPr>
                <a:xfrm>
                  <a:off x="362836" y="3080301"/>
                  <a:ext cx="3945769" cy="2721950"/>
                </a:xfrm>
                <a:custGeom>
                  <a:avLst/>
                  <a:gdLst>
                    <a:gd name="connsiteX0" fmla="*/ 2761498 w 3945769"/>
                    <a:gd name="connsiteY0" fmla="*/ 741817 h 2721950"/>
                    <a:gd name="connsiteX1" fmla="*/ 2362057 w 3945769"/>
                    <a:gd name="connsiteY1" fmla="*/ 0 h 2721950"/>
                    <a:gd name="connsiteX2" fmla="*/ 1797215 w 3945769"/>
                    <a:gd name="connsiteY2" fmla="*/ 1192435 h 2721950"/>
                    <a:gd name="connsiteX3" fmla="*/ 1547555 w 3945769"/>
                    <a:gd name="connsiteY3" fmla="*/ 1207980 h 2721950"/>
                    <a:gd name="connsiteX4" fmla="*/ 1138266 w 3945769"/>
                    <a:gd name="connsiteY4" fmla="*/ 564823 h 2721950"/>
                    <a:gd name="connsiteX5" fmla="*/ 1028605 w 3945769"/>
                    <a:gd name="connsiteY5" fmla="*/ 747589 h 2721950"/>
                    <a:gd name="connsiteX6" fmla="*/ 906094 w 3945769"/>
                    <a:gd name="connsiteY6" fmla="*/ 816950 h 2721950"/>
                    <a:gd name="connsiteX7" fmla="*/ 0 w 3945769"/>
                    <a:gd name="connsiteY7" fmla="*/ 816950 h 2721950"/>
                    <a:gd name="connsiteX8" fmla="*/ 1872120 w 3945769"/>
                    <a:gd name="connsiteY8" fmla="*/ 2680364 h 2721950"/>
                    <a:gd name="connsiteX9" fmla="*/ 2073650 w 3945769"/>
                    <a:gd name="connsiteY9" fmla="*/ 2680364 h 2721950"/>
                    <a:gd name="connsiteX10" fmla="*/ 3945769 w 3945769"/>
                    <a:gd name="connsiteY10" fmla="*/ 816950 h 2721950"/>
                    <a:gd name="connsiteX11" fmla="*/ 2887294 w 3945769"/>
                    <a:gd name="connsiteY11" fmla="*/ 816950 h 2721950"/>
                    <a:gd name="connsiteX12" fmla="*/ 2761498 w 3945769"/>
                    <a:gd name="connsiteY12" fmla="*/ 741817 h 272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45769" h="2721950">
                      <a:moveTo>
                        <a:pt x="2761498" y="741817"/>
                      </a:moveTo>
                      <a:lnTo>
                        <a:pt x="2362057" y="0"/>
                      </a:lnTo>
                      <a:lnTo>
                        <a:pt x="1797215" y="1192435"/>
                      </a:lnTo>
                      <a:cubicBezTo>
                        <a:pt x="1749162" y="1293886"/>
                        <a:pt x="1607820" y="1302696"/>
                        <a:pt x="1547555" y="1207980"/>
                      </a:cubicBezTo>
                      <a:lnTo>
                        <a:pt x="1138266" y="564823"/>
                      </a:lnTo>
                      <a:lnTo>
                        <a:pt x="1028605" y="747589"/>
                      </a:lnTo>
                      <a:cubicBezTo>
                        <a:pt x="1002782" y="790623"/>
                        <a:pt x="956282" y="816950"/>
                        <a:pt x="906094" y="816950"/>
                      </a:cubicBezTo>
                      <a:lnTo>
                        <a:pt x="0" y="816950"/>
                      </a:lnTo>
                      <a:cubicBezTo>
                        <a:pt x="28404" y="846677"/>
                        <a:pt x="-122977" y="695601"/>
                        <a:pt x="1872120" y="2680364"/>
                      </a:cubicBezTo>
                      <a:cubicBezTo>
                        <a:pt x="1927841" y="2735809"/>
                        <a:pt x="2017919" y="2735818"/>
                        <a:pt x="2073650" y="2680364"/>
                      </a:cubicBezTo>
                      <a:cubicBezTo>
                        <a:pt x="4038048" y="726138"/>
                        <a:pt x="3917423" y="846620"/>
                        <a:pt x="3945769" y="816950"/>
                      </a:cubicBezTo>
                      <a:lnTo>
                        <a:pt x="2887294" y="816950"/>
                      </a:lnTo>
                      <a:cubicBezTo>
                        <a:pt x="2834726" y="816959"/>
                        <a:pt x="2786415" y="788098"/>
                        <a:pt x="2761498" y="741817"/>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1" name="Group 10">
            <a:extLst>
              <a:ext uri="{FF2B5EF4-FFF2-40B4-BE49-F238E27FC236}">
                <a16:creationId xmlns:a16="http://schemas.microsoft.com/office/drawing/2014/main" id="{C223B0EF-844D-8D8F-6643-926F0F0C34B7}"/>
              </a:ext>
            </a:extLst>
          </p:cNvPr>
          <p:cNvGrpSpPr/>
          <p:nvPr/>
        </p:nvGrpSpPr>
        <p:grpSpPr>
          <a:xfrm>
            <a:off x="5424343" y="5562434"/>
            <a:ext cx="598084" cy="756571"/>
            <a:chOff x="5424343" y="5562434"/>
            <a:chExt cx="598084" cy="756571"/>
          </a:xfrm>
        </p:grpSpPr>
        <p:sp>
          <p:nvSpPr>
            <p:cNvPr id="139" name="Rectangle 138">
              <a:extLst>
                <a:ext uri="{FF2B5EF4-FFF2-40B4-BE49-F238E27FC236}">
                  <a16:creationId xmlns:a16="http://schemas.microsoft.com/office/drawing/2014/main" id="{BFC8A832-3968-4431-8529-62E84D89150E}"/>
                </a:ext>
              </a:extLst>
            </p:cNvPr>
            <p:cNvSpPr/>
            <p:nvPr/>
          </p:nvSpPr>
          <p:spPr bwMode="auto">
            <a:xfrm>
              <a:off x="5424343" y="5993140"/>
              <a:ext cx="591258"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Usage</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analytics</a:t>
              </a:r>
            </a:p>
          </p:txBody>
        </p:sp>
        <p:grpSp>
          <p:nvGrpSpPr>
            <p:cNvPr id="60" name="Group 59">
              <a:extLst>
                <a:ext uri="{FF2B5EF4-FFF2-40B4-BE49-F238E27FC236}">
                  <a16:creationId xmlns:a16="http://schemas.microsoft.com/office/drawing/2014/main" id="{D55184C9-373D-207C-34ED-17160673A6D5}"/>
                </a:ext>
              </a:extLst>
            </p:cNvPr>
            <p:cNvGrpSpPr/>
            <p:nvPr/>
          </p:nvGrpSpPr>
          <p:grpSpPr>
            <a:xfrm>
              <a:off x="5672705" y="5562434"/>
              <a:ext cx="349722" cy="349722"/>
              <a:chOff x="7431411" y="5481900"/>
              <a:chExt cx="349722" cy="349722"/>
            </a:xfrm>
          </p:grpSpPr>
          <p:sp>
            <p:nvSpPr>
              <p:cNvPr id="61" name="Oval 60">
                <a:extLst>
                  <a:ext uri="{FF2B5EF4-FFF2-40B4-BE49-F238E27FC236}">
                    <a16:creationId xmlns:a16="http://schemas.microsoft.com/office/drawing/2014/main" id="{9FFAD324-E97B-434C-1532-1B70D9853286}"/>
                  </a:ext>
                  <a:ext uri="{C183D7F6-B498-43B3-948B-1728B52AA6E4}">
                    <adec:decorative xmlns:adec="http://schemas.microsoft.com/office/drawing/2017/decorative" val="1"/>
                  </a:ext>
                </a:extLst>
              </p:cNvPr>
              <p:cNvSpPr/>
              <p:nvPr/>
            </p:nvSpPr>
            <p:spPr bwMode="auto">
              <a:xfrm>
                <a:off x="7431411" y="5481900"/>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FE821394-595F-9688-7B41-4BC0C89C6971}"/>
                  </a:ext>
                </a:extLst>
              </p:cNvPr>
              <p:cNvGrpSpPr/>
              <p:nvPr/>
            </p:nvGrpSpPr>
            <p:grpSpPr>
              <a:xfrm>
                <a:off x="7503366" y="5553856"/>
                <a:ext cx="205812" cy="205810"/>
                <a:chOff x="751773" y="956950"/>
                <a:chExt cx="4876872" cy="4876829"/>
              </a:xfrm>
            </p:grpSpPr>
            <p:sp>
              <p:nvSpPr>
                <p:cNvPr id="63" name="Freeform: Shape 62">
                  <a:extLst>
                    <a:ext uri="{FF2B5EF4-FFF2-40B4-BE49-F238E27FC236}">
                      <a16:creationId xmlns:a16="http://schemas.microsoft.com/office/drawing/2014/main" id="{D1CA3790-7BE0-381B-BF90-91AFA24B174D}"/>
                    </a:ext>
                  </a:extLst>
                </p:cNvPr>
                <p:cNvSpPr/>
                <p:nvPr/>
              </p:nvSpPr>
              <p:spPr>
                <a:xfrm>
                  <a:off x="751774" y="2585755"/>
                  <a:ext cx="4876800" cy="3248024"/>
                </a:xfrm>
                <a:custGeom>
                  <a:avLst/>
                  <a:gdLst>
                    <a:gd name="connsiteX0" fmla="*/ 4733925 w 4876800"/>
                    <a:gd name="connsiteY0" fmla="*/ 2962275 h 3248024"/>
                    <a:gd name="connsiteX1" fmla="*/ 4581525 w 4876800"/>
                    <a:gd name="connsiteY1" fmla="*/ 2962275 h 3248024"/>
                    <a:gd name="connsiteX2" fmla="*/ 4581525 w 4876800"/>
                    <a:gd name="connsiteY2" fmla="*/ 142875 h 3248024"/>
                    <a:gd name="connsiteX3" fmla="*/ 4438650 w 4876800"/>
                    <a:gd name="connsiteY3" fmla="*/ 0 h 3248024"/>
                    <a:gd name="connsiteX4" fmla="*/ 3867150 w 4876800"/>
                    <a:gd name="connsiteY4" fmla="*/ 0 h 3248024"/>
                    <a:gd name="connsiteX5" fmla="*/ 3724275 w 4876800"/>
                    <a:gd name="connsiteY5" fmla="*/ 142875 h 3248024"/>
                    <a:gd name="connsiteX6" fmla="*/ 3724275 w 4876800"/>
                    <a:gd name="connsiteY6" fmla="*/ 2962275 h 3248024"/>
                    <a:gd name="connsiteX7" fmla="*/ 3438525 w 4876800"/>
                    <a:gd name="connsiteY7" fmla="*/ 2962275 h 3248024"/>
                    <a:gd name="connsiteX8" fmla="*/ 3438525 w 4876800"/>
                    <a:gd name="connsiteY8" fmla="*/ 1095375 h 3248024"/>
                    <a:gd name="connsiteX9" fmla="*/ 3295650 w 4876800"/>
                    <a:gd name="connsiteY9" fmla="*/ 952500 h 3248024"/>
                    <a:gd name="connsiteX10" fmla="*/ 2724150 w 4876800"/>
                    <a:gd name="connsiteY10" fmla="*/ 952500 h 3248024"/>
                    <a:gd name="connsiteX11" fmla="*/ 2581275 w 4876800"/>
                    <a:gd name="connsiteY11" fmla="*/ 1095375 h 3248024"/>
                    <a:gd name="connsiteX12" fmla="*/ 2581275 w 4876800"/>
                    <a:gd name="connsiteY12" fmla="*/ 2962275 h 3248024"/>
                    <a:gd name="connsiteX13" fmla="*/ 2295525 w 4876800"/>
                    <a:gd name="connsiteY13" fmla="*/ 2962275 h 3248024"/>
                    <a:gd name="connsiteX14" fmla="*/ 2295525 w 4876800"/>
                    <a:gd name="connsiteY14" fmla="*/ 1619250 h 3248024"/>
                    <a:gd name="connsiteX15" fmla="*/ 2152650 w 4876800"/>
                    <a:gd name="connsiteY15" fmla="*/ 1476375 h 3248024"/>
                    <a:gd name="connsiteX16" fmla="*/ 1581150 w 4876800"/>
                    <a:gd name="connsiteY16" fmla="*/ 1476375 h 3248024"/>
                    <a:gd name="connsiteX17" fmla="*/ 1438275 w 4876800"/>
                    <a:gd name="connsiteY17" fmla="*/ 1619250 h 3248024"/>
                    <a:gd name="connsiteX18" fmla="*/ 1438275 w 4876800"/>
                    <a:gd name="connsiteY18" fmla="*/ 2962275 h 3248024"/>
                    <a:gd name="connsiteX19" fmla="*/ 1152525 w 4876800"/>
                    <a:gd name="connsiteY19" fmla="*/ 2962275 h 3248024"/>
                    <a:gd name="connsiteX20" fmla="*/ 1152525 w 4876800"/>
                    <a:gd name="connsiteY20" fmla="*/ 1962150 h 3248024"/>
                    <a:gd name="connsiteX21" fmla="*/ 1009650 w 4876800"/>
                    <a:gd name="connsiteY21" fmla="*/ 1819275 h 3248024"/>
                    <a:gd name="connsiteX22" fmla="*/ 438150 w 4876800"/>
                    <a:gd name="connsiteY22" fmla="*/ 1819275 h 3248024"/>
                    <a:gd name="connsiteX23" fmla="*/ 295275 w 4876800"/>
                    <a:gd name="connsiteY23" fmla="*/ 1962150 h 3248024"/>
                    <a:gd name="connsiteX24" fmla="*/ 295275 w 4876800"/>
                    <a:gd name="connsiteY24" fmla="*/ 2962275 h 3248024"/>
                    <a:gd name="connsiteX25" fmla="*/ 142875 w 4876800"/>
                    <a:gd name="connsiteY25" fmla="*/ 2962275 h 3248024"/>
                    <a:gd name="connsiteX26" fmla="*/ 0 w 4876800"/>
                    <a:gd name="connsiteY26" fmla="*/ 3105150 h 3248024"/>
                    <a:gd name="connsiteX27" fmla="*/ 142875 w 4876800"/>
                    <a:gd name="connsiteY27" fmla="*/ 3248025 h 3248024"/>
                    <a:gd name="connsiteX28" fmla="*/ 4733925 w 4876800"/>
                    <a:gd name="connsiteY28" fmla="*/ 3248025 h 3248024"/>
                    <a:gd name="connsiteX29" fmla="*/ 4876800 w 4876800"/>
                    <a:gd name="connsiteY29" fmla="*/ 3105150 h 3248024"/>
                    <a:gd name="connsiteX30" fmla="*/ 4733925 w 4876800"/>
                    <a:gd name="connsiteY30" fmla="*/ 2962275 h 32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76800" h="3248024">
                      <a:moveTo>
                        <a:pt x="4733925" y="2962275"/>
                      </a:moveTo>
                      <a:lnTo>
                        <a:pt x="4581525" y="2962275"/>
                      </a:lnTo>
                      <a:lnTo>
                        <a:pt x="4581525" y="142875"/>
                      </a:lnTo>
                      <a:cubicBezTo>
                        <a:pt x="4581525" y="63970"/>
                        <a:pt x="4517555" y="0"/>
                        <a:pt x="4438650" y="0"/>
                      </a:cubicBezTo>
                      <a:lnTo>
                        <a:pt x="3867150" y="0"/>
                      </a:lnTo>
                      <a:cubicBezTo>
                        <a:pt x="3788245" y="0"/>
                        <a:pt x="3724275" y="63970"/>
                        <a:pt x="3724275" y="142875"/>
                      </a:cubicBezTo>
                      <a:lnTo>
                        <a:pt x="3724275" y="2962275"/>
                      </a:lnTo>
                      <a:lnTo>
                        <a:pt x="3438525" y="2962275"/>
                      </a:lnTo>
                      <a:lnTo>
                        <a:pt x="3438525" y="1095375"/>
                      </a:lnTo>
                      <a:cubicBezTo>
                        <a:pt x="3438525" y="1016470"/>
                        <a:pt x="3374555" y="952500"/>
                        <a:pt x="3295650" y="952500"/>
                      </a:cubicBezTo>
                      <a:lnTo>
                        <a:pt x="2724150" y="952500"/>
                      </a:lnTo>
                      <a:cubicBezTo>
                        <a:pt x="2645245" y="952500"/>
                        <a:pt x="2581275" y="1016470"/>
                        <a:pt x="2581275" y="1095375"/>
                      </a:cubicBezTo>
                      <a:lnTo>
                        <a:pt x="2581275" y="2962275"/>
                      </a:lnTo>
                      <a:lnTo>
                        <a:pt x="2295525" y="2962275"/>
                      </a:lnTo>
                      <a:lnTo>
                        <a:pt x="2295525" y="1619250"/>
                      </a:lnTo>
                      <a:cubicBezTo>
                        <a:pt x="2295525" y="1540345"/>
                        <a:pt x="2231555" y="1476375"/>
                        <a:pt x="2152650" y="1476375"/>
                      </a:cubicBezTo>
                      <a:lnTo>
                        <a:pt x="1581150" y="1476375"/>
                      </a:lnTo>
                      <a:cubicBezTo>
                        <a:pt x="1502245" y="1476375"/>
                        <a:pt x="1438275" y="1540345"/>
                        <a:pt x="1438275" y="1619250"/>
                      </a:cubicBezTo>
                      <a:lnTo>
                        <a:pt x="1438275" y="2962275"/>
                      </a:lnTo>
                      <a:lnTo>
                        <a:pt x="1152525" y="2962275"/>
                      </a:lnTo>
                      <a:lnTo>
                        <a:pt x="1152525" y="1962150"/>
                      </a:lnTo>
                      <a:cubicBezTo>
                        <a:pt x="1152525" y="1883245"/>
                        <a:pt x="1088555" y="1819275"/>
                        <a:pt x="1009650" y="1819275"/>
                      </a:cubicBezTo>
                      <a:lnTo>
                        <a:pt x="438150" y="1819275"/>
                      </a:lnTo>
                      <a:cubicBezTo>
                        <a:pt x="359245" y="1819275"/>
                        <a:pt x="295275" y="1883245"/>
                        <a:pt x="295275" y="1962150"/>
                      </a:cubicBezTo>
                      <a:lnTo>
                        <a:pt x="295275" y="2962275"/>
                      </a:lnTo>
                      <a:lnTo>
                        <a:pt x="142875" y="2962275"/>
                      </a:lnTo>
                      <a:cubicBezTo>
                        <a:pt x="63970" y="2962275"/>
                        <a:pt x="0" y="3026245"/>
                        <a:pt x="0" y="3105150"/>
                      </a:cubicBezTo>
                      <a:cubicBezTo>
                        <a:pt x="0" y="3184055"/>
                        <a:pt x="63970" y="3248025"/>
                        <a:pt x="142875" y="3248025"/>
                      </a:cubicBezTo>
                      <a:lnTo>
                        <a:pt x="4733925" y="3248025"/>
                      </a:lnTo>
                      <a:cubicBezTo>
                        <a:pt x="4812830" y="3248025"/>
                        <a:pt x="4876800" y="3184055"/>
                        <a:pt x="4876800" y="3105150"/>
                      </a:cubicBezTo>
                      <a:cubicBezTo>
                        <a:pt x="4876800" y="3026245"/>
                        <a:pt x="4812830" y="2962275"/>
                        <a:pt x="4733925" y="2962275"/>
                      </a:cubicBezTo>
                      <a:close/>
                    </a:path>
                  </a:pathLst>
                </a:custGeom>
                <a:solidFill>
                  <a:srgbClr val="A6A6A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C4C88A6-0B25-D382-2747-19DA92E5971C}"/>
                    </a:ext>
                  </a:extLst>
                </p:cNvPr>
                <p:cNvSpPr/>
                <p:nvPr/>
              </p:nvSpPr>
              <p:spPr>
                <a:xfrm>
                  <a:off x="751773" y="956950"/>
                  <a:ext cx="4876872" cy="3069975"/>
                </a:xfrm>
                <a:custGeom>
                  <a:avLst/>
                  <a:gdLst>
                    <a:gd name="connsiteX0" fmla="*/ 142875 w 4876872"/>
                    <a:gd name="connsiteY0" fmla="*/ 3069975 h 3069975"/>
                    <a:gd name="connsiteX1" fmla="*/ 2865749 w 4876872"/>
                    <a:gd name="connsiteY1" fmla="*/ 2168215 h 3069975"/>
                    <a:gd name="connsiteX2" fmla="*/ 4457167 w 4876872"/>
                    <a:gd name="connsiteY2" fmla="*/ 535201 h 3069975"/>
                    <a:gd name="connsiteX3" fmla="*/ 4595927 w 4876872"/>
                    <a:gd name="connsiteY3" fmla="*/ 1053047 h 3069975"/>
                    <a:gd name="connsiteX4" fmla="*/ 4770911 w 4876872"/>
                    <a:gd name="connsiteY4" fmla="*/ 1154069 h 3069975"/>
                    <a:gd name="connsiteX5" fmla="*/ 4871933 w 4876872"/>
                    <a:gd name="connsiteY5" fmla="*/ 979085 h 3069975"/>
                    <a:gd name="connsiteX6" fmla="*/ 4637970 w 4876872"/>
                    <a:gd name="connsiteY6" fmla="*/ 105929 h 3069975"/>
                    <a:gd name="connsiteX7" fmla="*/ 4462987 w 4876872"/>
                    <a:gd name="connsiteY7" fmla="*/ 4906 h 3069975"/>
                    <a:gd name="connsiteX8" fmla="*/ 3589830 w 4876872"/>
                    <a:gd name="connsiteY8" fmla="*/ 238869 h 3069975"/>
                    <a:gd name="connsiteX9" fmla="*/ 3488808 w 4876872"/>
                    <a:gd name="connsiteY9" fmla="*/ 413853 h 3069975"/>
                    <a:gd name="connsiteX10" fmla="*/ 3663791 w 4876872"/>
                    <a:gd name="connsiteY10" fmla="*/ 514875 h 3069975"/>
                    <a:gd name="connsiteX11" fmla="*/ 4226290 w 4876872"/>
                    <a:gd name="connsiteY11" fmla="*/ 364151 h 3069975"/>
                    <a:gd name="connsiteX12" fmla="*/ 2706215 w 4876872"/>
                    <a:gd name="connsiteY12" fmla="*/ 1931138 h 3069975"/>
                    <a:gd name="connsiteX13" fmla="*/ 142875 w 4876872"/>
                    <a:gd name="connsiteY13" fmla="*/ 2784225 h 3069975"/>
                    <a:gd name="connsiteX14" fmla="*/ 0 w 4876872"/>
                    <a:gd name="connsiteY14" fmla="*/ 2927100 h 3069975"/>
                    <a:gd name="connsiteX15" fmla="*/ 142875 w 4876872"/>
                    <a:gd name="connsiteY15" fmla="*/ 3069975 h 306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76872" h="3069975">
                      <a:moveTo>
                        <a:pt x="142875" y="3069975"/>
                      </a:moveTo>
                      <a:cubicBezTo>
                        <a:pt x="1034586" y="3069975"/>
                        <a:pt x="2001584" y="2749726"/>
                        <a:pt x="2865749" y="2168215"/>
                      </a:cubicBezTo>
                      <a:cubicBezTo>
                        <a:pt x="3542548" y="1712777"/>
                        <a:pt x="4106723" y="1130962"/>
                        <a:pt x="4457167" y="535201"/>
                      </a:cubicBezTo>
                      <a:lnTo>
                        <a:pt x="4595927" y="1053047"/>
                      </a:lnTo>
                      <a:cubicBezTo>
                        <a:pt x="4613034" y="1116884"/>
                        <a:pt x="4695625" y="1172033"/>
                        <a:pt x="4770911" y="1154069"/>
                      </a:cubicBezTo>
                      <a:cubicBezTo>
                        <a:pt x="4847663" y="1135762"/>
                        <a:pt x="4892355" y="1055304"/>
                        <a:pt x="4871933" y="979085"/>
                      </a:cubicBezTo>
                      <a:lnTo>
                        <a:pt x="4637970" y="105929"/>
                      </a:lnTo>
                      <a:cubicBezTo>
                        <a:pt x="4617539" y="29719"/>
                        <a:pt x="4539234" y="-15525"/>
                        <a:pt x="4462987" y="4906"/>
                      </a:cubicBezTo>
                      <a:lnTo>
                        <a:pt x="3589830" y="238869"/>
                      </a:lnTo>
                      <a:cubicBezTo>
                        <a:pt x="3513611" y="259291"/>
                        <a:pt x="3468386" y="337634"/>
                        <a:pt x="3488808" y="413853"/>
                      </a:cubicBezTo>
                      <a:cubicBezTo>
                        <a:pt x="3509239" y="490072"/>
                        <a:pt x="3587544" y="535316"/>
                        <a:pt x="3663791" y="514875"/>
                      </a:cubicBezTo>
                      <a:lnTo>
                        <a:pt x="4226290" y="364151"/>
                      </a:lnTo>
                      <a:cubicBezTo>
                        <a:pt x="3899345" y="932279"/>
                        <a:pt x="3359011" y="1491854"/>
                        <a:pt x="2706215" y="1931138"/>
                      </a:cubicBezTo>
                      <a:cubicBezTo>
                        <a:pt x="1888703" y="2481264"/>
                        <a:pt x="978360" y="2784225"/>
                        <a:pt x="142875" y="2784225"/>
                      </a:cubicBezTo>
                      <a:cubicBezTo>
                        <a:pt x="63970" y="2784225"/>
                        <a:pt x="0" y="2848195"/>
                        <a:pt x="0" y="2927100"/>
                      </a:cubicBezTo>
                      <a:cubicBezTo>
                        <a:pt x="0" y="3006005"/>
                        <a:pt x="63970" y="3069975"/>
                        <a:pt x="142875" y="306997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16" name="Group 215">
            <a:extLst>
              <a:ext uri="{FF2B5EF4-FFF2-40B4-BE49-F238E27FC236}">
                <a16:creationId xmlns:a16="http://schemas.microsoft.com/office/drawing/2014/main" id="{23B766E5-1F6A-688F-7366-E8FB3105F62E}"/>
              </a:ext>
            </a:extLst>
          </p:cNvPr>
          <p:cNvGrpSpPr/>
          <p:nvPr/>
        </p:nvGrpSpPr>
        <p:grpSpPr>
          <a:xfrm>
            <a:off x="7333295" y="5279694"/>
            <a:ext cx="935037" cy="703378"/>
            <a:chOff x="7333295" y="5279694"/>
            <a:chExt cx="935037" cy="703378"/>
          </a:xfrm>
        </p:grpSpPr>
        <p:sp>
          <p:nvSpPr>
            <p:cNvPr id="144" name="Rectangle 143">
              <a:extLst>
                <a:ext uri="{FF2B5EF4-FFF2-40B4-BE49-F238E27FC236}">
                  <a16:creationId xmlns:a16="http://schemas.microsoft.com/office/drawing/2014/main" id="{B0F1DCE1-B2C1-4DEA-964B-D2A01AF032B8}"/>
                </a:ext>
              </a:extLst>
            </p:cNvPr>
            <p:cNvSpPr/>
            <p:nvPr/>
          </p:nvSpPr>
          <p:spPr bwMode="auto">
            <a:xfrm>
              <a:off x="7333295" y="5657207"/>
              <a:ext cx="935037"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Segoe UI" pitchFamily="34" charset="0"/>
                </a:rPr>
                <a:t>CoE</a:t>
              </a: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 &amp; </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Best Practices</a:t>
              </a:r>
            </a:p>
          </p:txBody>
        </p:sp>
        <p:grpSp>
          <p:nvGrpSpPr>
            <p:cNvPr id="73" name="Group 72">
              <a:extLst>
                <a:ext uri="{FF2B5EF4-FFF2-40B4-BE49-F238E27FC236}">
                  <a16:creationId xmlns:a16="http://schemas.microsoft.com/office/drawing/2014/main" id="{17CBB066-4D25-19B0-0FA5-B4EADBFCEEF9}"/>
                </a:ext>
              </a:extLst>
            </p:cNvPr>
            <p:cNvGrpSpPr/>
            <p:nvPr/>
          </p:nvGrpSpPr>
          <p:grpSpPr>
            <a:xfrm>
              <a:off x="7333295" y="5279694"/>
              <a:ext cx="349722" cy="349722"/>
              <a:chOff x="8821063" y="5251939"/>
              <a:chExt cx="349722" cy="349722"/>
            </a:xfrm>
          </p:grpSpPr>
          <p:sp>
            <p:nvSpPr>
              <p:cNvPr id="74" name="Oval 73">
                <a:extLst>
                  <a:ext uri="{FF2B5EF4-FFF2-40B4-BE49-F238E27FC236}">
                    <a16:creationId xmlns:a16="http://schemas.microsoft.com/office/drawing/2014/main" id="{6E1385E6-FB1A-D15A-2AE9-BD0F4FB74BED}"/>
                  </a:ext>
                  <a:ext uri="{C183D7F6-B498-43B3-948B-1728B52AA6E4}">
                    <adec:decorative xmlns:adec="http://schemas.microsoft.com/office/drawing/2017/decorative" val="1"/>
                  </a:ext>
                </a:extLst>
              </p:cNvPr>
              <p:cNvSpPr/>
              <p:nvPr/>
            </p:nvSpPr>
            <p:spPr bwMode="auto">
              <a:xfrm>
                <a:off x="8821063" y="5251939"/>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74C79AB7-A66A-92D1-06A7-E8DD20AB2E38}"/>
                  </a:ext>
                </a:extLst>
              </p:cNvPr>
              <p:cNvGrpSpPr/>
              <p:nvPr/>
            </p:nvGrpSpPr>
            <p:grpSpPr>
              <a:xfrm>
                <a:off x="8906276" y="5298842"/>
                <a:ext cx="179296" cy="255916"/>
                <a:chOff x="1776969" y="990600"/>
                <a:chExt cx="3416684" cy="4876799"/>
              </a:xfrm>
            </p:grpSpPr>
            <p:sp>
              <p:nvSpPr>
                <p:cNvPr id="76" name="Freeform: Shape 75">
                  <a:extLst>
                    <a:ext uri="{FF2B5EF4-FFF2-40B4-BE49-F238E27FC236}">
                      <a16:creationId xmlns:a16="http://schemas.microsoft.com/office/drawing/2014/main" id="{FE752B2A-CB1D-21C3-FF4B-562CF6191904}"/>
                    </a:ext>
                  </a:extLst>
                </p:cNvPr>
                <p:cNvSpPr/>
                <p:nvPr/>
              </p:nvSpPr>
              <p:spPr>
                <a:xfrm>
                  <a:off x="2651859" y="1953387"/>
                  <a:ext cx="1666894" cy="1666894"/>
                </a:xfrm>
                <a:custGeom>
                  <a:avLst/>
                  <a:gdLst>
                    <a:gd name="connsiteX0" fmla="*/ 833447 w 1666894"/>
                    <a:gd name="connsiteY0" fmla="*/ 0 h 1666894"/>
                    <a:gd name="connsiteX1" fmla="*/ 0 w 1666894"/>
                    <a:gd name="connsiteY1" fmla="*/ 833447 h 1666894"/>
                    <a:gd name="connsiteX2" fmla="*/ 833447 w 1666894"/>
                    <a:gd name="connsiteY2" fmla="*/ 1666894 h 1666894"/>
                    <a:gd name="connsiteX3" fmla="*/ 1666894 w 1666894"/>
                    <a:gd name="connsiteY3" fmla="*/ 833447 h 1666894"/>
                    <a:gd name="connsiteX4" fmla="*/ 833447 w 1666894"/>
                    <a:gd name="connsiteY4" fmla="*/ 0 h 1666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94" h="1666894">
                      <a:moveTo>
                        <a:pt x="833447" y="0"/>
                      </a:moveTo>
                      <a:cubicBezTo>
                        <a:pt x="373914" y="0"/>
                        <a:pt x="0" y="373913"/>
                        <a:pt x="0" y="833447"/>
                      </a:cubicBezTo>
                      <a:cubicBezTo>
                        <a:pt x="0" y="1292981"/>
                        <a:pt x="373914" y="1666894"/>
                        <a:pt x="833447" y="1666894"/>
                      </a:cubicBezTo>
                      <a:cubicBezTo>
                        <a:pt x="1292981" y="1666894"/>
                        <a:pt x="1666894" y="1292981"/>
                        <a:pt x="1666894" y="833447"/>
                      </a:cubicBezTo>
                      <a:cubicBezTo>
                        <a:pt x="1666894" y="373913"/>
                        <a:pt x="1292981" y="0"/>
                        <a:pt x="833447"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AE1FE767-037A-D252-5607-0D39CA489045}"/>
                    </a:ext>
                  </a:extLst>
                </p:cNvPr>
                <p:cNvSpPr/>
                <p:nvPr/>
              </p:nvSpPr>
              <p:spPr>
                <a:xfrm>
                  <a:off x="1933265" y="4472787"/>
                  <a:ext cx="1475565" cy="1394612"/>
                </a:xfrm>
                <a:custGeom>
                  <a:avLst/>
                  <a:gdLst>
                    <a:gd name="connsiteX0" fmla="*/ 1364799 w 1475565"/>
                    <a:gd name="connsiteY0" fmla="*/ 326298 h 1394612"/>
                    <a:gd name="connsiteX1" fmla="*/ 1360322 w 1475565"/>
                    <a:gd name="connsiteY1" fmla="*/ 322202 h 1394612"/>
                    <a:gd name="connsiteX2" fmla="*/ 1254128 w 1475565"/>
                    <a:gd name="connsiteY2" fmla="*/ 226104 h 1394612"/>
                    <a:gd name="connsiteX3" fmla="*/ 1004221 w 1475565"/>
                    <a:gd name="connsiteY3" fmla="*/ 0 h 1394612"/>
                    <a:gd name="connsiteX4" fmla="*/ 732492 w 1475565"/>
                    <a:gd name="connsiteY4" fmla="*/ 29242 h 1394612"/>
                    <a:gd name="connsiteX5" fmla="*/ 566204 w 1475565"/>
                    <a:gd name="connsiteY5" fmla="*/ 47053 h 1394612"/>
                    <a:gd name="connsiteX6" fmla="*/ 526780 w 1475565"/>
                    <a:gd name="connsiteY6" fmla="*/ 51340 h 1394612"/>
                    <a:gd name="connsiteX7" fmla="*/ 399821 w 1475565"/>
                    <a:gd name="connsiteY7" fmla="*/ 64960 h 1394612"/>
                    <a:gd name="connsiteX8" fmla="*/ 0 w 1475565"/>
                    <a:gd name="connsiteY8" fmla="*/ 914600 h 1394612"/>
                    <a:gd name="connsiteX9" fmla="*/ 619163 w 1475565"/>
                    <a:gd name="connsiteY9" fmla="*/ 922791 h 1394612"/>
                    <a:gd name="connsiteX10" fmla="*/ 1019927 w 1475565"/>
                    <a:gd name="connsiteY10" fmla="*/ 1394612 h 1394612"/>
                    <a:gd name="connsiteX11" fmla="*/ 1475565 w 1475565"/>
                    <a:gd name="connsiteY11" fmla="*/ 426491 h 13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5565" h="1394612">
                      <a:moveTo>
                        <a:pt x="1364799" y="326298"/>
                      </a:moveTo>
                      <a:lnTo>
                        <a:pt x="1360322" y="322202"/>
                      </a:lnTo>
                      <a:lnTo>
                        <a:pt x="1254128" y="226104"/>
                      </a:lnTo>
                      <a:lnTo>
                        <a:pt x="1004221" y="0"/>
                      </a:lnTo>
                      <a:lnTo>
                        <a:pt x="732492" y="29242"/>
                      </a:lnTo>
                      <a:lnTo>
                        <a:pt x="566204" y="47053"/>
                      </a:lnTo>
                      <a:lnTo>
                        <a:pt x="526780" y="51340"/>
                      </a:lnTo>
                      <a:lnTo>
                        <a:pt x="399821" y="64960"/>
                      </a:lnTo>
                      <a:lnTo>
                        <a:pt x="0" y="914600"/>
                      </a:lnTo>
                      <a:lnTo>
                        <a:pt x="619163" y="922791"/>
                      </a:lnTo>
                      <a:lnTo>
                        <a:pt x="1019927" y="1394612"/>
                      </a:lnTo>
                      <a:lnTo>
                        <a:pt x="1475565" y="426491"/>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1FB5BC79-777E-6E25-61FF-699E959F2F25}"/>
                    </a:ext>
                  </a:extLst>
                </p:cNvPr>
                <p:cNvSpPr/>
                <p:nvPr/>
              </p:nvSpPr>
              <p:spPr>
                <a:xfrm>
                  <a:off x="3561783" y="4472787"/>
                  <a:ext cx="1475565" cy="1394612"/>
                </a:xfrm>
                <a:custGeom>
                  <a:avLst/>
                  <a:gdLst>
                    <a:gd name="connsiteX0" fmla="*/ 1075744 w 1475565"/>
                    <a:gd name="connsiteY0" fmla="*/ 64960 h 1394612"/>
                    <a:gd name="connsiteX1" fmla="*/ 948785 w 1475565"/>
                    <a:gd name="connsiteY1" fmla="*/ 51340 h 1394612"/>
                    <a:gd name="connsiteX2" fmla="*/ 909361 w 1475565"/>
                    <a:gd name="connsiteY2" fmla="*/ 47149 h 1394612"/>
                    <a:gd name="connsiteX3" fmla="*/ 743074 w 1475565"/>
                    <a:gd name="connsiteY3" fmla="*/ 29242 h 1394612"/>
                    <a:gd name="connsiteX4" fmla="*/ 471345 w 1475565"/>
                    <a:gd name="connsiteY4" fmla="*/ 0 h 1394612"/>
                    <a:gd name="connsiteX5" fmla="*/ 221437 w 1475565"/>
                    <a:gd name="connsiteY5" fmla="*/ 226104 h 1394612"/>
                    <a:gd name="connsiteX6" fmla="*/ 115243 w 1475565"/>
                    <a:gd name="connsiteY6" fmla="*/ 322202 h 1394612"/>
                    <a:gd name="connsiteX7" fmla="*/ 110766 w 1475565"/>
                    <a:gd name="connsiteY7" fmla="*/ 326298 h 1394612"/>
                    <a:gd name="connsiteX8" fmla="*/ 0 w 1475565"/>
                    <a:gd name="connsiteY8" fmla="*/ 426491 h 1394612"/>
                    <a:gd name="connsiteX9" fmla="*/ 455638 w 1475565"/>
                    <a:gd name="connsiteY9" fmla="*/ 1394612 h 1394612"/>
                    <a:gd name="connsiteX10" fmla="*/ 856402 w 1475565"/>
                    <a:gd name="connsiteY10" fmla="*/ 922791 h 1394612"/>
                    <a:gd name="connsiteX11" fmla="*/ 1475566 w 1475565"/>
                    <a:gd name="connsiteY11" fmla="*/ 914600 h 13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5565" h="1394612">
                      <a:moveTo>
                        <a:pt x="1075744" y="64960"/>
                      </a:moveTo>
                      <a:lnTo>
                        <a:pt x="948785" y="51340"/>
                      </a:lnTo>
                      <a:lnTo>
                        <a:pt x="909361" y="47149"/>
                      </a:lnTo>
                      <a:lnTo>
                        <a:pt x="743074" y="29242"/>
                      </a:lnTo>
                      <a:lnTo>
                        <a:pt x="471345" y="0"/>
                      </a:lnTo>
                      <a:lnTo>
                        <a:pt x="221437" y="226104"/>
                      </a:lnTo>
                      <a:lnTo>
                        <a:pt x="115243" y="322202"/>
                      </a:lnTo>
                      <a:lnTo>
                        <a:pt x="110766" y="326298"/>
                      </a:lnTo>
                      <a:lnTo>
                        <a:pt x="0" y="426491"/>
                      </a:lnTo>
                      <a:lnTo>
                        <a:pt x="455638" y="1394612"/>
                      </a:lnTo>
                      <a:lnTo>
                        <a:pt x="856402" y="922791"/>
                      </a:lnTo>
                      <a:lnTo>
                        <a:pt x="1475566" y="91460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A3E68C4-E3F9-E2FA-BC2C-964880A51DB8}"/>
                    </a:ext>
                  </a:extLst>
                </p:cNvPr>
                <p:cNvSpPr/>
                <p:nvPr/>
              </p:nvSpPr>
              <p:spPr>
                <a:xfrm>
                  <a:off x="1776969" y="990600"/>
                  <a:ext cx="3416684" cy="3592467"/>
                </a:xfrm>
                <a:custGeom>
                  <a:avLst/>
                  <a:gdLst>
                    <a:gd name="connsiteX0" fmla="*/ 3167996 w 3416684"/>
                    <a:gd name="connsiteY0" fmla="*/ 1796244 h 3592467"/>
                    <a:gd name="connsiteX1" fmla="*/ 3416665 w 3416684"/>
                    <a:gd name="connsiteY1" fmla="*/ 1241184 h 3592467"/>
                    <a:gd name="connsiteX2" fmla="*/ 2889228 w 3416684"/>
                    <a:gd name="connsiteY2" fmla="*/ 938308 h 3592467"/>
                    <a:gd name="connsiteX3" fmla="*/ 2764174 w 3416684"/>
                    <a:gd name="connsiteY3" fmla="*/ 343052 h 3592467"/>
                    <a:gd name="connsiteX4" fmla="*/ 2159394 w 3416684"/>
                    <a:gd name="connsiteY4" fmla="*/ 408003 h 3592467"/>
                    <a:gd name="connsiteX5" fmla="*/ 1708337 w 3416684"/>
                    <a:gd name="connsiteY5" fmla="*/ 0 h 3592467"/>
                    <a:gd name="connsiteX6" fmla="*/ 1257281 w 3416684"/>
                    <a:gd name="connsiteY6" fmla="*/ 408013 h 3592467"/>
                    <a:gd name="connsiteX7" fmla="*/ 652501 w 3416684"/>
                    <a:gd name="connsiteY7" fmla="*/ 343062 h 3592467"/>
                    <a:gd name="connsiteX8" fmla="*/ 527447 w 3416684"/>
                    <a:gd name="connsiteY8" fmla="*/ 938308 h 3592467"/>
                    <a:gd name="connsiteX9" fmla="*/ 0 w 3416684"/>
                    <a:gd name="connsiteY9" fmla="*/ 1241174 h 3592467"/>
                    <a:gd name="connsiteX10" fmla="*/ 248669 w 3416684"/>
                    <a:gd name="connsiteY10" fmla="*/ 1796234 h 3592467"/>
                    <a:gd name="connsiteX11" fmla="*/ 0 w 3416684"/>
                    <a:gd name="connsiteY11" fmla="*/ 2351294 h 3592467"/>
                    <a:gd name="connsiteX12" fmla="*/ 527447 w 3416684"/>
                    <a:gd name="connsiteY12" fmla="*/ 2654161 h 3592467"/>
                    <a:gd name="connsiteX13" fmla="*/ 652501 w 3416684"/>
                    <a:gd name="connsiteY13" fmla="*/ 3249416 h 3592467"/>
                    <a:gd name="connsiteX14" fmla="*/ 698602 w 3416684"/>
                    <a:gd name="connsiteY14" fmla="*/ 3244463 h 3592467"/>
                    <a:gd name="connsiteX15" fmla="*/ 864984 w 3416684"/>
                    <a:gd name="connsiteY15" fmla="*/ 3226556 h 3592467"/>
                    <a:gd name="connsiteX16" fmla="*/ 1031272 w 3416684"/>
                    <a:gd name="connsiteY16" fmla="*/ 3208744 h 3592467"/>
                    <a:gd name="connsiteX17" fmla="*/ 1075849 w 3416684"/>
                    <a:gd name="connsiteY17" fmla="*/ 3203982 h 3592467"/>
                    <a:gd name="connsiteX18" fmla="*/ 1075944 w 3416684"/>
                    <a:gd name="connsiteY18" fmla="*/ 3203982 h 3592467"/>
                    <a:gd name="connsiteX19" fmla="*/ 1257281 w 3416684"/>
                    <a:gd name="connsiteY19" fmla="*/ 3184455 h 3592467"/>
                    <a:gd name="connsiteX20" fmla="*/ 1393670 w 3416684"/>
                    <a:gd name="connsiteY20" fmla="*/ 3307794 h 3592467"/>
                    <a:gd name="connsiteX21" fmla="*/ 1537583 w 3416684"/>
                    <a:gd name="connsiteY21" fmla="*/ 3437992 h 3592467"/>
                    <a:gd name="connsiteX22" fmla="*/ 1582445 w 3416684"/>
                    <a:gd name="connsiteY22" fmla="*/ 3478568 h 3592467"/>
                    <a:gd name="connsiteX23" fmla="*/ 1648349 w 3416684"/>
                    <a:gd name="connsiteY23" fmla="*/ 3538185 h 3592467"/>
                    <a:gd name="connsiteX24" fmla="*/ 1708347 w 3416684"/>
                    <a:gd name="connsiteY24" fmla="*/ 3592468 h 3592467"/>
                    <a:gd name="connsiteX25" fmla="*/ 1768345 w 3416684"/>
                    <a:gd name="connsiteY25" fmla="*/ 3538185 h 3592467"/>
                    <a:gd name="connsiteX26" fmla="*/ 1834248 w 3416684"/>
                    <a:gd name="connsiteY26" fmla="*/ 3478568 h 3592467"/>
                    <a:gd name="connsiteX27" fmla="*/ 1879111 w 3416684"/>
                    <a:gd name="connsiteY27" fmla="*/ 3437992 h 3592467"/>
                    <a:gd name="connsiteX28" fmla="*/ 1991020 w 3416684"/>
                    <a:gd name="connsiteY28" fmla="*/ 3336846 h 3592467"/>
                    <a:gd name="connsiteX29" fmla="*/ 1991115 w 3416684"/>
                    <a:gd name="connsiteY29" fmla="*/ 3336751 h 3592467"/>
                    <a:gd name="connsiteX30" fmla="*/ 2159403 w 3416684"/>
                    <a:gd name="connsiteY30" fmla="*/ 3184465 h 3592467"/>
                    <a:gd name="connsiteX31" fmla="*/ 2453316 w 3416684"/>
                    <a:gd name="connsiteY31" fmla="*/ 3215992 h 3592467"/>
                    <a:gd name="connsiteX32" fmla="*/ 2453411 w 3416684"/>
                    <a:gd name="connsiteY32" fmla="*/ 3215992 h 3592467"/>
                    <a:gd name="connsiteX33" fmla="*/ 2483320 w 3416684"/>
                    <a:gd name="connsiteY33" fmla="*/ 3219231 h 3592467"/>
                    <a:gd name="connsiteX34" fmla="*/ 2551700 w 3416684"/>
                    <a:gd name="connsiteY34" fmla="*/ 3226565 h 3592467"/>
                    <a:gd name="connsiteX35" fmla="*/ 2551795 w 3416684"/>
                    <a:gd name="connsiteY35" fmla="*/ 3226565 h 3592467"/>
                    <a:gd name="connsiteX36" fmla="*/ 2718083 w 3416684"/>
                    <a:gd name="connsiteY36" fmla="*/ 3244472 h 3592467"/>
                    <a:gd name="connsiteX37" fmla="*/ 2764184 w 3416684"/>
                    <a:gd name="connsiteY37" fmla="*/ 3249425 h 3592467"/>
                    <a:gd name="connsiteX38" fmla="*/ 2889237 w 3416684"/>
                    <a:gd name="connsiteY38" fmla="*/ 2654170 h 3592467"/>
                    <a:gd name="connsiteX39" fmla="*/ 3416684 w 3416684"/>
                    <a:gd name="connsiteY39" fmla="*/ 2351304 h 3592467"/>
                    <a:gd name="connsiteX40" fmla="*/ 3167996 w 3416684"/>
                    <a:gd name="connsiteY40" fmla="*/ 1796244 h 3592467"/>
                    <a:gd name="connsiteX41" fmla="*/ 1708337 w 3416684"/>
                    <a:gd name="connsiteY41" fmla="*/ 2915412 h 3592467"/>
                    <a:gd name="connsiteX42" fmla="*/ 589159 w 3416684"/>
                    <a:gd name="connsiteY42" fmla="*/ 1796234 h 3592467"/>
                    <a:gd name="connsiteX43" fmla="*/ 1708337 w 3416684"/>
                    <a:gd name="connsiteY43" fmla="*/ 677056 h 3592467"/>
                    <a:gd name="connsiteX44" fmla="*/ 2827515 w 3416684"/>
                    <a:gd name="connsiteY44" fmla="*/ 1796234 h 3592467"/>
                    <a:gd name="connsiteX45" fmla="*/ 1708337 w 3416684"/>
                    <a:gd name="connsiteY45" fmla="*/ 2915412 h 35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16684" h="3592467">
                      <a:moveTo>
                        <a:pt x="3167996" y="1796244"/>
                      </a:moveTo>
                      <a:lnTo>
                        <a:pt x="3416665" y="1241184"/>
                      </a:lnTo>
                      <a:lnTo>
                        <a:pt x="2889228" y="938308"/>
                      </a:lnTo>
                      <a:lnTo>
                        <a:pt x="2764174" y="343052"/>
                      </a:lnTo>
                      <a:lnTo>
                        <a:pt x="2159394" y="408003"/>
                      </a:lnTo>
                      <a:lnTo>
                        <a:pt x="1708337" y="0"/>
                      </a:lnTo>
                      <a:lnTo>
                        <a:pt x="1257281" y="408013"/>
                      </a:lnTo>
                      <a:lnTo>
                        <a:pt x="652501" y="343062"/>
                      </a:lnTo>
                      <a:lnTo>
                        <a:pt x="527447" y="938308"/>
                      </a:lnTo>
                      <a:lnTo>
                        <a:pt x="0" y="1241174"/>
                      </a:lnTo>
                      <a:lnTo>
                        <a:pt x="248669" y="1796234"/>
                      </a:lnTo>
                      <a:lnTo>
                        <a:pt x="0" y="2351294"/>
                      </a:lnTo>
                      <a:lnTo>
                        <a:pt x="527447" y="2654161"/>
                      </a:lnTo>
                      <a:lnTo>
                        <a:pt x="652501" y="3249416"/>
                      </a:lnTo>
                      <a:lnTo>
                        <a:pt x="698602" y="3244463"/>
                      </a:lnTo>
                      <a:lnTo>
                        <a:pt x="864984" y="3226556"/>
                      </a:lnTo>
                      <a:lnTo>
                        <a:pt x="1031272" y="3208744"/>
                      </a:lnTo>
                      <a:lnTo>
                        <a:pt x="1075849" y="3203982"/>
                      </a:lnTo>
                      <a:lnTo>
                        <a:pt x="1075944" y="3203982"/>
                      </a:lnTo>
                      <a:lnTo>
                        <a:pt x="1257281" y="3184455"/>
                      </a:lnTo>
                      <a:lnTo>
                        <a:pt x="1393670" y="3307794"/>
                      </a:lnTo>
                      <a:lnTo>
                        <a:pt x="1537583" y="3437992"/>
                      </a:lnTo>
                      <a:lnTo>
                        <a:pt x="1582445" y="3478568"/>
                      </a:lnTo>
                      <a:lnTo>
                        <a:pt x="1648349" y="3538185"/>
                      </a:lnTo>
                      <a:lnTo>
                        <a:pt x="1708347" y="3592468"/>
                      </a:lnTo>
                      <a:lnTo>
                        <a:pt x="1768345" y="3538185"/>
                      </a:lnTo>
                      <a:lnTo>
                        <a:pt x="1834248" y="3478568"/>
                      </a:lnTo>
                      <a:lnTo>
                        <a:pt x="1879111" y="3437992"/>
                      </a:lnTo>
                      <a:lnTo>
                        <a:pt x="1991020" y="3336846"/>
                      </a:lnTo>
                      <a:lnTo>
                        <a:pt x="1991115" y="3336751"/>
                      </a:lnTo>
                      <a:lnTo>
                        <a:pt x="2159403" y="3184465"/>
                      </a:lnTo>
                      <a:lnTo>
                        <a:pt x="2453316" y="3215992"/>
                      </a:lnTo>
                      <a:lnTo>
                        <a:pt x="2453411" y="3215992"/>
                      </a:lnTo>
                      <a:lnTo>
                        <a:pt x="2483320" y="3219231"/>
                      </a:lnTo>
                      <a:lnTo>
                        <a:pt x="2551700" y="3226565"/>
                      </a:lnTo>
                      <a:lnTo>
                        <a:pt x="2551795" y="3226565"/>
                      </a:lnTo>
                      <a:lnTo>
                        <a:pt x="2718083" y="3244472"/>
                      </a:lnTo>
                      <a:lnTo>
                        <a:pt x="2764184" y="3249425"/>
                      </a:lnTo>
                      <a:lnTo>
                        <a:pt x="2889237" y="2654170"/>
                      </a:lnTo>
                      <a:lnTo>
                        <a:pt x="3416684" y="2351304"/>
                      </a:lnTo>
                      <a:lnTo>
                        <a:pt x="3167996" y="1796244"/>
                      </a:lnTo>
                      <a:close/>
                      <a:moveTo>
                        <a:pt x="1708337" y="2915412"/>
                      </a:moveTo>
                      <a:cubicBezTo>
                        <a:pt x="1091270" y="2915412"/>
                        <a:pt x="589159" y="2413397"/>
                        <a:pt x="589159" y="1796234"/>
                      </a:cubicBezTo>
                      <a:cubicBezTo>
                        <a:pt x="589159" y="1179166"/>
                        <a:pt x="1091270" y="677056"/>
                        <a:pt x="1708337" y="677056"/>
                      </a:cubicBezTo>
                      <a:cubicBezTo>
                        <a:pt x="2325405" y="677056"/>
                        <a:pt x="2827515" y="1179166"/>
                        <a:pt x="2827515" y="1796234"/>
                      </a:cubicBezTo>
                      <a:cubicBezTo>
                        <a:pt x="2827515" y="2413397"/>
                        <a:pt x="2325405" y="2915412"/>
                        <a:pt x="1708337" y="2915412"/>
                      </a:cubicBezTo>
                      <a:close/>
                    </a:path>
                  </a:pathLst>
                </a:custGeom>
                <a:solidFill>
                  <a:srgbClr val="A6A6A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19" name="Group 218">
            <a:extLst>
              <a:ext uri="{FF2B5EF4-FFF2-40B4-BE49-F238E27FC236}">
                <a16:creationId xmlns:a16="http://schemas.microsoft.com/office/drawing/2014/main" id="{DB9C7663-2112-6544-CAD5-F72D98AF473F}"/>
              </a:ext>
            </a:extLst>
          </p:cNvPr>
          <p:cNvGrpSpPr/>
          <p:nvPr/>
        </p:nvGrpSpPr>
        <p:grpSpPr>
          <a:xfrm>
            <a:off x="7889850" y="2023269"/>
            <a:ext cx="1326866" cy="349722"/>
            <a:chOff x="7889850" y="2023269"/>
            <a:chExt cx="1326866" cy="349722"/>
          </a:xfrm>
        </p:grpSpPr>
        <p:sp>
          <p:nvSpPr>
            <p:cNvPr id="149" name="Rectangle 148">
              <a:extLst>
                <a:ext uri="{FF2B5EF4-FFF2-40B4-BE49-F238E27FC236}">
                  <a16:creationId xmlns:a16="http://schemas.microsoft.com/office/drawing/2014/main" id="{E16F3CCC-4C66-4B46-A525-F8525E0DDD1D}"/>
                </a:ext>
              </a:extLst>
            </p:cNvPr>
            <p:cNvSpPr/>
            <p:nvPr/>
          </p:nvSpPr>
          <p:spPr bwMode="auto">
            <a:xfrm>
              <a:off x="8364591" y="2023269"/>
              <a:ext cx="852125"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Government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Hosting</a:t>
              </a:r>
            </a:p>
          </p:txBody>
        </p:sp>
        <p:grpSp>
          <p:nvGrpSpPr>
            <p:cNvPr id="177" name="Group 176">
              <a:extLst>
                <a:ext uri="{FF2B5EF4-FFF2-40B4-BE49-F238E27FC236}">
                  <a16:creationId xmlns:a16="http://schemas.microsoft.com/office/drawing/2014/main" id="{E6F301BE-300E-24F7-9E00-0186F0F55359}"/>
                </a:ext>
              </a:extLst>
            </p:cNvPr>
            <p:cNvGrpSpPr/>
            <p:nvPr/>
          </p:nvGrpSpPr>
          <p:grpSpPr>
            <a:xfrm>
              <a:off x="7889850" y="2023269"/>
              <a:ext cx="349722" cy="349722"/>
              <a:chOff x="9365626" y="2183226"/>
              <a:chExt cx="349722" cy="349722"/>
            </a:xfrm>
          </p:grpSpPr>
          <p:sp>
            <p:nvSpPr>
              <p:cNvPr id="178" name="Oval 177">
                <a:extLst>
                  <a:ext uri="{FF2B5EF4-FFF2-40B4-BE49-F238E27FC236}">
                    <a16:creationId xmlns:a16="http://schemas.microsoft.com/office/drawing/2014/main" id="{00CD2449-50DE-DD05-6DA9-0F345B53028F}"/>
                  </a:ext>
                  <a:ext uri="{C183D7F6-B498-43B3-948B-1728B52AA6E4}">
                    <adec:decorative xmlns:adec="http://schemas.microsoft.com/office/drawing/2017/decorative" val="1"/>
                  </a:ext>
                </a:extLst>
              </p:cNvPr>
              <p:cNvSpPr/>
              <p:nvPr/>
            </p:nvSpPr>
            <p:spPr bwMode="auto">
              <a:xfrm>
                <a:off x="9365626" y="2183226"/>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247A43C7-D780-A242-654A-C6ECBFBE02A4}"/>
                  </a:ext>
                </a:extLst>
              </p:cNvPr>
              <p:cNvGrpSpPr/>
              <p:nvPr/>
            </p:nvGrpSpPr>
            <p:grpSpPr>
              <a:xfrm>
                <a:off x="9402639" y="2220239"/>
                <a:ext cx="275696" cy="275696"/>
                <a:chOff x="2843212" y="176212"/>
                <a:chExt cx="6505575" cy="6505575"/>
              </a:xfrm>
            </p:grpSpPr>
            <p:sp>
              <p:nvSpPr>
                <p:cNvPr id="180" name="Freeform: Shape 179">
                  <a:extLst>
                    <a:ext uri="{FF2B5EF4-FFF2-40B4-BE49-F238E27FC236}">
                      <a16:creationId xmlns:a16="http://schemas.microsoft.com/office/drawing/2014/main" id="{8DDC1C10-B31D-DDC7-A8DA-D0A7EC6B49C5}"/>
                    </a:ext>
                  </a:extLst>
                </p:cNvPr>
                <p:cNvSpPr/>
                <p:nvPr/>
              </p:nvSpPr>
              <p:spPr>
                <a:xfrm>
                  <a:off x="2843212" y="176212"/>
                  <a:ext cx="6505575" cy="6505575"/>
                </a:xfrm>
                <a:custGeom>
                  <a:avLst/>
                  <a:gdLst>
                    <a:gd name="connsiteX0" fmla="*/ 5552864 w 6505575"/>
                    <a:gd name="connsiteY0" fmla="*/ 952717 h 6505575"/>
                    <a:gd name="connsiteX1" fmla="*/ 3252788 w 6505575"/>
                    <a:gd name="connsiteY1" fmla="*/ 0 h 6505575"/>
                    <a:gd name="connsiteX2" fmla="*/ 952717 w 6505575"/>
                    <a:gd name="connsiteY2" fmla="*/ 952717 h 6505575"/>
                    <a:gd name="connsiteX3" fmla="*/ 0 w 6505575"/>
                    <a:gd name="connsiteY3" fmla="*/ 3252788 h 6505575"/>
                    <a:gd name="connsiteX4" fmla="*/ 952717 w 6505575"/>
                    <a:gd name="connsiteY4" fmla="*/ 5552864 h 6505575"/>
                    <a:gd name="connsiteX5" fmla="*/ 3252788 w 6505575"/>
                    <a:gd name="connsiteY5" fmla="*/ 6505575 h 6505575"/>
                    <a:gd name="connsiteX6" fmla="*/ 5552864 w 6505575"/>
                    <a:gd name="connsiteY6" fmla="*/ 5552864 h 6505575"/>
                    <a:gd name="connsiteX7" fmla="*/ 6505575 w 6505575"/>
                    <a:gd name="connsiteY7" fmla="*/ 3252788 h 6505575"/>
                    <a:gd name="connsiteX8" fmla="*/ 5552864 w 6505575"/>
                    <a:gd name="connsiteY8" fmla="*/ 952717 h 6505575"/>
                    <a:gd name="connsiteX9" fmla="*/ 3252788 w 6505575"/>
                    <a:gd name="connsiteY9" fmla="*/ 5819440 h 6505575"/>
                    <a:gd name="connsiteX10" fmla="*/ 686135 w 6505575"/>
                    <a:gd name="connsiteY10" fmla="*/ 3252788 h 6505575"/>
                    <a:gd name="connsiteX11" fmla="*/ 3252788 w 6505575"/>
                    <a:gd name="connsiteY11" fmla="*/ 686135 h 6505575"/>
                    <a:gd name="connsiteX12" fmla="*/ 5819440 w 6505575"/>
                    <a:gd name="connsiteY12" fmla="*/ 3252788 h 6505575"/>
                    <a:gd name="connsiteX13" fmla="*/ 3252788 w 6505575"/>
                    <a:gd name="connsiteY13" fmla="*/ 581944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6505575">
                      <a:moveTo>
                        <a:pt x="5552864" y="952717"/>
                      </a:moveTo>
                      <a:cubicBezTo>
                        <a:pt x="4938494" y="338352"/>
                        <a:pt x="4121625" y="0"/>
                        <a:pt x="3252788" y="0"/>
                      </a:cubicBezTo>
                      <a:cubicBezTo>
                        <a:pt x="2383950" y="0"/>
                        <a:pt x="1567081" y="338352"/>
                        <a:pt x="952717" y="952717"/>
                      </a:cubicBezTo>
                      <a:cubicBezTo>
                        <a:pt x="338352" y="1567081"/>
                        <a:pt x="0" y="2383950"/>
                        <a:pt x="0" y="3252788"/>
                      </a:cubicBezTo>
                      <a:cubicBezTo>
                        <a:pt x="0" y="4121625"/>
                        <a:pt x="338352" y="4938494"/>
                        <a:pt x="952717" y="5552864"/>
                      </a:cubicBezTo>
                      <a:cubicBezTo>
                        <a:pt x="1567081" y="6167222"/>
                        <a:pt x="2383950" y="6505575"/>
                        <a:pt x="3252788" y="6505575"/>
                      </a:cubicBezTo>
                      <a:cubicBezTo>
                        <a:pt x="4121625" y="6505575"/>
                        <a:pt x="4938494" y="6167222"/>
                        <a:pt x="5552864" y="5552864"/>
                      </a:cubicBezTo>
                      <a:cubicBezTo>
                        <a:pt x="6167222" y="4938494"/>
                        <a:pt x="6505575" y="4121625"/>
                        <a:pt x="6505575" y="3252788"/>
                      </a:cubicBezTo>
                      <a:cubicBezTo>
                        <a:pt x="6505575" y="2383950"/>
                        <a:pt x="6167222" y="1567081"/>
                        <a:pt x="5552864" y="952717"/>
                      </a:cubicBezTo>
                      <a:close/>
                      <a:moveTo>
                        <a:pt x="3252788" y="5819440"/>
                      </a:moveTo>
                      <a:cubicBezTo>
                        <a:pt x="1837533" y="5819440"/>
                        <a:pt x="686135" y="4668042"/>
                        <a:pt x="686135" y="3252788"/>
                      </a:cubicBezTo>
                      <a:cubicBezTo>
                        <a:pt x="686135" y="1837533"/>
                        <a:pt x="1837533" y="686135"/>
                        <a:pt x="3252788" y="686135"/>
                      </a:cubicBezTo>
                      <a:cubicBezTo>
                        <a:pt x="4668042" y="686135"/>
                        <a:pt x="5819440" y="1837533"/>
                        <a:pt x="5819440" y="3252788"/>
                      </a:cubicBezTo>
                      <a:cubicBezTo>
                        <a:pt x="5819440" y="4668042"/>
                        <a:pt x="4668042" y="5819440"/>
                        <a:pt x="3252788" y="5819440"/>
                      </a:cubicBezTo>
                      <a:close/>
                    </a:path>
                  </a:pathLst>
                </a:custGeom>
                <a:solidFill>
                  <a:schemeClr val="accent4"/>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9BBEAB27-4A2F-6F7A-EDB0-04DEAD1895AF}"/>
                    </a:ext>
                  </a:extLst>
                </p:cNvPr>
                <p:cNvSpPr/>
                <p:nvPr/>
              </p:nvSpPr>
              <p:spPr>
                <a:xfrm>
                  <a:off x="3910532" y="1243532"/>
                  <a:ext cx="4370933" cy="4370933"/>
                </a:xfrm>
                <a:custGeom>
                  <a:avLst/>
                  <a:gdLst>
                    <a:gd name="connsiteX0" fmla="*/ 2185467 w 4370933"/>
                    <a:gd name="connsiteY0" fmla="*/ 0 h 4370933"/>
                    <a:gd name="connsiteX1" fmla="*/ 0 w 4370933"/>
                    <a:gd name="connsiteY1" fmla="*/ 2185467 h 4370933"/>
                    <a:gd name="connsiteX2" fmla="*/ 2185467 w 4370933"/>
                    <a:gd name="connsiteY2" fmla="*/ 4370933 h 4370933"/>
                    <a:gd name="connsiteX3" fmla="*/ 4370933 w 4370933"/>
                    <a:gd name="connsiteY3" fmla="*/ 2185467 h 4370933"/>
                    <a:gd name="connsiteX4" fmla="*/ 2185467 w 4370933"/>
                    <a:gd name="connsiteY4" fmla="*/ 0 h 4370933"/>
                    <a:gd name="connsiteX5" fmla="*/ 3005411 w 4370933"/>
                    <a:gd name="connsiteY5" fmla="*/ 2965259 h 4370933"/>
                    <a:gd name="connsiteX6" fmla="*/ 2818197 w 4370933"/>
                    <a:gd name="connsiteY6" fmla="*/ 3176652 h 4370933"/>
                    <a:gd name="connsiteX7" fmla="*/ 2547098 w 4370933"/>
                    <a:gd name="connsiteY7" fmla="*/ 3294426 h 4370933"/>
                    <a:gd name="connsiteX8" fmla="*/ 2374865 w 4370933"/>
                    <a:gd name="connsiteY8" fmla="*/ 3323815 h 4370933"/>
                    <a:gd name="connsiteX9" fmla="*/ 2374865 w 4370933"/>
                    <a:gd name="connsiteY9" fmla="*/ 3768037 h 4370933"/>
                    <a:gd name="connsiteX10" fmla="*/ 1993679 w 4370933"/>
                    <a:gd name="connsiteY10" fmla="*/ 3768037 h 4370933"/>
                    <a:gd name="connsiteX11" fmla="*/ 1993679 w 4370933"/>
                    <a:gd name="connsiteY11" fmla="*/ 3315429 h 4370933"/>
                    <a:gd name="connsiteX12" fmla="*/ 1716087 w 4370933"/>
                    <a:gd name="connsiteY12" fmla="*/ 3254084 h 4370933"/>
                    <a:gd name="connsiteX13" fmla="*/ 1264216 w 4370933"/>
                    <a:gd name="connsiteY13" fmla="*/ 3034648 h 4370933"/>
                    <a:gd name="connsiteX14" fmla="*/ 1461112 w 4370933"/>
                    <a:gd name="connsiteY14" fmla="*/ 2650577 h 4370933"/>
                    <a:gd name="connsiteX15" fmla="*/ 1565989 w 4370933"/>
                    <a:gd name="connsiteY15" fmla="*/ 2726421 h 4370933"/>
                    <a:gd name="connsiteX16" fmla="*/ 1745120 w 4370933"/>
                    <a:gd name="connsiteY16" fmla="*/ 2820027 h 4370933"/>
                    <a:gd name="connsiteX17" fmla="*/ 1974277 w 4370933"/>
                    <a:gd name="connsiteY17" fmla="*/ 2899098 h 4370933"/>
                    <a:gd name="connsiteX18" fmla="*/ 2232416 w 4370933"/>
                    <a:gd name="connsiteY18" fmla="*/ 2931359 h 4370933"/>
                    <a:gd name="connsiteX19" fmla="*/ 2600350 w 4370933"/>
                    <a:gd name="connsiteY19" fmla="*/ 2695748 h 4370933"/>
                    <a:gd name="connsiteX20" fmla="*/ 2558419 w 4370933"/>
                    <a:gd name="connsiteY20" fmla="*/ 2569880 h 4370933"/>
                    <a:gd name="connsiteX21" fmla="*/ 2438994 w 4370933"/>
                    <a:gd name="connsiteY21" fmla="*/ 2479552 h 4370933"/>
                    <a:gd name="connsiteX22" fmla="*/ 2251831 w 4370933"/>
                    <a:gd name="connsiteY22" fmla="*/ 2408524 h 4370933"/>
                    <a:gd name="connsiteX23" fmla="*/ 2006538 w 4370933"/>
                    <a:gd name="connsiteY23" fmla="*/ 2337547 h 4370933"/>
                    <a:gd name="connsiteX24" fmla="*/ 1720903 w 4370933"/>
                    <a:gd name="connsiteY24" fmla="*/ 2239074 h 4370933"/>
                    <a:gd name="connsiteX25" fmla="*/ 1519179 w 4370933"/>
                    <a:gd name="connsiteY25" fmla="*/ 2113194 h 4370933"/>
                    <a:gd name="connsiteX26" fmla="*/ 1398178 w 4370933"/>
                    <a:gd name="connsiteY26" fmla="*/ 1945383 h 4370933"/>
                    <a:gd name="connsiteX27" fmla="*/ 1357823 w 4370933"/>
                    <a:gd name="connsiteY27" fmla="*/ 1717866 h 4370933"/>
                    <a:gd name="connsiteX28" fmla="*/ 1422396 w 4370933"/>
                    <a:gd name="connsiteY28" fmla="*/ 1408050 h 4370933"/>
                    <a:gd name="connsiteX29" fmla="*/ 1601477 w 4370933"/>
                    <a:gd name="connsiteY29" fmla="*/ 1182122 h 4370933"/>
                    <a:gd name="connsiteX30" fmla="*/ 1867761 w 4370933"/>
                    <a:gd name="connsiteY30" fmla="*/ 1044933 h 4370933"/>
                    <a:gd name="connsiteX31" fmla="*/ 1993679 w 4370933"/>
                    <a:gd name="connsiteY31" fmla="*/ 1015009 h 4370933"/>
                    <a:gd name="connsiteX32" fmla="*/ 1993679 w 4370933"/>
                    <a:gd name="connsiteY32" fmla="*/ 599618 h 4370933"/>
                    <a:gd name="connsiteX33" fmla="*/ 2374865 w 4370933"/>
                    <a:gd name="connsiteY33" fmla="*/ 599618 h 4370933"/>
                    <a:gd name="connsiteX34" fmla="*/ 2374865 w 4370933"/>
                    <a:gd name="connsiteY34" fmla="*/ 1009546 h 4370933"/>
                    <a:gd name="connsiteX35" fmla="*/ 2639065 w 4370933"/>
                    <a:gd name="connsiteY35" fmla="*/ 1073966 h 4370933"/>
                    <a:gd name="connsiteX36" fmla="*/ 2994102 w 4370933"/>
                    <a:gd name="connsiteY36" fmla="*/ 1253098 h 4370933"/>
                    <a:gd name="connsiteX37" fmla="*/ 2797245 w 4370933"/>
                    <a:gd name="connsiteY37" fmla="*/ 1614577 h 4370933"/>
                    <a:gd name="connsiteX38" fmla="*/ 2714909 w 4370933"/>
                    <a:gd name="connsiteY38" fmla="*/ 1553232 h 4370933"/>
                    <a:gd name="connsiteX39" fmla="*/ 2569677 w 4370933"/>
                    <a:gd name="connsiteY39" fmla="*/ 1477388 h 4370933"/>
                    <a:gd name="connsiteX40" fmla="*/ 2384154 w 4370933"/>
                    <a:gd name="connsiteY40" fmla="*/ 1414454 h 4370933"/>
                    <a:gd name="connsiteX41" fmla="*/ 2180803 w 4370933"/>
                    <a:gd name="connsiteY41" fmla="*/ 1388648 h 4370933"/>
                    <a:gd name="connsiteX42" fmla="*/ 1906477 w 4370933"/>
                    <a:gd name="connsiteY42" fmla="*/ 1456448 h 4370933"/>
                    <a:gd name="connsiteX43" fmla="*/ 1816097 w 4370933"/>
                    <a:gd name="connsiteY43" fmla="*/ 1646838 h 4370933"/>
                    <a:gd name="connsiteX44" fmla="*/ 1849998 w 4370933"/>
                    <a:gd name="connsiteY44" fmla="*/ 1764675 h 4370933"/>
                    <a:gd name="connsiteX45" fmla="*/ 1948420 w 4370933"/>
                    <a:gd name="connsiteY45" fmla="*/ 1846961 h 4370933"/>
                    <a:gd name="connsiteX46" fmla="*/ 2111415 w 4370933"/>
                    <a:gd name="connsiteY46" fmla="*/ 1911496 h 4370933"/>
                    <a:gd name="connsiteX47" fmla="*/ 2338932 w 4370933"/>
                    <a:gd name="connsiteY47" fmla="*/ 1972841 h 4370933"/>
                    <a:gd name="connsiteX48" fmla="*/ 2643932 w 4370933"/>
                    <a:gd name="connsiteY48" fmla="*/ 2069624 h 4370933"/>
                    <a:gd name="connsiteX49" fmla="*/ 2876265 w 4370933"/>
                    <a:gd name="connsiteY49" fmla="*/ 2198719 h 4370933"/>
                    <a:gd name="connsiteX50" fmla="*/ 3023136 w 4370933"/>
                    <a:gd name="connsiteY50" fmla="*/ 2384293 h 4370933"/>
                    <a:gd name="connsiteX51" fmla="*/ 3074748 w 4370933"/>
                    <a:gd name="connsiteY51" fmla="*/ 2650539 h 4370933"/>
                    <a:gd name="connsiteX52" fmla="*/ 3005411 w 4370933"/>
                    <a:gd name="connsiteY52" fmla="*/ 2965259 h 4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70933" h="4370933">
                      <a:moveTo>
                        <a:pt x="2185467" y="0"/>
                      </a:moveTo>
                      <a:cubicBezTo>
                        <a:pt x="980411" y="0"/>
                        <a:pt x="0" y="980411"/>
                        <a:pt x="0" y="2185467"/>
                      </a:cubicBezTo>
                      <a:cubicBezTo>
                        <a:pt x="0" y="3390523"/>
                        <a:pt x="980411" y="4370933"/>
                        <a:pt x="2185467" y="4370933"/>
                      </a:cubicBezTo>
                      <a:cubicBezTo>
                        <a:pt x="3390523" y="4370933"/>
                        <a:pt x="4370933" y="3390523"/>
                        <a:pt x="4370933" y="2185467"/>
                      </a:cubicBezTo>
                      <a:cubicBezTo>
                        <a:pt x="4370933" y="980411"/>
                        <a:pt x="3390523" y="0"/>
                        <a:pt x="2185467" y="0"/>
                      </a:cubicBezTo>
                      <a:close/>
                      <a:moveTo>
                        <a:pt x="3005411" y="2965259"/>
                      </a:moveTo>
                      <a:cubicBezTo>
                        <a:pt x="2959109" y="3052373"/>
                        <a:pt x="2896722" y="3122892"/>
                        <a:pt x="2818197" y="3176652"/>
                      </a:cubicBezTo>
                      <a:cubicBezTo>
                        <a:pt x="2739622" y="3230450"/>
                        <a:pt x="2649294" y="3269763"/>
                        <a:pt x="2547098" y="3294426"/>
                      </a:cubicBezTo>
                      <a:cubicBezTo>
                        <a:pt x="2491165" y="3307983"/>
                        <a:pt x="2433733" y="3317653"/>
                        <a:pt x="2374865" y="3323815"/>
                      </a:cubicBezTo>
                      <a:lnTo>
                        <a:pt x="2374865" y="3768037"/>
                      </a:lnTo>
                      <a:lnTo>
                        <a:pt x="1993679" y="3768037"/>
                      </a:lnTo>
                      <a:lnTo>
                        <a:pt x="1993679" y="3315429"/>
                      </a:lnTo>
                      <a:cubicBezTo>
                        <a:pt x="1900517" y="3302621"/>
                        <a:pt x="1807953" y="3282368"/>
                        <a:pt x="1716087" y="3254084"/>
                      </a:cubicBezTo>
                      <a:cubicBezTo>
                        <a:pt x="1548225" y="3202458"/>
                        <a:pt x="1397581" y="3129347"/>
                        <a:pt x="1264216" y="3034648"/>
                      </a:cubicBezTo>
                      <a:lnTo>
                        <a:pt x="1461112" y="2650577"/>
                      </a:lnTo>
                      <a:cubicBezTo>
                        <a:pt x="1480476" y="2669941"/>
                        <a:pt x="1515418" y="2695252"/>
                        <a:pt x="1565989" y="2726421"/>
                      </a:cubicBezTo>
                      <a:cubicBezTo>
                        <a:pt x="1616521" y="2757640"/>
                        <a:pt x="1676227" y="2788859"/>
                        <a:pt x="1745120" y="2820027"/>
                      </a:cubicBezTo>
                      <a:cubicBezTo>
                        <a:pt x="1813963" y="2851246"/>
                        <a:pt x="1890340" y="2877612"/>
                        <a:pt x="1974277" y="2899098"/>
                      </a:cubicBezTo>
                      <a:cubicBezTo>
                        <a:pt x="2058150" y="2920635"/>
                        <a:pt x="2144172" y="2931359"/>
                        <a:pt x="2232416" y="2931359"/>
                      </a:cubicBezTo>
                      <a:cubicBezTo>
                        <a:pt x="2477709" y="2931359"/>
                        <a:pt x="2600350" y="2852835"/>
                        <a:pt x="2600350" y="2695748"/>
                      </a:cubicBezTo>
                      <a:cubicBezTo>
                        <a:pt x="2600350" y="2646270"/>
                        <a:pt x="2586309" y="2604327"/>
                        <a:pt x="2558419" y="2569880"/>
                      </a:cubicBezTo>
                      <a:cubicBezTo>
                        <a:pt x="2530415" y="2535484"/>
                        <a:pt x="2490619" y="2505358"/>
                        <a:pt x="2438994" y="2479552"/>
                      </a:cubicBezTo>
                      <a:cubicBezTo>
                        <a:pt x="2387381" y="2453682"/>
                        <a:pt x="2324943" y="2430061"/>
                        <a:pt x="2251831" y="2408524"/>
                      </a:cubicBezTo>
                      <a:cubicBezTo>
                        <a:pt x="2178618" y="2387025"/>
                        <a:pt x="2096866" y="2363354"/>
                        <a:pt x="2006538" y="2337547"/>
                      </a:cubicBezTo>
                      <a:cubicBezTo>
                        <a:pt x="1896795" y="2307421"/>
                        <a:pt x="1801600" y="2274613"/>
                        <a:pt x="1720903" y="2239074"/>
                      </a:cubicBezTo>
                      <a:cubicBezTo>
                        <a:pt x="1640244" y="2203586"/>
                        <a:pt x="1572939" y="2161643"/>
                        <a:pt x="1519179" y="2113194"/>
                      </a:cubicBezTo>
                      <a:cubicBezTo>
                        <a:pt x="1465381" y="2064809"/>
                        <a:pt x="1425026" y="2008876"/>
                        <a:pt x="1398178" y="1945383"/>
                      </a:cubicBezTo>
                      <a:cubicBezTo>
                        <a:pt x="1371279" y="1881954"/>
                        <a:pt x="1357823" y="1806123"/>
                        <a:pt x="1357823" y="1717866"/>
                      </a:cubicBezTo>
                      <a:cubicBezTo>
                        <a:pt x="1357823" y="1601680"/>
                        <a:pt x="1379322" y="1498391"/>
                        <a:pt x="1422396" y="1408050"/>
                      </a:cubicBezTo>
                      <a:cubicBezTo>
                        <a:pt x="1465381" y="1317671"/>
                        <a:pt x="1525087" y="1242374"/>
                        <a:pt x="1601477" y="1182122"/>
                      </a:cubicBezTo>
                      <a:cubicBezTo>
                        <a:pt x="1677867" y="1121919"/>
                        <a:pt x="1766607" y="1076152"/>
                        <a:pt x="1867761" y="1044933"/>
                      </a:cubicBezTo>
                      <a:cubicBezTo>
                        <a:pt x="1908510" y="1032430"/>
                        <a:pt x="1950504" y="1022506"/>
                        <a:pt x="1993679" y="1015009"/>
                      </a:cubicBezTo>
                      <a:lnTo>
                        <a:pt x="1993679" y="599618"/>
                      </a:lnTo>
                      <a:lnTo>
                        <a:pt x="2374865" y="599618"/>
                      </a:lnTo>
                      <a:lnTo>
                        <a:pt x="2374865" y="1009546"/>
                      </a:lnTo>
                      <a:cubicBezTo>
                        <a:pt x="2467786" y="1021553"/>
                        <a:pt x="2555878" y="1043001"/>
                        <a:pt x="2639065" y="1073966"/>
                      </a:cubicBezTo>
                      <a:cubicBezTo>
                        <a:pt x="2774615" y="1124600"/>
                        <a:pt x="2892948" y="1184256"/>
                        <a:pt x="2994102" y="1253098"/>
                      </a:cubicBezTo>
                      <a:lnTo>
                        <a:pt x="2797245" y="1614577"/>
                      </a:lnTo>
                      <a:cubicBezTo>
                        <a:pt x="2782163" y="1599546"/>
                        <a:pt x="2754717" y="1579089"/>
                        <a:pt x="2714909" y="1553232"/>
                      </a:cubicBezTo>
                      <a:cubicBezTo>
                        <a:pt x="2675100" y="1527425"/>
                        <a:pt x="2626664" y="1502165"/>
                        <a:pt x="2569677" y="1477388"/>
                      </a:cubicBezTo>
                      <a:cubicBezTo>
                        <a:pt x="2512651" y="1452675"/>
                        <a:pt x="2450810" y="1431735"/>
                        <a:pt x="2384154" y="1414454"/>
                      </a:cubicBezTo>
                      <a:cubicBezTo>
                        <a:pt x="2317395" y="1397288"/>
                        <a:pt x="2249646" y="1388648"/>
                        <a:pt x="2180803" y="1388648"/>
                      </a:cubicBezTo>
                      <a:cubicBezTo>
                        <a:pt x="2058150" y="1388648"/>
                        <a:pt x="1966679" y="1411227"/>
                        <a:pt x="1906477" y="1456448"/>
                      </a:cubicBezTo>
                      <a:cubicBezTo>
                        <a:pt x="1846224" y="1501619"/>
                        <a:pt x="1816097" y="1565099"/>
                        <a:pt x="1816097" y="1646838"/>
                      </a:cubicBezTo>
                      <a:cubicBezTo>
                        <a:pt x="1816097" y="1694194"/>
                        <a:pt x="1827406" y="1733507"/>
                        <a:pt x="1849998" y="1764675"/>
                      </a:cubicBezTo>
                      <a:cubicBezTo>
                        <a:pt x="1872576" y="1795894"/>
                        <a:pt x="1905333" y="1823289"/>
                        <a:pt x="1948420" y="1846961"/>
                      </a:cubicBezTo>
                      <a:cubicBezTo>
                        <a:pt x="1991443" y="1870645"/>
                        <a:pt x="2045749" y="1892131"/>
                        <a:pt x="2111415" y="1911496"/>
                      </a:cubicBezTo>
                      <a:cubicBezTo>
                        <a:pt x="2177030" y="1930847"/>
                        <a:pt x="2252873" y="1951342"/>
                        <a:pt x="2338932" y="1972841"/>
                      </a:cubicBezTo>
                      <a:cubicBezTo>
                        <a:pt x="2450810" y="2002967"/>
                        <a:pt x="2552460" y="2035228"/>
                        <a:pt x="2643932" y="2069624"/>
                      </a:cubicBezTo>
                      <a:cubicBezTo>
                        <a:pt x="2735353" y="2104071"/>
                        <a:pt x="2812785" y="2147094"/>
                        <a:pt x="2876265" y="2198719"/>
                      </a:cubicBezTo>
                      <a:cubicBezTo>
                        <a:pt x="2939694" y="2250383"/>
                        <a:pt x="2988689" y="2312236"/>
                        <a:pt x="3023136" y="2384293"/>
                      </a:cubicBezTo>
                      <a:cubicBezTo>
                        <a:pt x="3057531" y="2456414"/>
                        <a:pt x="3074748" y="2545166"/>
                        <a:pt x="3074748" y="2650539"/>
                      </a:cubicBezTo>
                      <a:cubicBezTo>
                        <a:pt x="3074799" y="2773230"/>
                        <a:pt x="3051623" y="2878107"/>
                        <a:pt x="3005411" y="2965259"/>
                      </a:cubicBezTo>
                      <a:close/>
                    </a:path>
                  </a:pathLst>
                </a:custGeom>
                <a:solidFill>
                  <a:schemeClr val="bg1">
                    <a:lumMod val="65000"/>
                  </a:schemeClr>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18" name="Group 217">
            <a:extLst>
              <a:ext uri="{FF2B5EF4-FFF2-40B4-BE49-F238E27FC236}">
                <a16:creationId xmlns:a16="http://schemas.microsoft.com/office/drawing/2014/main" id="{BC3C9692-CA2B-AA63-DD8A-C79BE7AC9054}"/>
              </a:ext>
            </a:extLst>
          </p:cNvPr>
          <p:cNvGrpSpPr/>
          <p:nvPr/>
        </p:nvGrpSpPr>
        <p:grpSpPr>
          <a:xfrm>
            <a:off x="8217331" y="2931251"/>
            <a:ext cx="1313814" cy="349722"/>
            <a:chOff x="8217331" y="2931251"/>
            <a:chExt cx="1313814" cy="349722"/>
          </a:xfrm>
        </p:grpSpPr>
        <p:sp>
          <p:nvSpPr>
            <p:cNvPr id="154" name="Rectangle 153">
              <a:extLst>
                <a:ext uri="{FF2B5EF4-FFF2-40B4-BE49-F238E27FC236}">
                  <a16:creationId xmlns:a16="http://schemas.microsoft.com/office/drawing/2014/main" id="{88F0A907-03F0-4C7E-A5B2-2601A3496C20}"/>
                </a:ext>
              </a:extLst>
            </p:cNvPr>
            <p:cNvSpPr/>
            <p:nvPr/>
          </p:nvSpPr>
          <p:spPr bwMode="auto">
            <a:xfrm>
              <a:off x="8726541" y="2931251"/>
              <a:ext cx="804604"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Compliance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Standards</a:t>
              </a:r>
            </a:p>
          </p:txBody>
        </p:sp>
        <p:grpSp>
          <p:nvGrpSpPr>
            <p:cNvPr id="172" name="Group 171">
              <a:extLst>
                <a:ext uri="{FF2B5EF4-FFF2-40B4-BE49-F238E27FC236}">
                  <a16:creationId xmlns:a16="http://schemas.microsoft.com/office/drawing/2014/main" id="{2AAAF0FB-46BF-6BD6-21B2-B00D601C6444}"/>
                </a:ext>
              </a:extLst>
            </p:cNvPr>
            <p:cNvGrpSpPr/>
            <p:nvPr/>
          </p:nvGrpSpPr>
          <p:grpSpPr>
            <a:xfrm>
              <a:off x="8217331" y="2931251"/>
              <a:ext cx="349722" cy="349722"/>
              <a:chOff x="9706975" y="2993556"/>
              <a:chExt cx="349722" cy="349722"/>
            </a:xfrm>
          </p:grpSpPr>
          <p:sp>
            <p:nvSpPr>
              <p:cNvPr id="173" name="Oval 172">
                <a:extLst>
                  <a:ext uri="{FF2B5EF4-FFF2-40B4-BE49-F238E27FC236}">
                    <a16:creationId xmlns:a16="http://schemas.microsoft.com/office/drawing/2014/main" id="{AB914DDB-0161-261D-2F51-D28175CD6C09}"/>
                  </a:ext>
                  <a:ext uri="{C183D7F6-B498-43B3-948B-1728B52AA6E4}">
                    <adec:decorative xmlns:adec="http://schemas.microsoft.com/office/drawing/2017/decorative" val="1"/>
                  </a:ext>
                </a:extLst>
              </p:cNvPr>
              <p:cNvSpPr/>
              <p:nvPr/>
            </p:nvSpPr>
            <p:spPr bwMode="auto">
              <a:xfrm>
                <a:off x="9706975" y="2993556"/>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4" name="Group 173">
                <a:extLst>
                  <a:ext uri="{FF2B5EF4-FFF2-40B4-BE49-F238E27FC236}">
                    <a16:creationId xmlns:a16="http://schemas.microsoft.com/office/drawing/2014/main" id="{968D72E3-378D-241D-DB8E-88959691B61C}"/>
                  </a:ext>
                </a:extLst>
              </p:cNvPr>
              <p:cNvGrpSpPr/>
              <p:nvPr/>
            </p:nvGrpSpPr>
            <p:grpSpPr>
              <a:xfrm flipH="1">
                <a:off x="9797264" y="3054827"/>
                <a:ext cx="169144" cy="227180"/>
                <a:chOff x="2661997" y="1634045"/>
                <a:chExt cx="2886387" cy="3876732"/>
              </a:xfrm>
            </p:grpSpPr>
            <p:sp>
              <p:nvSpPr>
                <p:cNvPr id="175" name="Freeform: Shape 174">
                  <a:extLst>
                    <a:ext uri="{FF2B5EF4-FFF2-40B4-BE49-F238E27FC236}">
                      <a16:creationId xmlns:a16="http://schemas.microsoft.com/office/drawing/2014/main" id="{60C65F23-B093-4D16-053C-36A035B3085F}"/>
                    </a:ext>
                  </a:extLst>
                </p:cNvPr>
                <p:cNvSpPr/>
                <p:nvPr/>
              </p:nvSpPr>
              <p:spPr>
                <a:xfrm>
                  <a:off x="3458259" y="1634045"/>
                  <a:ext cx="1293847" cy="791423"/>
                </a:xfrm>
                <a:custGeom>
                  <a:avLst/>
                  <a:gdLst>
                    <a:gd name="connsiteX0" fmla="*/ 1293847 w 1293847"/>
                    <a:gd name="connsiteY0" fmla="*/ 293781 h 791423"/>
                    <a:gd name="connsiteX1" fmla="*/ 1010193 w 1293847"/>
                    <a:gd name="connsiteY1" fmla="*/ 293781 h 791423"/>
                    <a:gd name="connsiteX2" fmla="*/ 935545 w 1293847"/>
                    <a:gd name="connsiteY2" fmla="*/ 234069 h 791423"/>
                    <a:gd name="connsiteX3" fmla="*/ 641947 w 1293847"/>
                    <a:gd name="connsiteY3" fmla="*/ 182 h 791423"/>
                    <a:gd name="connsiteX4" fmla="*/ 348348 w 1293847"/>
                    <a:gd name="connsiteY4" fmla="*/ 239050 h 791423"/>
                    <a:gd name="connsiteX5" fmla="*/ 273701 w 1293847"/>
                    <a:gd name="connsiteY5" fmla="*/ 293790 h 791423"/>
                    <a:gd name="connsiteX6" fmla="*/ 0 w 1293847"/>
                    <a:gd name="connsiteY6" fmla="*/ 293790 h 791423"/>
                    <a:gd name="connsiteX7" fmla="*/ 0 w 1293847"/>
                    <a:gd name="connsiteY7" fmla="*/ 791424 h 791423"/>
                    <a:gd name="connsiteX8" fmla="*/ 1293847 w 1293847"/>
                    <a:gd name="connsiteY8" fmla="*/ 791424 h 791423"/>
                    <a:gd name="connsiteX9" fmla="*/ 1293847 w 1293847"/>
                    <a:gd name="connsiteY9" fmla="*/ 293781 h 79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3847" h="791423">
                      <a:moveTo>
                        <a:pt x="1293847" y="293781"/>
                      </a:moveTo>
                      <a:lnTo>
                        <a:pt x="1010193" y="293781"/>
                      </a:lnTo>
                      <a:cubicBezTo>
                        <a:pt x="974798" y="292685"/>
                        <a:pt x="944385" y="268349"/>
                        <a:pt x="935545" y="234069"/>
                      </a:cubicBezTo>
                      <a:cubicBezTo>
                        <a:pt x="908666" y="94422"/>
                        <a:pt x="784069" y="-4838"/>
                        <a:pt x="641947" y="182"/>
                      </a:cubicBezTo>
                      <a:cubicBezTo>
                        <a:pt x="498967" y="-2323"/>
                        <a:pt x="374980" y="98547"/>
                        <a:pt x="348348" y="239050"/>
                      </a:cubicBezTo>
                      <a:cubicBezTo>
                        <a:pt x="339147" y="272388"/>
                        <a:pt x="308258" y="295038"/>
                        <a:pt x="273701" y="293790"/>
                      </a:cubicBezTo>
                      <a:lnTo>
                        <a:pt x="0" y="293790"/>
                      </a:lnTo>
                      <a:lnTo>
                        <a:pt x="0" y="791424"/>
                      </a:lnTo>
                      <a:lnTo>
                        <a:pt x="1293847" y="791424"/>
                      </a:lnTo>
                      <a:lnTo>
                        <a:pt x="1293847" y="293781"/>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09A78F2A-88D9-BBB1-CB1C-CDC6783913D8}"/>
                    </a:ext>
                  </a:extLst>
                </p:cNvPr>
                <p:cNvSpPr/>
                <p:nvPr/>
              </p:nvSpPr>
              <p:spPr>
                <a:xfrm>
                  <a:off x="2661997" y="2225849"/>
                  <a:ext cx="2886387" cy="3284928"/>
                </a:xfrm>
                <a:custGeom>
                  <a:avLst/>
                  <a:gdLst>
                    <a:gd name="connsiteX0" fmla="*/ 2886323 w 2886387"/>
                    <a:gd name="connsiteY0" fmla="*/ 3056015 h 3284928"/>
                    <a:gd name="connsiteX1" fmla="*/ 2886323 w 2886387"/>
                    <a:gd name="connsiteY1" fmla="*/ 204582 h 3284928"/>
                    <a:gd name="connsiteX2" fmla="*/ 2682841 w 2886387"/>
                    <a:gd name="connsiteY2" fmla="*/ 4 h 3284928"/>
                    <a:gd name="connsiteX3" fmla="*/ 2667363 w 2886387"/>
                    <a:gd name="connsiteY3" fmla="*/ 547 h 3284928"/>
                    <a:gd name="connsiteX4" fmla="*/ 2239395 w 2886387"/>
                    <a:gd name="connsiteY4" fmla="*/ 547 h 3284928"/>
                    <a:gd name="connsiteX5" fmla="*/ 2239395 w 2886387"/>
                    <a:gd name="connsiteY5" fmla="*/ 254341 h 3284928"/>
                    <a:gd name="connsiteX6" fmla="*/ 2174701 w 2886387"/>
                    <a:gd name="connsiteY6" fmla="*/ 348895 h 3284928"/>
                    <a:gd name="connsiteX7" fmla="*/ 706689 w 2886387"/>
                    <a:gd name="connsiteY7" fmla="*/ 348895 h 3284928"/>
                    <a:gd name="connsiteX8" fmla="*/ 646977 w 2886387"/>
                    <a:gd name="connsiteY8" fmla="*/ 254341 h 3284928"/>
                    <a:gd name="connsiteX9" fmla="*/ 646977 w 2886387"/>
                    <a:gd name="connsiteY9" fmla="*/ 557 h 3284928"/>
                    <a:gd name="connsiteX10" fmla="*/ 219009 w 2886387"/>
                    <a:gd name="connsiteY10" fmla="*/ 557 h 3284928"/>
                    <a:gd name="connsiteX11" fmla="*/ 601 w 2886387"/>
                    <a:gd name="connsiteY11" fmla="*/ 189113 h 3284928"/>
                    <a:gd name="connsiteX12" fmla="*/ 58 w 2886387"/>
                    <a:gd name="connsiteY12" fmla="*/ 204592 h 3284928"/>
                    <a:gd name="connsiteX13" fmla="*/ 58 w 2886387"/>
                    <a:gd name="connsiteY13" fmla="*/ 3056024 h 3284928"/>
                    <a:gd name="connsiteX14" fmla="*/ 218904 w 2886387"/>
                    <a:gd name="connsiteY14" fmla="*/ 3284929 h 3284928"/>
                    <a:gd name="connsiteX15" fmla="*/ 219019 w 2886387"/>
                    <a:gd name="connsiteY15" fmla="*/ 3284929 h 3284928"/>
                    <a:gd name="connsiteX16" fmla="*/ 2667372 w 2886387"/>
                    <a:gd name="connsiteY16" fmla="*/ 3284929 h 3284928"/>
                    <a:gd name="connsiteX17" fmla="*/ 2886333 w 2886387"/>
                    <a:gd name="connsiteY17" fmla="*/ 3056129 h 3284928"/>
                    <a:gd name="connsiteX18" fmla="*/ 2886323 w 2886387"/>
                    <a:gd name="connsiteY18" fmla="*/ 3056015 h 3284928"/>
                    <a:gd name="connsiteX19" fmla="*/ 1040102 w 2886387"/>
                    <a:gd name="connsiteY19" fmla="*/ 2399142 h 3284928"/>
                    <a:gd name="connsiteX20" fmla="*/ 651949 w 2886387"/>
                    <a:gd name="connsiteY20" fmla="*/ 2762416 h 3284928"/>
                    <a:gd name="connsiteX21" fmla="*/ 602190 w 2886387"/>
                    <a:gd name="connsiteY21" fmla="*/ 2787295 h 3284928"/>
                    <a:gd name="connsiteX22" fmla="*/ 547450 w 2886387"/>
                    <a:gd name="connsiteY22" fmla="*/ 2762416 h 3284928"/>
                    <a:gd name="connsiteX23" fmla="*/ 343425 w 2886387"/>
                    <a:gd name="connsiteY23" fmla="*/ 2553409 h 3284928"/>
                    <a:gd name="connsiteX24" fmla="*/ 348397 w 2886387"/>
                    <a:gd name="connsiteY24" fmla="*/ 2448910 h 3284928"/>
                    <a:gd name="connsiteX25" fmla="*/ 452895 w 2886387"/>
                    <a:gd name="connsiteY25" fmla="*/ 2448910 h 3284928"/>
                    <a:gd name="connsiteX26" fmla="*/ 602181 w 2886387"/>
                    <a:gd name="connsiteY26" fmla="*/ 2608149 h 3284928"/>
                    <a:gd name="connsiteX27" fmla="*/ 940575 w 2886387"/>
                    <a:gd name="connsiteY27" fmla="*/ 2289662 h 3284928"/>
                    <a:gd name="connsiteX28" fmla="*/ 1044407 w 2886387"/>
                    <a:gd name="connsiteY28" fmla="*/ 2308693 h 3284928"/>
                    <a:gd name="connsiteX29" fmla="*/ 1040102 w 2886387"/>
                    <a:gd name="connsiteY29" fmla="*/ 2399142 h 3284928"/>
                    <a:gd name="connsiteX30" fmla="*/ 1040102 w 2886387"/>
                    <a:gd name="connsiteY30" fmla="*/ 1602928 h 3284928"/>
                    <a:gd name="connsiteX31" fmla="*/ 1040102 w 2886387"/>
                    <a:gd name="connsiteY31" fmla="*/ 1602928 h 3284928"/>
                    <a:gd name="connsiteX32" fmla="*/ 651949 w 2886387"/>
                    <a:gd name="connsiteY32" fmla="*/ 1966202 h 3284928"/>
                    <a:gd name="connsiteX33" fmla="*/ 602190 w 2886387"/>
                    <a:gd name="connsiteY33" fmla="*/ 1991082 h 3284928"/>
                    <a:gd name="connsiteX34" fmla="*/ 547450 w 2886387"/>
                    <a:gd name="connsiteY34" fmla="*/ 1966202 h 3284928"/>
                    <a:gd name="connsiteX35" fmla="*/ 343425 w 2886387"/>
                    <a:gd name="connsiteY35" fmla="*/ 1757195 h 3284928"/>
                    <a:gd name="connsiteX36" fmla="*/ 348397 w 2886387"/>
                    <a:gd name="connsiteY36" fmla="*/ 1652696 h 3284928"/>
                    <a:gd name="connsiteX37" fmla="*/ 452895 w 2886387"/>
                    <a:gd name="connsiteY37" fmla="*/ 1652696 h 3284928"/>
                    <a:gd name="connsiteX38" fmla="*/ 602181 w 2886387"/>
                    <a:gd name="connsiteY38" fmla="*/ 1811935 h 3284928"/>
                    <a:gd name="connsiteX39" fmla="*/ 940575 w 2886387"/>
                    <a:gd name="connsiteY39" fmla="*/ 1493448 h 3284928"/>
                    <a:gd name="connsiteX40" fmla="*/ 1044407 w 2886387"/>
                    <a:gd name="connsiteY40" fmla="*/ 1512479 h 3284928"/>
                    <a:gd name="connsiteX41" fmla="*/ 1040102 w 2886387"/>
                    <a:gd name="connsiteY41" fmla="*/ 1602928 h 3284928"/>
                    <a:gd name="connsiteX42" fmla="*/ 1040102 w 2886387"/>
                    <a:gd name="connsiteY42" fmla="*/ 806714 h 3284928"/>
                    <a:gd name="connsiteX43" fmla="*/ 651949 w 2886387"/>
                    <a:gd name="connsiteY43" fmla="*/ 1169988 h 3284928"/>
                    <a:gd name="connsiteX44" fmla="*/ 602190 w 2886387"/>
                    <a:gd name="connsiteY44" fmla="*/ 1194868 h 3284928"/>
                    <a:gd name="connsiteX45" fmla="*/ 547450 w 2886387"/>
                    <a:gd name="connsiteY45" fmla="*/ 1169988 h 3284928"/>
                    <a:gd name="connsiteX46" fmla="*/ 343425 w 2886387"/>
                    <a:gd name="connsiteY46" fmla="*/ 960981 h 3284928"/>
                    <a:gd name="connsiteX47" fmla="*/ 348397 w 2886387"/>
                    <a:gd name="connsiteY47" fmla="*/ 856483 h 3284928"/>
                    <a:gd name="connsiteX48" fmla="*/ 452895 w 2886387"/>
                    <a:gd name="connsiteY48" fmla="*/ 856483 h 3284928"/>
                    <a:gd name="connsiteX49" fmla="*/ 602181 w 2886387"/>
                    <a:gd name="connsiteY49" fmla="*/ 1015722 h 3284928"/>
                    <a:gd name="connsiteX50" fmla="*/ 940575 w 2886387"/>
                    <a:gd name="connsiteY50" fmla="*/ 697234 h 3284928"/>
                    <a:gd name="connsiteX51" fmla="*/ 1044407 w 2886387"/>
                    <a:gd name="connsiteY51" fmla="*/ 716265 h 3284928"/>
                    <a:gd name="connsiteX52" fmla="*/ 1040102 w 2886387"/>
                    <a:gd name="connsiteY52" fmla="*/ 806714 h 3284928"/>
                    <a:gd name="connsiteX53" fmla="*/ 2488216 w 2886387"/>
                    <a:gd name="connsiteY53" fmla="*/ 2687769 h 3284928"/>
                    <a:gd name="connsiteX54" fmla="*/ 1343654 w 2886387"/>
                    <a:gd name="connsiteY54" fmla="*/ 2687769 h 3284928"/>
                    <a:gd name="connsiteX55" fmla="*/ 1269007 w 2886387"/>
                    <a:gd name="connsiteY55" fmla="*/ 2613121 h 3284928"/>
                    <a:gd name="connsiteX56" fmla="*/ 1343654 w 2886387"/>
                    <a:gd name="connsiteY56" fmla="*/ 2538474 h 3284928"/>
                    <a:gd name="connsiteX57" fmla="*/ 2488207 w 2886387"/>
                    <a:gd name="connsiteY57" fmla="*/ 2538474 h 3284928"/>
                    <a:gd name="connsiteX58" fmla="*/ 2562854 w 2886387"/>
                    <a:gd name="connsiteY58" fmla="*/ 2613121 h 3284928"/>
                    <a:gd name="connsiteX59" fmla="*/ 2488216 w 2886387"/>
                    <a:gd name="connsiteY59" fmla="*/ 2687769 h 3284928"/>
                    <a:gd name="connsiteX60" fmla="*/ 2488216 w 2886387"/>
                    <a:gd name="connsiteY60" fmla="*/ 1891555 h 3284928"/>
                    <a:gd name="connsiteX61" fmla="*/ 1343654 w 2886387"/>
                    <a:gd name="connsiteY61" fmla="*/ 1891555 h 3284928"/>
                    <a:gd name="connsiteX62" fmla="*/ 1269007 w 2886387"/>
                    <a:gd name="connsiteY62" fmla="*/ 1816907 h 3284928"/>
                    <a:gd name="connsiteX63" fmla="*/ 1343654 w 2886387"/>
                    <a:gd name="connsiteY63" fmla="*/ 1742260 h 3284928"/>
                    <a:gd name="connsiteX64" fmla="*/ 2488207 w 2886387"/>
                    <a:gd name="connsiteY64" fmla="*/ 1742260 h 3284928"/>
                    <a:gd name="connsiteX65" fmla="*/ 2562854 w 2886387"/>
                    <a:gd name="connsiteY65" fmla="*/ 1816907 h 3284928"/>
                    <a:gd name="connsiteX66" fmla="*/ 2488216 w 2886387"/>
                    <a:gd name="connsiteY66" fmla="*/ 1891555 h 3284928"/>
                    <a:gd name="connsiteX67" fmla="*/ 2488216 w 2886387"/>
                    <a:gd name="connsiteY67" fmla="*/ 1095341 h 3284928"/>
                    <a:gd name="connsiteX68" fmla="*/ 1343654 w 2886387"/>
                    <a:gd name="connsiteY68" fmla="*/ 1095341 h 3284928"/>
                    <a:gd name="connsiteX69" fmla="*/ 1269007 w 2886387"/>
                    <a:gd name="connsiteY69" fmla="*/ 1020694 h 3284928"/>
                    <a:gd name="connsiteX70" fmla="*/ 1343654 w 2886387"/>
                    <a:gd name="connsiteY70" fmla="*/ 946046 h 3284928"/>
                    <a:gd name="connsiteX71" fmla="*/ 2488207 w 2886387"/>
                    <a:gd name="connsiteY71" fmla="*/ 946046 h 3284928"/>
                    <a:gd name="connsiteX72" fmla="*/ 2562854 w 2886387"/>
                    <a:gd name="connsiteY72" fmla="*/ 1020694 h 3284928"/>
                    <a:gd name="connsiteX73" fmla="*/ 2488216 w 2886387"/>
                    <a:gd name="connsiteY73" fmla="*/ 1095341 h 328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886387" h="3284928">
                      <a:moveTo>
                        <a:pt x="2886323" y="3056015"/>
                      </a:moveTo>
                      <a:lnTo>
                        <a:pt x="2886323" y="204582"/>
                      </a:lnTo>
                      <a:cubicBezTo>
                        <a:pt x="2886628" y="91901"/>
                        <a:pt x="2795521" y="309"/>
                        <a:pt x="2682841" y="4"/>
                      </a:cubicBezTo>
                      <a:cubicBezTo>
                        <a:pt x="2677678" y="-5"/>
                        <a:pt x="2672516" y="176"/>
                        <a:pt x="2667363" y="547"/>
                      </a:cubicBezTo>
                      <a:lnTo>
                        <a:pt x="2239395" y="547"/>
                      </a:lnTo>
                      <a:lnTo>
                        <a:pt x="2239395" y="254341"/>
                      </a:lnTo>
                      <a:cubicBezTo>
                        <a:pt x="2239395" y="294155"/>
                        <a:pt x="2214516" y="348895"/>
                        <a:pt x="2174701" y="348895"/>
                      </a:cubicBezTo>
                      <a:lnTo>
                        <a:pt x="706689" y="348895"/>
                      </a:lnTo>
                      <a:cubicBezTo>
                        <a:pt x="666874" y="348895"/>
                        <a:pt x="646977" y="294155"/>
                        <a:pt x="646977" y="254341"/>
                      </a:cubicBezTo>
                      <a:lnTo>
                        <a:pt x="646977" y="557"/>
                      </a:lnTo>
                      <a:lnTo>
                        <a:pt x="219009" y="557"/>
                      </a:lnTo>
                      <a:cubicBezTo>
                        <a:pt x="106633" y="-7692"/>
                        <a:pt x="8840" y="76728"/>
                        <a:pt x="601" y="189113"/>
                      </a:cubicBezTo>
                      <a:cubicBezTo>
                        <a:pt x="220" y="194266"/>
                        <a:pt x="39" y="199429"/>
                        <a:pt x="58" y="204592"/>
                      </a:cubicBezTo>
                      <a:lnTo>
                        <a:pt x="58" y="3056024"/>
                      </a:lnTo>
                      <a:cubicBezTo>
                        <a:pt x="-2724" y="3179668"/>
                        <a:pt x="95260" y="3282157"/>
                        <a:pt x="218904" y="3284929"/>
                      </a:cubicBezTo>
                      <a:cubicBezTo>
                        <a:pt x="218942" y="3284929"/>
                        <a:pt x="218980" y="3284929"/>
                        <a:pt x="219019" y="3284929"/>
                      </a:cubicBezTo>
                      <a:lnTo>
                        <a:pt x="2667372" y="3284929"/>
                      </a:lnTo>
                      <a:cubicBezTo>
                        <a:pt x="2791016" y="3282214"/>
                        <a:pt x="2889047" y="3179773"/>
                        <a:pt x="2886333" y="3056129"/>
                      </a:cubicBezTo>
                      <a:cubicBezTo>
                        <a:pt x="2886323" y="3056091"/>
                        <a:pt x="2886323" y="3056053"/>
                        <a:pt x="2886323" y="3056015"/>
                      </a:cubicBezTo>
                      <a:close/>
                      <a:moveTo>
                        <a:pt x="1040102" y="2399142"/>
                      </a:moveTo>
                      <a:lnTo>
                        <a:pt x="651949" y="2762416"/>
                      </a:lnTo>
                      <a:cubicBezTo>
                        <a:pt x="639538" y="2777266"/>
                        <a:pt x="621507" y="2786276"/>
                        <a:pt x="602190" y="2787295"/>
                      </a:cubicBezTo>
                      <a:cubicBezTo>
                        <a:pt x="581397" y="2786476"/>
                        <a:pt x="561747" y="2777542"/>
                        <a:pt x="547450" y="2762416"/>
                      </a:cubicBezTo>
                      <a:lnTo>
                        <a:pt x="343425" y="2553409"/>
                      </a:lnTo>
                      <a:cubicBezTo>
                        <a:pt x="316307" y="2523043"/>
                        <a:pt x="318526" y="2476552"/>
                        <a:pt x="348397" y="2448910"/>
                      </a:cubicBezTo>
                      <a:cubicBezTo>
                        <a:pt x="377419" y="2420459"/>
                        <a:pt x="423873" y="2420459"/>
                        <a:pt x="452895" y="2448910"/>
                      </a:cubicBezTo>
                      <a:lnTo>
                        <a:pt x="602181" y="2608149"/>
                      </a:lnTo>
                      <a:lnTo>
                        <a:pt x="940575" y="2289662"/>
                      </a:lnTo>
                      <a:cubicBezTo>
                        <a:pt x="974503" y="2266249"/>
                        <a:pt x="1020995" y="2274765"/>
                        <a:pt x="1044407" y="2308693"/>
                      </a:cubicBezTo>
                      <a:cubicBezTo>
                        <a:pt x="1063515" y="2336372"/>
                        <a:pt x="1061743" y="2373405"/>
                        <a:pt x="1040102" y="2399142"/>
                      </a:cubicBezTo>
                      <a:close/>
                      <a:moveTo>
                        <a:pt x="1040102" y="1602928"/>
                      </a:moveTo>
                      <a:lnTo>
                        <a:pt x="1040102" y="1602928"/>
                      </a:lnTo>
                      <a:lnTo>
                        <a:pt x="651949" y="1966202"/>
                      </a:lnTo>
                      <a:cubicBezTo>
                        <a:pt x="639538" y="1981052"/>
                        <a:pt x="621507" y="1990062"/>
                        <a:pt x="602190" y="1991082"/>
                      </a:cubicBezTo>
                      <a:cubicBezTo>
                        <a:pt x="581397" y="1990263"/>
                        <a:pt x="561747" y="1981328"/>
                        <a:pt x="547450" y="1966202"/>
                      </a:cubicBezTo>
                      <a:lnTo>
                        <a:pt x="343425" y="1757195"/>
                      </a:lnTo>
                      <a:cubicBezTo>
                        <a:pt x="316307" y="1726829"/>
                        <a:pt x="318526" y="1680338"/>
                        <a:pt x="348397" y="1652696"/>
                      </a:cubicBezTo>
                      <a:cubicBezTo>
                        <a:pt x="377419" y="1624245"/>
                        <a:pt x="423873" y="1624245"/>
                        <a:pt x="452895" y="1652696"/>
                      </a:cubicBezTo>
                      <a:lnTo>
                        <a:pt x="602181" y="1811935"/>
                      </a:lnTo>
                      <a:lnTo>
                        <a:pt x="940575" y="1493448"/>
                      </a:lnTo>
                      <a:cubicBezTo>
                        <a:pt x="974503" y="1470035"/>
                        <a:pt x="1020995" y="1478551"/>
                        <a:pt x="1044407" y="1512479"/>
                      </a:cubicBezTo>
                      <a:cubicBezTo>
                        <a:pt x="1063515" y="1540158"/>
                        <a:pt x="1061743" y="1577192"/>
                        <a:pt x="1040102" y="1602928"/>
                      </a:cubicBezTo>
                      <a:close/>
                      <a:moveTo>
                        <a:pt x="1040102" y="806714"/>
                      </a:moveTo>
                      <a:lnTo>
                        <a:pt x="651949" y="1169988"/>
                      </a:lnTo>
                      <a:cubicBezTo>
                        <a:pt x="639538" y="1184838"/>
                        <a:pt x="621507" y="1193848"/>
                        <a:pt x="602190" y="1194868"/>
                      </a:cubicBezTo>
                      <a:cubicBezTo>
                        <a:pt x="581397" y="1194049"/>
                        <a:pt x="561747" y="1185114"/>
                        <a:pt x="547450" y="1169988"/>
                      </a:cubicBezTo>
                      <a:lnTo>
                        <a:pt x="343425" y="960981"/>
                      </a:lnTo>
                      <a:cubicBezTo>
                        <a:pt x="316307" y="930616"/>
                        <a:pt x="318526" y="884124"/>
                        <a:pt x="348397" y="856483"/>
                      </a:cubicBezTo>
                      <a:cubicBezTo>
                        <a:pt x="377419" y="828031"/>
                        <a:pt x="423873" y="828031"/>
                        <a:pt x="452895" y="856483"/>
                      </a:cubicBezTo>
                      <a:lnTo>
                        <a:pt x="602181" y="1015722"/>
                      </a:lnTo>
                      <a:lnTo>
                        <a:pt x="940575" y="697234"/>
                      </a:lnTo>
                      <a:cubicBezTo>
                        <a:pt x="974503" y="673822"/>
                        <a:pt x="1020995" y="682337"/>
                        <a:pt x="1044407" y="716265"/>
                      </a:cubicBezTo>
                      <a:cubicBezTo>
                        <a:pt x="1063515" y="743945"/>
                        <a:pt x="1061743" y="780978"/>
                        <a:pt x="1040102" y="806714"/>
                      </a:cubicBezTo>
                      <a:close/>
                      <a:moveTo>
                        <a:pt x="2488216" y="2687769"/>
                      </a:moveTo>
                      <a:lnTo>
                        <a:pt x="1343654" y="2687769"/>
                      </a:lnTo>
                      <a:cubicBezTo>
                        <a:pt x="1302430" y="2687769"/>
                        <a:pt x="1269007" y="2654345"/>
                        <a:pt x="1269007" y="2613121"/>
                      </a:cubicBezTo>
                      <a:cubicBezTo>
                        <a:pt x="1269007" y="2571897"/>
                        <a:pt x="1302430" y="2538474"/>
                        <a:pt x="1343654" y="2538474"/>
                      </a:cubicBezTo>
                      <a:lnTo>
                        <a:pt x="2488207" y="2538474"/>
                      </a:lnTo>
                      <a:cubicBezTo>
                        <a:pt x="2529431" y="2538474"/>
                        <a:pt x="2562854" y="2571897"/>
                        <a:pt x="2562854" y="2613121"/>
                      </a:cubicBezTo>
                      <a:cubicBezTo>
                        <a:pt x="2562854" y="2654345"/>
                        <a:pt x="2529441" y="2687769"/>
                        <a:pt x="2488216" y="2687769"/>
                      </a:cubicBezTo>
                      <a:close/>
                      <a:moveTo>
                        <a:pt x="2488216" y="1891555"/>
                      </a:moveTo>
                      <a:lnTo>
                        <a:pt x="1343654" y="1891555"/>
                      </a:lnTo>
                      <a:cubicBezTo>
                        <a:pt x="1302430" y="1891555"/>
                        <a:pt x="1269007" y="1858132"/>
                        <a:pt x="1269007" y="1816907"/>
                      </a:cubicBezTo>
                      <a:cubicBezTo>
                        <a:pt x="1269007" y="1775683"/>
                        <a:pt x="1302430" y="1742260"/>
                        <a:pt x="1343654" y="1742260"/>
                      </a:cubicBezTo>
                      <a:lnTo>
                        <a:pt x="2488207" y="1742260"/>
                      </a:lnTo>
                      <a:cubicBezTo>
                        <a:pt x="2529431" y="1742260"/>
                        <a:pt x="2562854" y="1775683"/>
                        <a:pt x="2562854" y="1816907"/>
                      </a:cubicBezTo>
                      <a:cubicBezTo>
                        <a:pt x="2562854" y="1858132"/>
                        <a:pt x="2529441" y="1891555"/>
                        <a:pt x="2488216" y="1891555"/>
                      </a:cubicBezTo>
                      <a:close/>
                      <a:moveTo>
                        <a:pt x="2488216" y="1095341"/>
                      </a:moveTo>
                      <a:lnTo>
                        <a:pt x="1343654" y="1095341"/>
                      </a:lnTo>
                      <a:cubicBezTo>
                        <a:pt x="1302430" y="1095341"/>
                        <a:pt x="1269007" y="1061918"/>
                        <a:pt x="1269007" y="1020694"/>
                      </a:cubicBezTo>
                      <a:cubicBezTo>
                        <a:pt x="1269007" y="979469"/>
                        <a:pt x="1302430" y="946046"/>
                        <a:pt x="1343654" y="946046"/>
                      </a:cubicBezTo>
                      <a:lnTo>
                        <a:pt x="2488207" y="946046"/>
                      </a:lnTo>
                      <a:cubicBezTo>
                        <a:pt x="2529431" y="946046"/>
                        <a:pt x="2562854" y="979469"/>
                        <a:pt x="2562854" y="1020694"/>
                      </a:cubicBezTo>
                      <a:cubicBezTo>
                        <a:pt x="2562854" y="1061927"/>
                        <a:pt x="2529441" y="1095341"/>
                        <a:pt x="2488216" y="1095341"/>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15" name="Group 214">
            <a:extLst>
              <a:ext uri="{FF2B5EF4-FFF2-40B4-BE49-F238E27FC236}">
                <a16:creationId xmlns:a16="http://schemas.microsoft.com/office/drawing/2014/main" id="{B6AA949E-5A58-0A6E-0CE0-054E285627FF}"/>
              </a:ext>
            </a:extLst>
          </p:cNvPr>
          <p:cNvGrpSpPr/>
          <p:nvPr/>
        </p:nvGrpSpPr>
        <p:grpSpPr>
          <a:xfrm>
            <a:off x="6466262" y="5562434"/>
            <a:ext cx="1117668" cy="756571"/>
            <a:chOff x="6466262" y="5562434"/>
            <a:chExt cx="1117668" cy="756571"/>
          </a:xfrm>
        </p:grpSpPr>
        <p:sp>
          <p:nvSpPr>
            <p:cNvPr id="159" name="Rectangle 158">
              <a:extLst>
                <a:ext uri="{FF2B5EF4-FFF2-40B4-BE49-F238E27FC236}">
                  <a16:creationId xmlns:a16="http://schemas.microsoft.com/office/drawing/2014/main" id="{3BE8DE2A-F586-43C7-B43D-1CD7E7C496D7}"/>
                </a:ext>
              </a:extLst>
            </p:cNvPr>
            <p:cNvSpPr/>
            <p:nvPr/>
          </p:nvSpPr>
          <p:spPr bwMode="auto">
            <a:xfrm>
              <a:off x="6466262" y="5993140"/>
              <a:ext cx="1117668"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Activity</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Logging</a:t>
              </a:r>
            </a:p>
          </p:txBody>
        </p:sp>
        <p:grpSp>
          <p:nvGrpSpPr>
            <p:cNvPr id="65" name="Group 64">
              <a:extLst>
                <a:ext uri="{FF2B5EF4-FFF2-40B4-BE49-F238E27FC236}">
                  <a16:creationId xmlns:a16="http://schemas.microsoft.com/office/drawing/2014/main" id="{F72B2175-174E-EE53-51C1-C5252F02F404}"/>
                </a:ext>
              </a:extLst>
            </p:cNvPr>
            <p:cNvGrpSpPr/>
            <p:nvPr/>
          </p:nvGrpSpPr>
          <p:grpSpPr>
            <a:xfrm>
              <a:off x="6466262" y="5562434"/>
              <a:ext cx="349722" cy="349722"/>
              <a:chOff x="8115938" y="5481900"/>
              <a:chExt cx="349722" cy="349722"/>
            </a:xfrm>
          </p:grpSpPr>
          <p:sp>
            <p:nvSpPr>
              <p:cNvPr id="66" name="Oval 65">
                <a:extLst>
                  <a:ext uri="{FF2B5EF4-FFF2-40B4-BE49-F238E27FC236}">
                    <a16:creationId xmlns:a16="http://schemas.microsoft.com/office/drawing/2014/main" id="{931074A8-E2A3-AD9A-0844-620FBDBCAB0C}"/>
                  </a:ext>
                  <a:ext uri="{C183D7F6-B498-43B3-948B-1728B52AA6E4}">
                    <adec:decorative xmlns:adec="http://schemas.microsoft.com/office/drawing/2017/decorative" val="1"/>
                  </a:ext>
                </a:extLst>
              </p:cNvPr>
              <p:cNvSpPr/>
              <p:nvPr/>
            </p:nvSpPr>
            <p:spPr bwMode="auto">
              <a:xfrm>
                <a:off x="8115938" y="5481900"/>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C8135DF3-43C2-492A-3728-A9EF80C105AD}"/>
                  </a:ext>
                </a:extLst>
              </p:cNvPr>
              <p:cNvGrpSpPr/>
              <p:nvPr/>
            </p:nvGrpSpPr>
            <p:grpSpPr>
              <a:xfrm>
                <a:off x="8180661" y="5546606"/>
                <a:ext cx="220276" cy="220310"/>
                <a:chOff x="11967" y="990600"/>
                <a:chExt cx="4876074" cy="4876800"/>
              </a:xfrm>
            </p:grpSpPr>
            <p:sp>
              <p:nvSpPr>
                <p:cNvPr id="68" name="Freeform: Shape 67">
                  <a:extLst>
                    <a:ext uri="{FF2B5EF4-FFF2-40B4-BE49-F238E27FC236}">
                      <a16:creationId xmlns:a16="http://schemas.microsoft.com/office/drawing/2014/main" id="{39441601-3CDB-7725-1AB3-3214B976253D}"/>
                    </a:ext>
                  </a:extLst>
                </p:cNvPr>
                <p:cNvSpPr/>
                <p:nvPr/>
              </p:nvSpPr>
              <p:spPr>
                <a:xfrm>
                  <a:off x="4040795" y="2696518"/>
                  <a:ext cx="847246" cy="813091"/>
                </a:xfrm>
                <a:custGeom>
                  <a:avLst/>
                  <a:gdLst>
                    <a:gd name="connsiteX0" fmla="*/ 696096 w 847246"/>
                    <a:gd name="connsiteY0" fmla="*/ 100145 h 813091"/>
                    <a:gd name="connsiteX1" fmla="*/ 92650 w 847246"/>
                    <a:gd name="connsiteY1" fmla="*/ 152466 h 813091"/>
                    <a:gd name="connsiteX2" fmla="*/ 0 w 847246"/>
                    <a:gd name="connsiteY2" fmla="*/ 262080 h 813091"/>
                    <a:gd name="connsiteX3" fmla="*/ 656701 w 847246"/>
                    <a:gd name="connsiteY3" fmla="*/ 813092 h 813091"/>
                    <a:gd name="connsiteX4" fmla="*/ 745169 w 847246"/>
                    <a:gd name="connsiteY4" fmla="*/ 703878 h 813091"/>
                    <a:gd name="connsiteX5" fmla="*/ 696096 w 847246"/>
                    <a:gd name="connsiteY5" fmla="*/ 100145 h 81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246" h="813091">
                      <a:moveTo>
                        <a:pt x="696096" y="100145"/>
                      </a:moveTo>
                      <a:cubicBezTo>
                        <a:pt x="518522" y="-49150"/>
                        <a:pt x="246821" y="-31366"/>
                        <a:pt x="92650" y="152466"/>
                      </a:cubicBezTo>
                      <a:lnTo>
                        <a:pt x="0" y="262080"/>
                      </a:lnTo>
                      <a:lnTo>
                        <a:pt x="656701" y="813092"/>
                      </a:lnTo>
                      <a:lnTo>
                        <a:pt x="745169" y="703878"/>
                      </a:lnTo>
                      <a:cubicBezTo>
                        <a:pt x="897331" y="522903"/>
                        <a:pt x="878081" y="252622"/>
                        <a:pt x="696096" y="10014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D2D3E10-82B6-D3CC-E6E2-866A65A97711}"/>
                    </a:ext>
                  </a:extLst>
                </p:cNvPr>
                <p:cNvSpPr/>
                <p:nvPr/>
              </p:nvSpPr>
              <p:spPr>
                <a:xfrm>
                  <a:off x="2608287" y="4329436"/>
                  <a:ext cx="930702" cy="965589"/>
                </a:xfrm>
                <a:custGeom>
                  <a:avLst/>
                  <a:gdLst>
                    <a:gd name="connsiteX0" fmla="*/ 273916 w 930702"/>
                    <a:gd name="connsiteY0" fmla="*/ 0 h 965589"/>
                    <a:gd name="connsiteX1" fmla="*/ 225043 w 930702"/>
                    <a:gd name="connsiteY1" fmla="*/ 57836 h 965589"/>
                    <a:gd name="connsiteX2" fmla="*/ 136727 w 930702"/>
                    <a:gd name="connsiteY2" fmla="*/ 233639 h 965589"/>
                    <a:gd name="connsiteX3" fmla="*/ 3901 w 930702"/>
                    <a:gd name="connsiteY3" fmla="*/ 789508 h 965589"/>
                    <a:gd name="connsiteX4" fmla="*/ 51059 w 930702"/>
                    <a:gd name="connsiteY4" fmla="*/ 932107 h 965589"/>
                    <a:gd name="connsiteX5" fmla="*/ 199659 w 930702"/>
                    <a:gd name="connsiteY5" fmla="*/ 953872 h 965589"/>
                    <a:gd name="connsiteX6" fmla="*/ 724134 w 930702"/>
                    <a:gd name="connsiteY6" fmla="*/ 726443 h 965589"/>
                    <a:gd name="connsiteX7" fmla="*/ 881658 w 930702"/>
                    <a:gd name="connsiteY7" fmla="*/ 609105 h 965589"/>
                    <a:gd name="connsiteX8" fmla="*/ 930703 w 930702"/>
                    <a:gd name="connsiteY8" fmla="*/ 551079 h 965589"/>
                    <a:gd name="connsiteX9" fmla="*/ 273916 w 930702"/>
                    <a:gd name="connsiteY9" fmla="*/ 0 h 96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702" h="965589">
                      <a:moveTo>
                        <a:pt x="273916" y="0"/>
                      </a:moveTo>
                      <a:lnTo>
                        <a:pt x="225043" y="57836"/>
                      </a:lnTo>
                      <a:cubicBezTo>
                        <a:pt x="182628" y="108623"/>
                        <a:pt x="152072" y="169316"/>
                        <a:pt x="136727" y="233639"/>
                      </a:cubicBezTo>
                      <a:lnTo>
                        <a:pt x="3901" y="789508"/>
                      </a:lnTo>
                      <a:cubicBezTo>
                        <a:pt x="-8653" y="842105"/>
                        <a:pt x="9625" y="897360"/>
                        <a:pt x="51059" y="932107"/>
                      </a:cubicBezTo>
                      <a:cubicBezTo>
                        <a:pt x="91388" y="965997"/>
                        <a:pt x="148271" y="975836"/>
                        <a:pt x="199659" y="953872"/>
                      </a:cubicBezTo>
                      <a:lnTo>
                        <a:pt x="724134" y="726443"/>
                      </a:lnTo>
                      <a:cubicBezTo>
                        <a:pt x="784827" y="700069"/>
                        <a:pt x="839243" y="659473"/>
                        <a:pt x="881658" y="609105"/>
                      </a:cubicBezTo>
                      <a:lnTo>
                        <a:pt x="930703" y="551079"/>
                      </a:lnTo>
                      <a:lnTo>
                        <a:pt x="273916" y="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12F0C64-BDF2-76C1-FB7C-2C5ED7FA4189}"/>
                    </a:ext>
                  </a:extLst>
                </p:cNvPr>
                <p:cNvSpPr/>
                <p:nvPr/>
              </p:nvSpPr>
              <p:spPr>
                <a:xfrm>
                  <a:off x="3066587" y="3176749"/>
                  <a:ext cx="1446542" cy="1485614"/>
                </a:xfrm>
                <a:custGeom>
                  <a:avLst/>
                  <a:gdLst>
                    <a:gd name="connsiteX0" fmla="*/ 789842 w 1446542"/>
                    <a:gd name="connsiteY0" fmla="*/ 0 h 1485614"/>
                    <a:gd name="connsiteX1" fmla="*/ 0 w 1446542"/>
                    <a:gd name="connsiteY1" fmla="*/ 934536 h 1485614"/>
                    <a:gd name="connsiteX2" fmla="*/ 656749 w 1446542"/>
                    <a:gd name="connsiteY2" fmla="*/ 1485614 h 1485614"/>
                    <a:gd name="connsiteX3" fmla="*/ 1446543 w 1446542"/>
                    <a:gd name="connsiteY3" fmla="*/ 551012 h 1485614"/>
                  </a:gdLst>
                  <a:ahLst/>
                  <a:cxnLst>
                    <a:cxn ang="0">
                      <a:pos x="connsiteX0" y="connsiteY0"/>
                    </a:cxn>
                    <a:cxn ang="0">
                      <a:pos x="connsiteX1" y="connsiteY1"/>
                    </a:cxn>
                    <a:cxn ang="0">
                      <a:pos x="connsiteX2" y="connsiteY2"/>
                    </a:cxn>
                    <a:cxn ang="0">
                      <a:pos x="connsiteX3" y="connsiteY3"/>
                    </a:cxn>
                  </a:cxnLst>
                  <a:rect l="l" t="t" r="r" b="b"/>
                  <a:pathLst>
                    <a:path w="1446542" h="1485614">
                      <a:moveTo>
                        <a:pt x="789842" y="0"/>
                      </a:moveTo>
                      <a:lnTo>
                        <a:pt x="0" y="934536"/>
                      </a:lnTo>
                      <a:lnTo>
                        <a:pt x="656749" y="1485614"/>
                      </a:lnTo>
                      <a:lnTo>
                        <a:pt x="1446543" y="551012"/>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57F16531-89AB-4122-9C65-B3F0CAF20B60}"/>
                    </a:ext>
                  </a:extLst>
                </p:cNvPr>
                <p:cNvSpPr/>
                <p:nvPr/>
              </p:nvSpPr>
              <p:spPr>
                <a:xfrm>
                  <a:off x="2869477" y="1012450"/>
                  <a:ext cx="848220" cy="835399"/>
                </a:xfrm>
                <a:custGeom>
                  <a:avLst/>
                  <a:gdLst>
                    <a:gd name="connsiteX0" fmla="*/ 723719 w 848220"/>
                    <a:gd name="connsiteY0" fmla="*/ 611600 h 835399"/>
                    <a:gd name="connsiteX1" fmla="*/ 180965 w 848220"/>
                    <a:gd name="connsiteY1" fmla="*/ 95907 h 835399"/>
                    <a:gd name="connsiteX2" fmla="*/ 0 w 848220"/>
                    <a:gd name="connsiteY2" fmla="*/ 0 h 835399"/>
                    <a:gd name="connsiteX3" fmla="*/ 0 w 848220"/>
                    <a:gd name="connsiteY3" fmla="*/ 835400 h 835399"/>
                    <a:gd name="connsiteX4" fmla="*/ 848220 w 848220"/>
                    <a:gd name="connsiteY4" fmla="*/ 835400 h 835399"/>
                    <a:gd name="connsiteX5" fmla="*/ 723719 w 848220"/>
                    <a:gd name="connsiteY5" fmla="*/ 611600 h 8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220" h="835399">
                      <a:moveTo>
                        <a:pt x="723719" y="611600"/>
                      </a:moveTo>
                      <a:lnTo>
                        <a:pt x="180965" y="95907"/>
                      </a:lnTo>
                      <a:cubicBezTo>
                        <a:pt x="129654" y="47263"/>
                        <a:pt x="66532" y="18612"/>
                        <a:pt x="0" y="0"/>
                      </a:cubicBezTo>
                      <a:lnTo>
                        <a:pt x="0" y="835400"/>
                      </a:lnTo>
                      <a:lnTo>
                        <a:pt x="848220" y="835400"/>
                      </a:lnTo>
                      <a:cubicBezTo>
                        <a:pt x="830494" y="750532"/>
                        <a:pt x="787251" y="671913"/>
                        <a:pt x="723719" y="61160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A0219F7C-7014-1633-5E6F-7B05BA76DEAB}"/>
                    </a:ext>
                  </a:extLst>
                </p:cNvPr>
                <p:cNvSpPr/>
                <p:nvPr/>
              </p:nvSpPr>
              <p:spPr>
                <a:xfrm>
                  <a:off x="11967" y="990600"/>
                  <a:ext cx="3714749" cy="4876800"/>
                </a:xfrm>
                <a:custGeom>
                  <a:avLst/>
                  <a:gdLst>
                    <a:gd name="connsiteX0" fmla="*/ 2455107 w 3714749"/>
                    <a:gd name="connsiteY0" fmla="*/ 3506067 h 4876800"/>
                    <a:gd name="connsiteX1" fmla="*/ 2602163 w 3714749"/>
                    <a:gd name="connsiteY1" fmla="*/ 3213478 h 4876800"/>
                    <a:gd name="connsiteX2" fmla="*/ 3714750 w 3714749"/>
                    <a:gd name="connsiteY2" fmla="*/ 1896990 h 4876800"/>
                    <a:gd name="connsiteX3" fmla="*/ 3714750 w 3714749"/>
                    <a:gd name="connsiteY3" fmla="*/ 1143000 h 4876800"/>
                    <a:gd name="connsiteX4" fmla="*/ 2714625 w 3714749"/>
                    <a:gd name="connsiteY4" fmla="*/ 1143000 h 4876800"/>
                    <a:gd name="connsiteX5" fmla="*/ 2571750 w 3714749"/>
                    <a:gd name="connsiteY5" fmla="*/ 1000125 h 4876800"/>
                    <a:gd name="connsiteX6" fmla="*/ 2571750 w 3714749"/>
                    <a:gd name="connsiteY6" fmla="*/ 0 h 4876800"/>
                    <a:gd name="connsiteX7" fmla="*/ 428625 w 3714749"/>
                    <a:gd name="connsiteY7" fmla="*/ 0 h 4876800"/>
                    <a:gd name="connsiteX8" fmla="*/ 0 w 3714749"/>
                    <a:gd name="connsiteY8" fmla="*/ 428625 h 4876800"/>
                    <a:gd name="connsiteX9" fmla="*/ 0 w 3714749"/>
                    <a:gd name="connsiteY9" fmla="*/ 4448175 h 4876800"/>
                    <a:gd name="connsiteX10" fmla="*/ 428625 w 3714749"/>
                    <a:gd name="connsiteY10" fmla="*/ 4876800 h 4876800"/>
                    <a:gd name="connsiteX11" fmla="*/ 3286125 w 3714749"/>
                    <a:gd name="connsiteY11" fmla="*/ 4876800 h 4876800"/>
                    <a:gd name="connsiteX12" fmla="*/ 3714750 w 3714749"/>
                    <a:gd name="connsiteY12" fmla="*/ 4448175 h 4876800"/>
                    <a:gd name="connsiteX13" fmla="*/ 3714750 w 3714749"/>
                    <a:gd name="connsiteY13" fmla="*/ 4110428 h 4876800"/>
                    <a:gd name="connsiteX14" fmla="*/ 3696195 w 3714749"/>
                    <a:gd name="connsiteY14" fmla="*/ 4132383 h 4876800"/>
                    <a:gd name="connsiteX15" fmla="*/ 3434582 w 3714749"/>
                    <a:gd name="connsiteY15" fmla="*/ 4327313 h 4876800"/>
                    <a:gd name="connsiteX16" fmla="*/ 2909688 w 3714749"/>
                    <a:gd name="connsiteY16" fmla="*/ 4554884 h 4876800"/>
                    <a:gd name="connsiteX17" fmla="*/ 2463765 w 3714749"/>
                    <a:gd name="connsiteY17" fmla="*/ 4489999 h 4876800"/>
                    <a:gd name="connsiteX18" fmla="*/ 2322281 w 3714749"/>
                    <a:gd name="connsiteY18" fmla="*/ 4061936 h 4876800"/>
                    <a:gd name="connsiteX19" fmla="*/ 2455107 w 3714749"/>
                    <a:gd name="connsiteY19" fmla="*/ 3506067 h 4876800"/>
                    <a:gd name="connsiteX20" fmla="*/ 714375 w 3714749"/>
                    <a:gd name="connsiteY20" fmla="*/ 857250 h 4876800"/>
                    <a:gd name="connsiteX21" fmla="*/ 2143125 w 3714749"/>
                    <a:gd name="connsiteY21" fmla="*/ 857250 h 4876800"/>
                    <a:gd name="connsiteX22" fmla="*/ 2286000 w 3714749"/>
                    <a:gd name="connsiteY22" fmla="*/ 1000125 h 4876800"/>
                    <a:gd name="connsiteX23" fmla="*/ 2143125 w 3714749"/>
                    <a:gd name="connsiteY23" fmla="*/ 1143000 h 4876800"/>
                    <a:gd name="connsiteX24" fmla="*/ 714375 w 3714749"/>
                    <a:gd name="connsiteY24" fmla="*/ 1143000 h 4876800"/>
                    <a:gd name="connsiteX25" fmla="*/ 571500 w 3714749"/>
                    <a:gd name="connsiteY25" fmla="*/ 1000125 h 4876800"/>
                    <a:gd name="connsiteX26" fmla="*/ 714375 w 3714749"/>
                    <a:gd name="connsiteY26" fmla="*/ 857250 h 4876800"/>
                    <a:gd name="connsiteX27" fmla="*/ 714375 w 3714749"/>
                    <a:gd name="connsiteY27" fmla="*/ 1724025 h 4876800"/>
                    <a:gd name="connsiteX28" fmla="*/ 3000375 w 3714749"/>
                    <a:gd name="connsiteY28" fmla="*/ 1724025 h 4876800"/>
                    <a:gd name="connsiteX29" fmla="*/ 3143250 w 3714749"/>
                    <a:gd name="connsiteY29" fmla="*/ 1866900 h 4876800"/>
                    <a:gd name="connsiteX30" fmla="*/ 3000375 w 3714749"/>
                    <a:gd name="connsiteY30" fmla="*/ 2009775 h 4876800"/>
                    <a:gd name="connsiteX31" fmla="*/ 714375 w 3714749"/>
                    <a:gd name="connsiteY31" fmla="*/ 2009775 h 4876800"/>
                    <a:gd name="connsiteX32" fmla="*/ 571500 w 3714749"/>
                    <a:gd name="connsiteY32" fmla="*/ 1866900 h 4876800"/>
                    <a:gd name="connsiteX33" fmla="*/ 714375 w 3714749"/>
                    <a:gd name="connsiteY33" fmla="*/ 1724025 h 4876800"/>
                    <a:gd name="connsiteX34" fmla="*/ 1857375 w 3714749"/>
                    <a:gd name="connsiteY34" fmla="*/ 3724275 h 4876800"/>
                    <a:gd name="connsiteX35" fmla="*/ 714375 w 3714749"/>
                    <a:gd name="connsiteY35" fmla="*/ 3724275 h 4876800"/>
                    <a:gd name="connsiteX36" fmla="*/ 571500 w 3714749"/>
                    <a:gd name="connsiteY36" fmla="*/ 3581400 h 4876800"/>
                    <a:gd name="connsiteX37" fmla="*/ 714375 w 3714749"/>
                    <a:gd name="connsiteY37" fmla="*/ 3438525 h 4876800"/>
                    <a:gd name="connsiteX38" fmla="*/ 1857375 w 3714749"/>
                    <a:gd name="connsiteY38" fmla="*/ 3438525 h 4876800"/>
                    <a:gd name="connsiteX39" fmla="*/ 2000250 w 3714749"/>
                    <a:gd name="connsiteY39" fmla="*/ 3581400 h 4876800"/>
                    <a:gd name="connsiteX40" fmla="*/ 1857375 w 3714749"/>
                    <a:gd name="connsiteY40" fmla="*/ 3724275 h 4876800"/>
                    <a:gd name="connsiteX41" fmla="*/ 714375 w 3714749"/>
                    <a:gd name="connsiteY41" fmla="*/ 2867025 h 4876800"/>
                    <a:gd name="connsiteX42" fmla="*/ 571500 w 3714749"/>
                    <a:gd name="connsiteY42" fmla="*/ 2724150 h 4876800"/>
                    <a:gd name="connsiteX43" fmla="*/ 714375 w 3714749"/>
                    <a:gd name="connsiteY43" fmla="*/ 2581275 h 4876800"/>
                    <a:gd name="connsiteX44" fmla="*/ 2428875 w 3714749"/>
                    <a:gd name="connsiteY44" fmla="*/ 2581275 h 4876800"/>
                    <a:gd name="connsiteX45" fmla="*/ 2571750 w 3714749"/>
                    <a:gd name="connsiteY45" fmla="*/ 2724150 h 4876800"/>
                    <a:gd name="connsiteX46" fmla="*/ 2428875 w 3714749"/>
                    <a:gd name="connsiteY46" fmla="*/ 2867025 h 4876800"/>
                    <a:gd name="connsiteX47" fmla="*/ 714375 w 3714749"/>
                    <a:gd name="connsiteY47" fmla="*/ 2867025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14749" h="4876800">
                      <a:moveTo>
                        <a:pt x="2455107" y="3506067"/>
                      </a:moveTo>
                      <a:cubicBezTo>
                        <a:pt x="2480643" y="3399187"/>
                        <a:pt x="2531564" y="3298031"/>
                        <a:pt x="2602163" y="3213478"/>
                      </a:cubicBezTo>
                      <a:lnTo>
                        <a:pt x="3714750" y="1896990"/>
                      </a:lnTo>
                      <a:lnTo>
                        <a:pt x="3714750" y="1143000"/>
                      </a:lnTo>
                      <a:lnTo>
                        <a:pt x="2714625" y="1143000"/>
                      </a:lnTo>
                      <a:cubicBezTo>
                        <a:pt x="2635653" y="1143000"/>
                        <a:pt x="2571750" y="1079097"/>
                        <a:pt x="2571750" y="1000125"/>
                      </a:cubicBezTo>
                      <a:lnTo>
                        <a:pt x="2571750" y="0"/>
                      </a:lnTo>
                      <a:lnTo>
                        <a:pt x="428625" y="0"/>
                      </a:lnTo>
                      <a:cubicBezTo>
                        <a:pt x="192272" y="0"/>
                        <a:pt x="0" y="192272"/>
                        <a:pt x="0" y="428625"/>
                      </a:cubicBezTo>
                      <a:lnTo>
                        <a:pt x="0" y="4448175"/>
                      </a:lnTo>
                      <a:cubicBezTo>
                        <a:pt x="0" y="4684529"/>
                        <a:pt x="192272" y="4876800"/>
                        <a:pt x="428625" y="4876800"/>
                      </a:cubicBezTo>
                      <a:lnTo>
                        <a:pt x="3286125" y="4876800"/>
                      </a:lnTo>
                      <a:cubicBezTo>
                        <a:pt x="3522478" y="4876800"/>
                        <a:pt x="3714750" y="4684529"/>
                        <a:pt x="3714750" y="4448175"/>
                      </a:cubicBezTo>
                      <a:lnTo>
                        <a:pt x="3714750" y="4110428"/>
                      </a:lnTo>
                      <a:lnTo>
                        <a:pt x="3696195" y="4132383"/>
                      </a:lnTo>
                      <a:cubicBezTo>
                        <a:pt x="3626015" y="4215965"/>
                        <a:pt x="3535461" y="4283355"/>
                        <a:pt x="3434582" y="4327313"/>
                      </a:cubicBezTo>
                      <a:lnTo>
                        <a:pt x="2909688" y="4554884"/>
                      </a:lnTo>
                      <a:cubicBezTo>
                        <a:pt x="2761745" y="4618768"/>
                        <a:pt x="2590495" y="4596137"/>
                        <a:pt x="2463765" y="4489999"/>
                      </a:cubicBezTo>
                      <a:cubicBezTo>
                        <a:pt x="2338607" y="4384939"/>
                        <a:pt x="2284333" y="4220994"/>
                        <a:pt x="2322281" y="4061936"/>
                      </a:cubicBezTo>
                      <a:lnTo>
                        <a:pt x="2455107" y="3506067"/>
                      </a:lnTo>
                      <a:close/>
                      <a:moveTo>
                        <a:pt x="714375" y="857250"/>
                      </a:moveTo>
                      <a:lnTo>
                        <a:pt x="2143125" y="857250"/>
                      </a:lnTo>
                      <a:cubicBezTo>
                        <a:pt x="2222097" y="857250"/>
                        <a:pt x="2286000" y="921153"/>
                        <a:pt x="2286000" y="1000125"/>
                      </a:cubicBezTo>
                      <a:cubicBezTo>
                        <a:pt x="2286000" y="1079097"/>
                        <a:pt x="2222097" y="1143000"/>
                        <a:pt x="2143125" y="1143000"/>
                      </a:cubicBezTo>
                      <a:lnTo>
                        <a:pt x="714375" y="1143000"/>
                      </a:lnTo>
                      <a:cubicBezTo>
                        <a:pt x="635403" y="1143000"/>
                        <a:pt x="571500" y="1079097"/>
                        <a:pt x="571500" y="1000125"/>
                      </a:cubicBezTo>
                      <a:cubicBezTo>
                        <a:pt x="571500" y="921153"/>
                        <a:pt x="635403" y="857250"/>
                        <a:pt x="714375" y="857250"/>
                      </a:cubicBezTo>
                      <a:close/>
                      <a:moveTo>
                        <a:pt x="714375" y="1724025"/>
                      </a:moveTo>
                      <a:lnTo>
                        <a:pt x="3000375" y="1724025"/>
                      </a:lnTo>
                      <a:cubicBezTo>
                        <a:pt x="3079347" y="1724025"/>
                        <a:pt x="3143250" y="1787928"/>
                        <a:pt x="3143250" y="1866900"/>
                      </a:cubicBezTo>
                      <a:cubicBezTo>
                        <a:pt x="3143250" y="1945872"/>
                        <a:pt x="3079347" y="2009775"/>
                        <a:pt x="3000375" y="2009775"/>
                      </a:cubicBezTo>
                      <a:lnTo>
                        <a:pt x="714375" y="2009775"/>
                      </a:lnTo>
                      <a:cubicBezTo>
                        <a:pt x="635403" y="2009775"/>
                        <a:pt x="571500" y="1945872"/>
                        <a:pt x="571500" y="1866900"/>
                      </a:cubicBezTo>
                      <a:cubicBezTo>
                        <a:pt x="571500" y="1787928"/>
                        <a:pt x="635403" y="1724025"/>
                        <a:pt x="714375" y="1724025"/>
                      </a:cubicBezTo>
                      <a:close/>
                      <a:moveTo>
                        <a:pt x="1857375" y="3724275"/>
                      </a:moveTo>
                      <a:lnTo>
                        <a:pt x="714375" y="3724275"/>
                      </a:lnTo>
                      <a:cubicBezTo>
                        <a:pt x="635403" y="3724275"/>
                        <a:pt x="571500" y="3660372"/>
                        <a:pt x="571500" y="3581400"/>
                      </a:cubicBezTo>
                      <a:cubicBezTo>
                        <a:pt x="571500" y="3502428"/>
                        <a:pt x="635403" y="3438525"/>
                        <a:pt x="714375" y="3438525"/>
                      </a:cubicBezTo>
                      <a:lnTo>
                        <a:pt x="1857375" y="3438525"/>
                      </a:lnTo>
                      <a:cubicBezTo>
                        <a:pt x="1936347" y="3438525"/>
                        <a:pt x="2000250" y="3502428"/>
                        <a:pt x="2000250" y="3581400"/>
                      </a:cubicBezTo>
                      <a:cubicBezTo>
                        <a:pt x="2000250" y="3660372"/>
                        <a:pt x="1936347" y="3724275"/>
                        <a:pt x="1857375" y="3724275"/>
                      </a:cubicBezTo>
                      <a:close/>
                      <a:moveTo>
                        <a:pt x="714375" y="2867025"/>
                      </a:moveTo>
                      <a:cubicBezTo>
                        <a:pt x="635403" y="2867025"/>
                        <a:pt x="571500" y="2803122"/>
                        <a:pt x="571500" y="2724150"/>
                      </a:cubicBezTo>
                      <a:cubicBezTo>
                        <a:pt x="571500" y="2645178"/>
                        <a:pt x="635403" y="2581275"/>
                        <a:pt x="714375" y="2581275"/>
                      </a:cubicBezTo>
                      <a:lnTo>
                        <a:pt x="2428875" y="2581275"/>
                      </a:lnTo>
                      <a:cubicBezTo>
                        <a:pt x="2507847" y="2581275"/>
                        <a:pt x="2571750" y="2645178"/>
                        <a:pt x="2571750" y="2724150"/>
                      </a:cubicBezTo>
                      <a:cubicBezTo>
                        <a:pt x="2571750" y="2803122"/>
                        <a:pt x="2507847" y="2867025"/>
                        <a:pt x="2428875" y="2867025"/>
                      </a:cubicBezTo>
                      <a:lnTo>
                        <a:pt x="714375" y="2867025"/>
                      </a:lnTo>
                      <a:close/>
                    </a:path>
                  </a:pathLst>
                </a:custGeom>
                <a:solidFill>
                  <a:srgbClr val="ACACA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6" name="Text Placeholder 3">
            <a:extLst>
              <a:ext uri="{FF2B5EF4-FFF2-40B4-BE49-F238E27FC236}">
                <a16:creationId xmlns:a16="http://schemas.microsoft.com/office/drawing/2014/main" id="{46447903-188F-7AFA-36D6-5331255648D1}"/>
              </a:ext>
            </a:extLst>
          </p:cNvPr>
          <p:cNvSpPr txBox="1">
            <a:spLocks/>
          </p:cNvSpPr>
          <p:nvPr/>
        </p:nvSpPr>
        <p:spPr>
          <a:xfrm>
            <a:off x="588262" y="3296917"/>
            <a:ext cx="2066037" cy="104680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a:pPr>
            <a:r>
              <a:rPr kumimoji="0" lang="en-US" altLang="zh-CN"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Compliance leadership </a:t>
            </a:r>
            <a:br>
              <a:rPr kumimoji="0" lang="en-US" altLang="zh-CN"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br>
            <a:r>
              <a:rPr kumimoji="0" lang="en-US" altLang="zh-CN"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a:t>
            </a:r>
            <a:r>
              <a:rPr kumimoji="0" lang="en-US" altLang="zh-CN"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r>
              <a:rPr kumimoji="0" lang="en-US" altLang="zh-CN"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standards and commitments including ISO 27001, </a:t>
            </a:r>
            <a:r>
              <a:rPr kumimoji="0" lang="en-US" altLang="zh-CN" sz="1600" b="0" i="0" u="none" strike="noStrike" kern="1200" cap="none" spc="0" normalizeH="0" baseline="0" noProof="0" err="1">
                <a:ln>
                  <a:noFill/>
                </a:ln>
                <a:solidFill>
                  <a:srgbClr val="000000"/>
                </a:solidFill>
                <a:effectLst/>
                <a:uLnTx/>
                <a:uFillTx/>
                <a:latin typeface="Segoe UI"/>
                <a:ea typeface="+mn-ea"/>
                <a:cs typeface="Segoe UI Light" panose="020B0502040204020203" pitchFamily="34" charset="0"/>
              </a:rPr>
              <a:t>FedRamp</a:t>
            </a:r>
            <a:r>
              <a:rPr kumimoji="0" lang="en-US" altLang="zh-CN"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  and EU model clauses</a:t>
            </a:r>
          </a:p>
        </p:txBody>
      </p:sp>
      <p:sp>
        <p:nvSpPr>
          <p:cNvPr id="7" name="Text Placeholder 3">
            <a:extLst>
              <a:ext uri="{FF2B5EF4-FFF2-40B4-BE49-F238E27FC236}">
                <a16:creationId xmlns:a16="http://schemas.microsoft.com/office/drawing/2014/main" id="{D5698429-2E0D-6412-E369-807AED66D385}"/>
              </a:ext>
            </a:extLst>
          </p:cNvPr>
          <p:cNvSpPr txBox="1">
            <a:spLocks/>
          </p:cNvSpPr>
          <p:nvPr/>
        </p:nvSpPr>
        <p:spPr>
          <a:xfrm>
            <a:off x="9703246" y="3261122"/>
            <a:ext cx="1900491" cy="1118394"/>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a:pPr>
            <a:r>
              <a:rPr kumimoji="0" lang="en-US" altLang="zh-CN"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No standing access to data</a:t>
            </a:r>
            <a:r>
              <a:rPr kumimoji="0" lang="en-US" altLang="zh-CN"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r>
              <a:rPr kumimoji="0" lang="en-US" altLang="zh-CN"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transparent operational model and 99.9% financial-backed uptime guarantee</a:t>
            </a:r>
          </a:p>
        </p:txBody>
      </p:sp>
      <p:sp>
        <p:nvSpPr>
          <p:cNvPr id="40" name="Rectangle: Top Corners Rounded 39">
            <a:extLst>
              <a:ext uri="{FF2B5EF4-FFF2-40B4-BE49-F238E27FC236}">
                <a16:creationId xmlns:a16="http://schemas.microsoft.com/office/drawing/2014/main" id="{330C7C89-1C6B-B121-7586-3EFA4053FBC1}"/>
              </a:ext>
            </a:extLst>
          </p:cNvPr>
          <p:cNvSpPr>
            <a:spLocks/>
          </p:cNvSpPr>
          <p:nvPr/>
        </p:nvSpPr>
        <p:spPr bwMode="auto">
          <a:xfrm rot="16200000">
            <a:off x="11256300" y="174244"/>
            <a:ext cx="760694" cy="1110706"/>
          </a:xfrm>
          <a:prstGeom prst="round2SameRect">
            <a:avLst>
              <a:gd name="adj1" fmla="val 50000"/>
              <a:gd name="adj2"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06" name="Group 105">
            <a:extLst>
              <a:ext uri="{FF2B5EF4-FFF2-40B4-BE49-F238E27FC236}">
                <a16:creationId xmlns:a16="http://schemas.microsoft.com/office/drawing/2014/main" id="{C445633B-EB23-5C26-2069-F4055FAE0F81}"/>
              </a:ext>
            </a:extLst>
          </p:cNvPr>
          <p:cNvGrpSpPr/>
          <p:nvPr/>
        </p:nvGrpSpPr>
        <p:grpSpPr>
          <a:xfrm>
            <a:off x="11194324" y="452490"/>
            <a:ext cx="554215" cy="554215"/>
            <a:chOff x="11194324" y="452490"/>
            <a:chExt cx="554215" cy="554215"/>
          </a:xfrm>
        </p:grpSpPr>
        <p:sp>
          <p:nvSpPr>
            <p:cNvPr id="42" name="Oval 41">
              <a:hlinkClick r:id="rId3" action="ppaction://hlinksldjump"/>
              <a:extLst>
                <a:ext uri="{FF2B5EF4-FFF2-40B4-BE49-F238E27FC236}">
                  <a16:creationId xmlns:a16="http://schemas.microsoft.com/office/drawing/2014/main" id="{5884946D-E2AF-C0B1-B57D-366E81423005}"/>
                </a:ext>
              </a:extLst>
            </p:cNvPr>
            <p:cNvSpPr/>
            <p:nvPr/>
          </p:nvSpPr>
          <p:spPr bwMode="auto">
            <a:xfrm>
              <a:off x="11194324" y="452490"/>
              <a:ext cx="554215" cy="554215"/>
            </a:xfrm>
            <a:prstGeom prst="ellipse">
              <a:avLst/>
            </a:prstGeom>
            <a:solidFill>
              <a:schemeClr val="bg1"/>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43" name="Graphic 42">
              <a:hlinkClick r:id="rId3" action="ppaction://hlinksldjump"/>
              <a:extLst>
                <a:ext uri="{FF2B5EF4-FFF2-40B4-BE49-F238E27FC236}">
                  <a16:creationId xmlns:a16="http://schemas.microsoft.com/office/drawing/2014/main" id="{2C1EF532-33B6-5BAC-3372-3C8A5B571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27928" y="550936"/>
              <a:ext cx="287006" cy="357322"/>
            </a:xfrm>
            <a:prstGeom prst="rect">
              <a:avLst/>
            </a:prstGeom>
          </p:spPr>
        </p:pic>
      </p:grpSp>
      <p:grpSp>
        <p:nvGrpSpPr>
          <p:cNvPr id="44" name="Group 43">
            <a:extLst>
              <a:ext uri="{FF2B5EF4-FFF2-40B4-BE49-F238E27FC236}">
                <a16:creationId xmlns:a16="http://schemas.microsoft.com/office/drawing/2014/main" id="{981C6DC9-0E5F-2358-1816-23662F5AE950}"/>
              </a:ext>
              <a:ext uri="{C183D7F6-B498-43B3-948B-1728B52AA6E4}">
                <adec:decorative xmlns:adec="http://schemas.microsoft.com/office/drawing/2017/decorative" val="1"/>
              </a:ext>
            </a:extLst>
          </p:cNvPr>
          <p:cNvGrpSpPr/>
          <p:nvPr/>
        </p:nvGrpSpPr>
        <p:grpSpPr>
          <a:xfrm>
            <a:off x="4283538" y="1410403"/>
            <a:ext cx="3833892" cy="3967960"/>
            <a:chOff x="6293990" y="781738"/>
            <a:chExt cx="3910769" cy="4047526"/>
          </a:xfrm>
        </p:grpSpPr>
        <p:grpSp>
          <p:nvGrpSpPr>
            <p:cNvPr id="45" name="Group 44">
              <a:extLst>
                <a:ext uri="{FF2B5EF4-FFF2-40B4-BE49-F238E27FC236}">
                  <a16:creationId xmlns:a16="http://schemas.microsoft.com/office/drawing/2014/main" id="{56BBC203-D1A0-6D40-0E73-C68B0ADC1AA8}"/>
                </a:ext>
              </a:extLst>
            </p:cNvPr>
            <p:cNvGrpSpPr/>
            <p:nvPr/>
          </p:nvGrpSpPr>
          <p:grpSpPr>
            <a:xfrm>
              <a:off x="6368968" y="853841"/>
              <a:ext cx="3760819" cy="3760549"/>
              <a:chOff x="6293993" y="853841"/>
              <a:chExt cx="3760819" cy="3760549"/>
            </a:xfrm>
          </p:grpSpPr>
          <p:sp>
            <p:nvSpPr>
              <p:cNvPr id="51" name="Graphic 31">
                <a:extLst>
                  <a:ext uri="{FF2B5EF4-FFF2-40B4-BE49-F238E27FC236}">
                    <a16:creationId xmlns:a16="http://schemas.microsoft.com/office/drawing/2014/main" id="{202E4444-C855-FB39-3FBA-E18498E599A7}"/>
                  </a:ext>
                </a:extLst>
              </p:cNvPr>
              <p:cNvSpPr/>
              <p:nvPr/>
            </p:nvSpPr>
            <p:spPr>
              <a:xfrm>
                <a:off x="6559633" y="2764660"/>
                <a:ext cx="3229653" cy="1849730"/>
              </a:xfrm>
              <a:custGeom>
                <a:avLst/>
                <a:gdLst>
                  <a:gd name="connsiteX0" fmla="*/ 3873384 w 3873384"/>
                  <a:gd name="connsiteY0" fmla="*/ 1118180 h 2218416"/>
                  <a:gd name="connsiteX1" fmla="*/ 781570 w 3873384"/>
                  <a:gd name="connsiteY1" fmla="*/ 1899756 h 2218416"/>
                  <a:gd name="connsiteX2" fmla="*/ 0 w 3873384"/>
                  <a:gd name="connsiteY2" fmla="*/ 1118180 h 2218416"/>
                  <a:gd name="connsiteX3" fmla="*/ 1936756 w 3873384"/>
                  <a:gd name="connsiteY3" fmla="*/ 0 h 2218416"/>
                </a:gdLst>
                <a:ahLst/>
                <a:cxnLst>
                  <a:cxn ang="0">
                    <a:pos x="connsiteX0" y="connsiteY0"/>
                  </a:cxn>
                  <a:cxn ang="0">
                    <a:pos x="connsiteX1" y="connsiteY1"/>
                  </a:cxn>
                  <a:cxn ang="0">
                    <a:pos x="connsiteX2" y="connsiteY2"/>
                  </a:cxn>
                  <a:cxn ang="0">
                    <a:pos x="connsiteX3" y="connsiteY3"/>
                  </a:cxn>
                </a:cxnLst>
                <a:rect l="l" t="t" r="r" b="b"/>
                <a:pathLst>
                  <a:path w="3873384" h="2218416">
                    <a:moveTo>
                      <a:pt x="3873384" y="1118180"/>
                    </a:moveTo>
                    <a:cubicBezTo>
                      <a:pt x="3235426" y="2187784"/>
                      <a:pt x="1851180" y="2537701"/>
                      <a:pt x="781570" y="1899756"/>
                    </a:cubicBezTo>
                    <a:cubicBezTo>
                      <a:pt x="460244" y="1708099"/>
                      <a:pt x="191652" y="1439503"/>
                      <a:pt x="0" y="1118180"/>
                    </a:cubicBezTo>
                    <a:lnTo>
                      <a:pt x="1936756" y="0"/>
                    </a:lnTo>
                    <a:close/>
                  </a:path>
                </a:pathLst>
              </a:custGeom>
              <a:solidFill>
                <a:schemeClr val="accent4"/>
              </a:solidFill>
              <a:ln w="12763" cap="flat">
                <a:noFill/>
                <a:prstDash val="solid"/>
                <a:miter/>
              </a:ln>
            </p:spPr>
            <p:txBody>
              <a:bodyPr rtlCol="0" anchor="ct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52" name="Graphic 31">
                <a:extLst>
                  <a:ext uri="{FF2B5EF4-FFF2-40B4-BE49-F238E27FC236}">
                    <a16:creationId xmlns:a16="http://schemas.microsoft.com/office/drawing/2014/main" id="{203A04EB-3FC0-264A-0077-6867B2BE38B4}"/>
                  </a:ext>
                </a:extLst>
              </p:cNvPr>
              <p:cNvSpPr/>
              <p:nvPr/>
            </p:nvSpPr>
            <p:spPr>
              <a:xfrm>
                <a:off x="6293993" y="853841"/>
                <a:ext cx="1853994" cy="2796930"/>
              </a:xfrm>
              <a:custGeom>
                <a:avLst/>
                <a:gdLst>
                  <a:gd name="connsiteX0" fmla="*/ 2223531 w 2223530"/>
                  <a:gd name="connsiteY0" fmla="*/ 0 h 3354411"/>
                  <a:gd name="connsiteX1" fmla="*/ 2223531 w 2223530"/>
                  <a:gd name="connsiteY1" fmla="*/ 2235849 h 3354411"/>
                  <a:gd name="connsiteX2" fmla="*/ 286775 w 2223530"/>
                  <a:gd name="connsiteY2" fmla="*/ 3354412 h 3354411"/>
                  <a:gd name="connsiteX3" fmla="*/ 1155541 w 2223530"/>
                  <a:gd name="connsiteY3" fmla="*/ 286145 h 3354411"/>
                  <a:gd name="connsiteX4" fmla="*/ 2223531 w 2223530"/>
                  <a:gd name="connsiteY4" fmla="*/ 0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530" h="3354411">
                    <a:moveTo>
                      <a:pt x="2223531" y="0"/>
                    </a:moveTo>
                    <a:lnTo>
                      <a:pt x="2223531" y="2235849"/>
                    </a:lnTo>
                    <a:lnTo>
                      <a:pt x="286775" y="3354412"/>
                    </a:lnTo>
                    <a:cubicBezTo>
                      <a:pt x="-320601" y="2267227"/>
                      <a:pt x="68359" y="893521"/>
                      <a:pt x="1155541" y="286145"/>
                    </a:cubicBezTo>
                    <a:cubicBezTo>
                      <a:pt x="1482277" y="103609"/>
                      <a:pt x="1849301" y="5272"/>
                      <a:pt x="2223531" y="0"/>
                    </a:cubicBezTo>
                    <a:close/>
                  </a:path>
                </a:pathLst>
              </a:custGeom>
              <a:solidFill>
                <a:schemeClr val="accent4"/>
              </a:solidFill>
              <a:ln w="12763" cap="flat">
                <a:noFill/>
                <a:prstDash val="solid"/>
                <a:miter/>
              </a:ln>
            </p:spPr>
            <p:txBody>
              <a:bodyPr rtlCol="0" anchor="ct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53" name="Graphic 31">
                <a:extLst>
                  <a:ext uri="{FF2B5EF4-FFF2-40B4-BE49-F238E27FC236}">
                    <a16:creationId xmlns:a16="http://schemas.microsoft.com/office/drawing/2014/main" id="{FAA809B0-E126-2215-965E-55D722A25A55}"/>
                  </a:ext>
                </a:extLst>
              </p:cNvPr>
              <p:cNvSpPr/>
              <p:nvPr/>
            </p:nvSpPr>
            <p:spPr>
              <a:xfrm>
                <a:off x="8201253" y="853842"/>
                <a:ext cx="1853559" cy="2796930"/>
              </a:xfrm>
              <a:custGeom>
                <a:avLst/>
                <a:gdLst>
                  <a:gd name="connsiteX0" fmla="*/ 1936628 w 2223008"/>
                  <a:gd name="connsiteY0" fmla="*/ 3354412 h 3354411"/>
                  <a:gd name="connsiteX1" fmla="*/ 0 w 2223008"/>
                  <a:gd name="connsiteY1" fmla="*/ 2235849 h 3354411"/>
                  <a:gd name="connsiteX2" fmla="*/ 0 w 2223008"/>
                  <a:gd name="connsiteY2" fmla="*/ 0 h 3354411"/>
                  <a:gd name="connsiteX3" fmla="*/ 2222779 w 2223008"/>
                  <a:gd name="connsiteY3" fmla="*/ 2286545 h 3354411"/>
                  <a:gd name="connsiteX4" fmla="*/ 1936628 w 2223008"/>
                  <a:gd name="connsiteY4" fmla="*/ 3354412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008" h="3354411">
                    <a:moveTo>
                      <a:pt x="1936628" y="3354412"/>
                    </a:moveTo>
                    <a:lnTo>
                      <a:pt x="0" y="2235849"/>
                    </a:lnTo>
                    <a:lnTo>
                      <a:pt x="0" y="0"/>
                    </a:lnTo>
                    <a:cubicBezTo>
                      <a:pt x="1245215" y="17611"/>
                      <a:pt x="2240384" y="1041333"/>
                      <a:pt x="2222779" y="2286545"/>
                    </a:cubicBezTo>
                    <a:cubicBezTo>
                      <a:pt x="2217477" y="2660737"/>
                      <a:pt x="2119138" y="3027710"/>
                      <a:pt x="1936628" y="3354412"/>
                    </a:cubicBezTo>
                    <a:close/>
                  </a:path>
                </a:pathLst>
              </a:custGeom>
              <a:solidFill>
                <a:schemeClr val="accent4"/>
              </a:solidFill>
              <a:ln w="12763" cap="flat">
                <a:noFill/>
                <a:prstDash val="solid"/>
                <a:miter/>
              </a:ln>
            </p:spPr>
            <p:txBody>
              <a:bodyPr rtlCol="0" anchor="ct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95D49D2D-A155-0302-1804-484064792B76}"/>
                  </a:ext>
                </a:extLst>
              </p:cNvPr>
              <p:cNvSpPr txBox="1"/>
              <p:nvPr/>
            </p:nvSpPr>
            <p:spPr>
              <a:xfrm>
                <a:off x="6821589" y="1453451"/>
                <a:ext cx="2701533" cy="2701534"/>
              </a:xfrm>
              <a:prstGeom prst="rect">
                <a:avLst/>
              </a:prstGeom>
              <a:noFill/>
            </p:spPr>
            <p:txBody>
              <a:bodyPr spcFirstLastPara="1" wrap="none" lIns="0" tIns="0" rIns="0" bIns="0" numCol="1" rtlCol="0">
                <a:prstTxWarp prst="textArchDown">
                  <a:avLst/>
                </a:prstTxWarp>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Governance</a:t>
                </a:r>
              </a:p>
            </p:txBody>
          </p:sp>
          <p:sp>
            <p:nvSpPr>
              <p:cNvPr id="55" name="TextBox 54">
                <a:extLst>
                  <a:ext uri="{FF2B5EF4-FFF2-40B4-BE49-F238E27FC236}">
                    <a16:creationId xmlns:a16="http://schemas.microsoft.com/office/drawing/2014/main" id="{761C91C0-7013-48AB-7A1B-54C2312FE091}"/>
                  </a:ext>
                </a:extLst>
              </p:cNvPr>
              <p:cNvSpPr txBox="1"/>
              <p:nvPr/>
            </p:nvSpPr>
            <p:spPr>
              <a:xfrm rot="3600000">
                <a:off x="6833930" y="1262448"/>
                <a:ext cx="2701534" cy="2701533"/>
              </a:xfrm>
              <a:prstGeom prst="rect">
                <a:avLst/>
              </a:prstGeom>
              <a:noFill/>
            </p:spPr>
            <p:txBody>
              <a:bodyPr spcFirstLastPara="1" wrap="none" lIns="0" tIns="0" rIns="0" bIns="0" numCol="1" rtlCol="0">
                <a:prstTxWarp prst="textArchUp">
                  <a:avLst/>
                </a:prstTxWarp>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Compliance</a:t>
                </a:r>
              </a:p>
            </p:txBody>
          </p:sp>
          <p:sp>
            <p:nvSpPr>
              <p:cNvPr id="56" name="TextBox 55">
                <a:extLst>
                  <a:ext uri="{FF2B5EF4-FFF2-40B4-BE49-F238E27FC236}">
                    <a16:creationId xmlns:a16="http://schemas.microsoft.com/office/drawing/2014/main" id="{0CEC74FB-819D-C655-FDEA-9B6302FB330B}"/>
                  </a:ext>
                </a:extLst>
              </p:cNvPr>
              <p:cNvSpPr txBox="1"/>
              <p:nvPr/>
            </p:nvSpPr>
            <p:spPr>
              <a:xfrm rot="18195610">
                <a:off x="6775729" y="1287580"/>
                <a:ext cx="2701534" cy="2701533"/>
              </a:xfrm>
              <a:prstGeom prst="rect">
                <a:avLst/>
              </a:prstGeom>
              <a:noFill/>
            </p:spPr>
            <p:txBody>
              <a:bodyPr spcFirstLastPara="1" wrap="none" lIns="0" tIns="0" rIns="0" bIns="0" numCol="1" rtlCol="0">
                <a:prstTxWarp prst="textArchUp">
                  <a:avLst/>
                </a:prstTxWarp>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Security</a:t>
                </a:r>
              </a:p>
            </p:txBody>
          </p:sp>
        </p:grpSp>
        <p:grpSp>
          <p:nvGrpSpPr>
            <p:cNvPr id="46" name="Group 45">
              <a:extLst>
                <a:ext uri="{FF2B5EF4-FFF2-40B4-BE49-F238E27FC236}">
                  <a16:creationId xmlns:a16="http://schemas.microsoft.com/office/drawing/2014/main" id="{49E64338-0B29-A694-46E2-3B9F9F7A69F7}"/>
                </a:ext>
              </a:extLst>
            </p:cNvPr>
            <p:cNvGrpSpPr/>
            <p:nvPr/>
          </p:nvGrpSpPr>
          <p:grpSpPr>
            <a:xfrm>
              <a:off x="6293990" y="781738"/>
              <a:ext cx="3910769" cy="4047526"/>
              <a:chOff x="6051849" y="1115608"/>
              <a:chExt cx="4192266" cy="4338866"/>
            </a:xfrm>
          </p:grpSpPr>
          <p:sp>
            <p:nvSpPr>
              <p:cNvPr id="47" name="Graphic 33">
                <a:extLst>
                  <a:ext uri="{FF2B5EF4-FFF2-40B4-BE49-F238E27FC236}">
                    <a16:creationId xmlns:a16="http://schemas.microsoft.com/office/drawing/2014/main" id="{FB06EB26-2C58-7055-DE60-ACE7617950AC}"/>
                  </a:ext>
                </a:extLst>
              </p:cNvPr>
              <p:cNvSpPr/>
              <p:nvPr/>
            </p:nvSpPr>
            <p:spPr>
              <a:xfrm>
                <a:off x="6216196" y="4175910"/>
                <a:ext cx="3880113" cy="1278564"/>
              </a:xfrm>
              <a:custGeom>
                <a:avLst/>
                <a:gdLst>
                  <a:gd name="connsiteX0" fmla="*/ 3880115 w 3880114"/>
                  <a:gd name="connsiteY0" fmla="*/ 175532 h 1278566"/>
                  <a:gd name="connsiteX1" fmla="*/ 1940121 w 3880114"/>
                  <a:gd name="connsiteY1" fmla="*/ 1278566 h 1278566"/>
                  <a:gd name="connsiteX2" fmla="*/ 0 w 3880114"/>
                  <a:gd name="connsiteY2" fmla="*/ 175532 h 1278566"/>
                  <a:gd name="connsiteX3" fmla="*/ 303708 w 3880114"/>
                  <a:gd name="connsiteY3" fmla="*/ 0 h 1278566"/>
                  <a:gd name="connsiteX4" fmla="*/ 1939993 w 3880114"/>
                  <a:gd name="connsiteY4" fmla="*/ 927374 h 1278566"/>
                  <a:gd name="connsiteX5" fmla="*/ 3576407 w 3880114"/>
                  <a:gd name="connsiteY5" fmla="*/ 0 h 127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0114" h="1278566">
                    <a:moveTo>
                      <a:pt x="3880115" y="175532"/>
                    </a:moveTo>
                    <a:cubicBezTo>
                      <a:pt x="3471677" y="858611"/>
                      <a:pt x="2735355" y="1277263"/>
                      <a:pt x="1940121" y="1278566"/>
                    </a:cubicBezTo>
                    <a:cubicBezTo>
                      <a:pt x="1144843" y="1277308"/>
                      <a:pt x="408467" y="858651"/>
                      <a:pt x="0" y="175532"/>
                    </a:cubicBezTo>
                    <a:lnTo>
                      <a:pt x="303708" y="0"/>
                    </a:lnTo>
                    <a:cubicBezTo>
                      <a:pt x="648412" y="575547"/>
                      <a:pt x="1269660" y="927643"/>
                      <a:pt x="1939993" y="927374"/>
                    </a:cubicBezTo>
                    <a:cubicBezTo>
                      <a:pt x="2610378" y="927688"/>
                      <a:pt x="3231680" y="575586"/>
                      <a:pt x="3576407" y="0"/>
                    </a:cubicBezTo>
                    <a:close/>
                  </a:path>
                </a:pathLst>
              </a:custGeom>
              <a:solidFill>
                <a:schemeClr val="accent4">
                  <a:lumMod val="50000"/>
                </a:schemeClr>
              </a:solidFill>
              <a:ln w="12794" cap="flat">
                <a:noFill/>
                <a:prstDash val="solid"/>
                <a:miter/>
              </a:ln>
            </p:spPr>
            <p:txBody>
              <a:bodyPr rtlCol="0" anchor="ct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0D527866-5CEF-E3EB-4BEC-236C27EF25A4}"/>
                  </a:ext>
                </a:extLst>
              </p:cNvPr>
              <p:cNvGrpSpPr/>
              <p:nvPr/>
            </p:nvGrpSpPr>
            <p:grpSpPr>
              <a:xfrm rot="363363">
                <a:off x="6051849" y="1115608"/>
                <a:ext cx="4192266" cy="4192265"/>
                <a:chOff x="13943228" y="3721432"/>
                <a:chExt cx="3361390" cy="3361388"/>
              </a:xfrm>
            </p:grpSpPr>
            <p:sp>
              <p:nvSpPr>
                <p:cNvPr id="49" name="TextBox 48">
                  <a:extLst>
                    <a:ext uri="{FF2B5EF4-FFF2-40B4-BE49-F238E27FC236}">
                      <a16:creationId xmlns:a16="http://schemas.microsoft.com/office/drawing/2014/main" id="{5389765F-1C76-62E7-B825-DE579583DD1A}"/>
                    </a:ext>
                  </a:extLst>
                </p:cNvPr>
                <p:cNvSpPr txBox="1"/>
                <p:nvPr/>
              </p:nvSpPr>
              <p:spPr>
                <a:xfrm rot="21236637">
                  <a:off x="13943230" y="3721432"/>
                  <a:ext cx="3361388" cy="3361388"/>
                </a:xfrm>
                <a:prstGeom prst="rect">
                  <a:avLst/>
                </a:prstGeom>
                <a:noFill/>
              </p:spPr>
              <p:txBody>
                <a:bodyPr spcFirstLastPara="1" wrap="none" lIns="0" tIns="0" rIns="0" bIns="0" numCol="1" rtlCol="0">
                  <a:prstTxWarp prst="textArchDown">
                    <a:avLst>
                      <a:gd name="adj" fmla="val 2876012"/>
                    </a:avLst>
                  </a:prstTxWarp>
                  <a:spAutoFit/>
                </a:bodyPr>
                <a:lstStyle/>
                <a:p>
                  <a:pPr marL="0" marR="0" lvl="0" indent="0" algn="l" defTabSz="896010"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294" normalizeH="0" baseline="0" noProof="0">
                      <a:ln w="3175">
                        <a:noFill/>
                      </a:ln>
                      <a:solidFill>
                        <a:srgbClr val="FFFFFF"/>
                      </a:solidFill>
                      <a:effectLst/>
                      <a:uLnTx/>
                      <a:uFillTx/>
                      <a:latin typeface="Segoe UI"/>
                      <a:ea typeface="+mn-ea"/>
                      <a:cs typeface="Segoe UI" pitchFamily="34" charset="0"/>
                    </a:rPr>
                    <a:t>MANAGE</a:t>
                  </a:r>
                </a:p>
              </p:txBody>
            </p:sp>
            <p:sp>
              <p:nvSpPr>
                <p:cNvPr id="50" name="TextBox 49">
                  <a:extLst>
                    <a:ext uri="{FF2B5EF4-FFF2-40B4-BE49-F238E27FC236}">
                      <a16:creationId xmlns:a16="http://schemas.microsoft.com/office/drawing/2014/main" id="{2D537149-0AFE-70E2-3ECC-4CF06FCACC9C}"/>
                    </a:ext>
                  </a:extLst>
                </p:cNvPr>
                <p:cNvSpPr txBox="1"/>
                <p:nvPr/>
              </p:nvSpPr>
              <p:spPr>
                <a:xfrm rot="21236637">
                  <a:off x="13943228" y="3721432"/>
                  <a:ext cx="3361388" cy="3361388"/>
                </a:xfrm>
                <a:prstGeom prst="rect">
                  <a:avLst/>
                </a:prstGeom>
                <a:noFill/>
              </p:spPr>
              <p:txBody>
                <a:bodyPr spcFirstLastPara="1" wrap="none" lIns="0" tIns="0" rIns="0" bIns="0" numCol="1" rtlCol="0">
                  <a:prstTxWarp prst="textArchDown">
                    <a:avLst>
                      <a:gd name="adj" fmla="val 2814430"/>
                    </a:avLst>
                  </a:prstTxWarp>
                  <a:spAutoFit/>
                </a:bodyPr>
                <a:lstStyle/>
                <a:p>
                  <a:pPr marL="0" marR="0" lvl="0" indent="0" algn="r" defTabSz="896010"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294" normalizeH="0" baseline="0" noProof="0">
                      <a:ln w="3175">
                        <a:noFill/>
                      </a:ln>
                      <a:solidFill>
                        <a:srgbClr val="FFFFFF"/>
                      </a:solidFill>
                      <a:effectLst/>
                      <a:uLnTx/>
                      <a:uFillTx/>
                      <a:latin typeface="Segoe UI"/>
                      <a:ea typeface="+mn-ea"/>
                      <a:cs typeface="Segoe UI" pitchFamily="34" charset="0"/>
                    </a:rPr>
                    <a:t>MONITOR</a:t>
                  </a:r>
                </a:p>
              </p:txBody>
            </p:sp>
          </p:grpSp>
        </p:grpSp>
      </p:grpSp>
      <p:grpSp>
        <p:nvGrpSpPr>
          <p:cNvPr id="57" name="Group 56">
            <a:extLst>
              <a:ext uri="{FF2B5EF4-FFF2-40B4-BE49-F238E27FC236}">
                <a16:creationId xmlns:a16="http://schemas.microsoft.com/office/drawing/2014/main" id="{A4FE6B00-7EC4-16F7-E6DB-498DA4F74030}"/>
              </a:ext>
              <a:ext uri="{C183D7F6-B498-43B3-948B-1728B52AA6E4}">
                <adec:decorative xmlns:adec="http://schemas.microsoft.com/office/drawing/2017/decorative" val="1"/>
              </a:ext>
            </a:extLst>
          </p:cNvPr>
          <p:cNvGrpSpPr/>
          <p:nvPr/>
        </p:nvGrpSpPr>
        <p:grpSpPr>
          <a:xfrm>
            <a:off x="5245857" y="2317785"/>
            <a:ext cx="1966174" cy="1966174"/>
            <a:chOff x="7173108" y="1707315"/>
            <a:chExt cx="2005600" cy="2005601"/>
          </a:xfrm>
        </p:grpSpPr>
        <p:sp>
          <p:nvSpPr>
            <p:cNvPr id="58" name="Oval 57">
              <a:extLst>
                <a:ext uri="{FF2B5EF4-FFF2-40B4-BE49-F238E27FC236}">
                  <a16:creationId xmlns:a16="http://schemas.microsoft.com/office/drawing/2014/main" id="{E09D9A6A-0305-5A41-9785-A1F722102DF6}"/>
                </a:ext>
              </a:extLst>
            </p:cNvPr>
            <p:cNvSpPr/>
            <p:nvPr/>
          </p:nvSpPr>
          <p:spPr bwMode="auto">
            <a:xfrm>
              <a:off x="7173108" y="1707315"/>
              <a:ext cx="2005600" cy="2005601"/>
            </a:xfrm>
            <a:prstGeom prst="ellipse">
              <a:avLst/>
            </a:prstGeom>
            <a:solidFill>
              <a:schemeClr val="accent4">
                <a:lumMod val="60000"/>
                <a:lumOff val="40000"/>
              </a:schemeClr>
            </a:solidFill>
            <a:ln w="9525" cap="flat">
              <a:noFill/>
              <a:prstDash val="solid"/>
              <a:miter/>
            </a:ln>
            <a:effectLst>
              <a:outerShdw blurRad="673100" dir="5400000" algn="t" rotWithShape="0">
                <a:srgbClr val="243A5E">
                  <a:alpha val="73000"/>
                </a:srgbClr>
              </a:outerShdw>
            </a:effectLst>
          </p:spPr>
          <p:txBody>
            <a:bodyPr rtlCol="0" anchor="ctr">
              <a:scene3d>
                <a:camera prst="orthographicFront">
                  <a:rot lat="0" lon="0" rev="0"/>
                </a:camera>
                <a:lightRig rig="threePt" dir="t"/>
              </a:scene3d>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59" name="Customer Text">
              <a:extLst>
                <a:ext uri="{FF2B5EF4-FFF2-40B4-BE49-F238E27FC236}">
                  <a16:creationId xmlns:a16="http://schemas.microsoft.com/office/drawing/2014/main" id="{57EA8D9D-A3EC-731C-7FDE-4A8015FC0BE9}"/>
                </a:ext>
              </a:extLst>
            </p:cNvPr>
            <p:cNvSpPr txBox="1"/>
            <p:nvPr/>
          </p:nvSpPr>
          <p:spPr>
            <a:xfrm>
              <a:off x="7367176" y="1880382"/>
              <a:ext cx="1635618" cy="1623159"/>
            </a:xfrm>
            <a:prstGeom prst="rect">
              <a:avLst/>
            </a:prstGeom>
          </p:spPr>
          <p:txBody>
            <a:bodyPr spcFirstLastPara="1" wrap="square" lIns="179285" tIns="143428" rIns="179285" bIns="143428" numCol="1" rtlCol="0">
              <a:prstTxWarp prst="textArchUp">
                <a:avLst>
                  <a:gd name="adj" fmla="val 11614804"/>
                </a:avLst>
              </a:prstTxWarp>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245" normalizeH="0" baseline="0" noProof="0">
                  <a:ln>
                    <a:noFill/>
                  </a:ln>
                  <a:solidFill>
                    <a:srgbClr val="000000"/>
                  </a:solidFill>
                  <a:effectLst/>
                  <a:uLnTx/>
                  <a:uFillTx/>
                  <a:latin typeface="Segoe UI Semibold"/>
                  <a:ea typeface="+mn-ea"/>
                  <a:cs typeface="+mn-cs"/>
                </a:rPr>
                <a:t>Power Platform</a:t>
              </a:r>
            </a:p>
          </p:txBody>
        </p:sp>
        <p:sp>
          <p:nvSpPr>
            <p:cNvPr id="103" name="Freeform 72">
              <a:extLst>
                <a:ext uri="{FF2B5EF4-FFF2-40B4-BE49-F238E27FC236}">
                  <a16:creationId xmlns:a16="http://schemas.microsoft.com/office/drawing/2014/main" id="{0EA19E76-64A0-C92D-CD21-58668F5A82E1}"/>
                </a:ext>
              </a:extLst>
            </p:cNvPr>
            <p:cNvSpPr/>
            <p:nvPr/>
          </p:nvSpPr>
          <p:spPr bwMode="auto">
            <a:xfrm>
              <a:off x="7313633" y="2269475"/>
              <a:ext cx="1724550" cy="1302916"/>
            </a:xfrm>
            <a:custGeom>
              <a:avLst/>
              <a:gdLst>
                <a:gd name="connsiteX0" fmla="*/ 123430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0" fmla="*/ 123430 w 1724550"/>
                <a:gd name="connsiteY0" fmla="*/ 0 h 1302916"/>
                <a:gd name="connsiteX1" fmla="*/ 866391 w 1724550"/>
                <a:gd name="connsiteY1" fmla="*/ 0 h 1302916"/>
                <a:gd name="connsiteX2" fmla="*/ 1602383 w 1724550"/>
                <a:gd name="connsiteY2" fmla="*/ 0 h 1302916"/>
                <a:gd name="connsiteX3" fmla="*/ 1610308 w 1724550"/>
                <a:gd name="connsiteY3" fmla="*/ 11438 h 1302916"/>
                <a:gd name="connsiteX4" fmla="*/ 1724550 w 1724550"/>
                <a:gd name="connsiteY4" fmla="*/ 440641 h 1302916"/>
                <a:gd name="connsiteX5" fmla="*/ 862275 w 1724550"/>
                <a:gd name="connsiteY5" fmla="*/ 1302916 h 1302916"/>
                <a:gd name="connsiteX6" fmla="*/ 0 w 1724550"/>
                <a:gd name="connsiteY6" fmla="*/ 440641 h 1302916"/>
                <a:gd name="connsiteX7" fmla="*/ 85030 w 1724550"/>
                <a:gd name="connsiteY7" fmla="*/ 66809 h 1302916"/>
                <a:gd name="connsiteX8" fmla="*/ 123430 w 1724550"/>
                <a:gd name="connsiteY8" fmla="*/ 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8" fmla="*/ 957831 w 1724550"/>
                <a:gd name="connsiteY8" fmla="*/ 9144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0" fmla="*/ 1602383 w 1724550"/>
                <a:gd name="connsiteY0" fmla="*/ 0 h 1302916"/>
                <a:gd name="connsiteX1" fmla="*/ 1610308 w 1724550"/>
                <a:gd name="connsiteY1" fmla="*/ 11438 h 1302916"/>
                <a:gd name="connsiteX2" fmla="*/ 1724550 w 1724550"/>
                <a:gd name="connsiteY2" fmla="*/ 440641 h 1302916"/>
                <a:gd name="connsiteX3" fmla="*/ 862275 w 1724550"/>
                <a:gd name="connsiteY3" fmla="*/ 1302916 h 1302916"/>
                <a:gd name="connsiteX4" fmla="*/ 0 w 1724550"/>
                <a:gd name="connsiteY4" fmla="*/ 440641 h 1302916"/>
                <a:gd name="connsiteX5" fmla="*/ 85030 w 1724550"/>
                <a:gd name="connsiteY5" fmla="*/ 66809 h 1302916"/>
                <a:gd name="connsiteX6" fmla="*/ 123430 w 1724550"/>
                <a:gd name="connsiteY6" fmla="*/ 0 h 130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4550" h="1302916">
                  <a:moveTo>
                    <a:pt x="1602383" y="0"/>
                  </a:moveTo>
                  <a:lnTo>
                    <a:pt x="1610308" y="11438"/>
                  </a:lnTo>
                  <a:cubicBezTo>
                    <a:pt x="1682985" y="137829"/>
                    <a:pt x="1724550" y="284381"/>
                    <a:pt x="1724550" y="440641"/>
                  </a:cubicBezTo>
                  <a:cubicBezTo>
                    <a:pt x="1724550" y="916862"/>
                    <a:pt x="1338496" y="1302916"/>
                    <a:pt x="862275" y="1302916"/>
                  </a:cubicBezTo>
                  <a:cubicBezTo>
                    <a:pt x="386054" y="1302916"/>
                    <a:pt x="0" y="916862"/>
                    <a:pt x="0" y="440641"/>
                  </a:cubicBezTo>
                  <a:cubicBezTo>
                    <a:pt x="0" y="306704"/>
                    <a:pt x="30538" y="179899"/>
                    <a:pt x="85030" y="66809"/>
                  </a:cubicBezTo>
                  <a:lnTo>
                    <a:pt x="123430" y="0"/>
                  </a:lnTo>
                </a:path>
              </a:pathLst>
            </a:custGeom>
            <a:no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05" name="Title 126">
            <a:extLst>
              <a:ext uri="{FF2B5EF4-FFF2-40B4-BE49-F238E27FC236}">
                <a16:creationId xmlns:a16="http://schemas.microsoft.com/office/drawing/2014/main" id="{99840803-9A5F-9500-A3E0-8790D1B3FCDF}"/>
              </a:ext>
              <a:ext uri="{C183D7F6-B498-43B3-948B-1728B52AA6E4}">
                <adec:decorative xmlns:adec="http://schemas.microsoft.com/office/drawing/2017/decorative" val="1"/>
              </a:ext>
            </a:extLst>
          </p:cNvPr>
          <p:cNvSpPr txBox="1">
            <a:spLocks/>
          </p:cNvSpPr>
          <p:nvPr/>
        </p:nvSpPr>
        <p:spPr bwMode="auto">
          <a:xfrm>
            <a:off x="5562231" y="2622964"/>
            <a:ext cx="1333426" cy="1333426"/>
          </a:xfrm>
          <a:prstGeom prst="ellipse">
            <a:avLst/>
          </a:prstGeom>
          <a:solidFill>
            <a:srgbClr val="FFFFFF"/>
          </a:solidFill>
          <a:ln w="9525" cap="flat" cmpd="sng" algn="ctr">
            <a:noFill/>
            <a:prstDash val="solid"/>
            <a:headEnd type="none" w="med" len="med"/>
            <a:tailEnd type="none" w="med" len="med"/>
          </a:ln>
          <a:effectLst>
            <a:outerShdw blurRad="254000" algn="ctr" rotWithShape="0">
              <a:prstClr val="black">
                <a:alpha val="40000"/>
              </a:prstClr>
            </a:outerShdw>
          </a:effectLst>
        </p:spPr>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B556A"/>
                </a:solidFill>
                <a:effectLst/>
                <a:uLnTx/>
                <a:uFillTx/>
                <a:latin typeface="Segoe UI Semibold"/>
                <a:ea typeface="Segoe UI" pitchFamily="34" charset="0"/>
                <a:cs typeface="Segoe UI" pitchFamily="34" charset="0"/>
              </a:rPr>
              <a:t>Azure</a:t>
            </a:r>
          </a:p>
        </p:txBody>
      </p:sp>
    </p:spTree>
    <p:extLst>
      <p:ext uri="{BB962C8B-B14F-4D97-AF65-F5344CB8AC3E}">
        <p14:creationId xmlns:p14="http://schemas.microsoft.com/office/powerpoint/2010/main" val="16246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par>
                                <p:cTn id="8" presetID="42" presetClass="path" presetSubtype="0" decel="100000" fill="hold" nodeType="withEffect">
                                  <p:stCondLst>
                                    <p:cond delay="200"/>
                                  </p:stCondLst>
                                  <p:childTnLst>
                                    <p:animMotion origin="layout" path="M 3.55629E-6 -2.40127E-6 L 0.03267 -0.01475 " pathEditMode="relative" rAng="0" ptsTypes="AA">
                                      <p:cBhvr>
                                        <p:cTn id="9" dur="750" spd="-100000" fill="hold"/>
                                        <p:tgtEl>
                                          <p:spTgt spid="220"/>
                                        </p:tgtEl>
                                        <p:attrNameLst>
                                          <p:attrName>ppt_x</p:attrName>
                                          <p:attrName>ppt_y</p:attrName>
                                        </p:attrNameLst>
                                      </p:cBhvr>
                                      <p:rCtr x="1634" y="-749"/>
                                    </p:animMotion>
                                  </p:childTnLst>
                                </p:cTn>
                              </p:par>
                              <p:par>
                                <p:cTn id="10" presetID="10" presetClass="entr" presetSubtype="0" fill="hold" nodeType="withEffect">
                                  <p:stCondLst>
                                    <p:cond delay="200"/>
                                  </p:stCondLst>
                                  <p:childTnLst>
                                    <p:set>
                                      <p:cBhvr>
                                        <p:cTn id="11" dur="1" fill="hold">
                                          <p:stCondLst>
                                            <p:cond delay="0"/>
                                          </p:stCondLst>
                                        </p:cTn>
                                        <p:tgtEl>
                                          <p:spTgt spid="219"/>
                                        </p:tgtEl>
                                        <p:attrNameLst>
                                          <p:attrName>style.visibility</p:attrName>
                                        </p:attrNameLst>
                                      </p:cBhvr>
                                      <p:to>
                                        <p:strVal val="visible"/>
                                      </p:to>
                                    </p:set>
                                    <p:animEffect transition="in" filter="fade">
                                      <p:cBhvr>
                                        <p:cTn id="12" dur="500"/>
                                        <p:tgtEl>
                                          <p:spTgt spid="219"/>
                                        </p:tgtEl>
                                      </p:cBhvr>
                                    </p:animEffect>
                                  </p:childTnLst>
                                </p:cTn>
                              </p:par>
                              <p:par>
                                <p:cTn id="13" presetID="42" presetClass="path" presetSubtype="0" decel="100000" fill="hold" nodeType="withEffect">
                                  <p:stCondLst>
                                    <p:cond delay="200"/>
                                  </p:stCondLst>
                                  <p:childTnLst>
                                    <p:animMotion origin="layout" path="M 2.68573E-6 1.84294E-6 L 0.03663 -0.00545 " pathEditMode="relative" rAng="0" ptsTypes="AA">
                                      <p:cBhvr>
                                        <p:cTn id="14" dur="750" spd="-100000" fill="hold"/>
                                        <p:tgtEl>
                                          <p:spTgt spid="219"/>
                                        </p:tgtEl>
                                        <p:attrNameLst>
                                          <p:attrName>ppt_x</p:attrName>
                                          <p:attrName>ppt_y</p:attrName>
                                        </p:attrNameLst>
                                      </p:cBhvr>
                                      <p:rCtr x="1825" y="-272"/>
                                    </p:animMotion>
                                  </p:childTnLst>
                                </p:cTn>
                              </p:par>
                              <p:par>
                                <p:cTn id="15" presetID="10" presetClass="entr" presetSubtype="0" fill="hold" nodeType="withEffect">
                                  <p:stCondLst>
                                    <p:cond delay="20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500"/>
                                        <p:tgtEl>
                                          <p:spTgt spid="218"/>
                                        </p:tgtEl>
                                      </p:cBhvr>
                                    </p:animEffect>
                                  </p:childTnLst>
                                </p:cTn>
                              </p:par>
                              <p:par>
                                <p:cTn id="18" presetID="42" presetClass="path" presetSubtype="0" decel="100000" fill="hold" nodeType="withEffect">
                                  <p:stCondLst>
                                    <p:cond delay="200"/>
                                  </p:stCondLst>
                                  <p:childTnLst>
                                    <p:animMotion origin="layout" path="M -2.94869E-6 2.27871E-6 L 0.04008 0.00249 " pathEditMode="relative" rAng="0" ptsTypes="AA">
                                      <p:cBhvr>
                                        <p:cTn id="19" dur="750" spd="-100000" fill="hold"/>
                                        <p:tgtEl>
                                          <p:spTgt spid="218"/>
                                        </p:tgtEl>
                                        <p:attrNameLst>
                                          <p:attrName>ppt_x</p:attrName>
                                          <p:attrName>ppt_y</p:attrName>
                                        </p:attrNameLst>
                                      </p:cBhvr>
                                      <p:rCtr x="2004" y="113"/>
                                    </p:animMotion>
                                  </p:childTnLst>
                                </p:cTn>
                              </p:par>
                              <p:par>
                                <p:cTn id="20" presetID="10" presetClass="entr" presetSubtype="0" fill="hold" nodeType="withEffect">
                                  <p:stCondLst>
                                    <p:cond delay="200"/>
                                  </p:stCondLst>
                                  <p:childTnLst>
                                    <p:set>
                                      <p:cBhvr>
                                        <p:cTn id="21" dur="1" fill="hold">
                                          <p:stCondLst>
                                            <p:cond delay="0"/>
                                          </p:stCondLst>
                                        </p:cTn>
                                        <p:tgtEl>
                                          <p:spTgt spid="217"/>
                                        </p:tgtEl>
                                        <p:attrNameLst>
                                          <p:attrName>style.visibility</p:attrName>
                                        </p:attrNameLst>
                                      </p:cBhvr>
                                      <p:to>
                                        <p:strVal val="visible"/>
                                      </p:to>
                                    </p:set>
                                    <p:animEffect transition="in" filter="fade">
                                      <p:cBhvr>
                                        <p:cTn id="22" dur="500"/>
                                        <p:tgtEl>
                                          <p:spTgt spid="217"/>
                                        </p:tgtEl>
                                      </p:cBhvr>
                                    </p:animEffect>
                                  </p:childTnLst>
                                </p:cTn>
                              </p:par>
                              <p:par>
                                <p:cTn id="23" presetID="42" presetClass="path" presetSubtype="0" decel="100000" fill="hold" nodeType="withEffect">
                                  <p:stCondLst>
                                    <p:cond delay="200"/>
                                  </p:stCondLst>
                                  <p:childTnLst>
                                    <p:animMotion origin="layout" path="M -3.38014E-6 2.01089E-6 L 0.03255 0.04743 " pathEditMode="relative" rAng="0" ptsTypes="AA">
                                      <p:cBhvr>
                                        <p:cTn id="24" dur="750" spd="-100000" fill="hold"/>
                                        <p:tgtEl>
                                          <p:spTgt spid="217"/>
                                        </p:tgtEl>
                                        <p:attrNameLst>
                                          <p:attrName>ppt_x</p:attrName>
                                          <p:attrName>ppt_y</p:attrName>
                                        </p:attrNameLst>
                                      </p:cBhvr>
                                      <p:rCtr x="1621" y="2360"/>
                                    </p:animMotion>
                                  </p:childTnLst>
                                </p:cTn>
                              </p:par>
                              <p:par>
                                <p:cTn id="25" presetID="10" presetClass="entr" presetSubtype="0" fill="hold" nodeType="withEffect">
                                  <p:stCondLst>
                                    <p:cond delay="200"/>
                                  </p:stCondLst>
                                  <p:childTnLst>
                                    <p:set>
                                      <p:cBhvr>
                                        <p:cTn id="26" dur="1" fill="hold">
                                          <p:stCondLst>
                                            <p:cond delay="0"/>
                                          </p:stCondLst>
                                        </p:cTn>
                                        <p:tgtEl>
                                          <p:spTgt spid="216"/>
                                        </p:tgtEl>
                                        <p:attrNameLst>
                                          <p:attrName>style.visibility</p:attrName>
                                        </p:attrNameLst>
                                      </p:cBhvr>
                                      <p:to>
                                        <p:strVal val="visible"/>
                                      </p:to>
                                    </p:set>
                                    <p:animEffect transition="in" filter="fade">
                                      <p:cBhvr>
                                        <p:cTn id="27" dur="500"/>
                                        <p:tgtEl>
                                          <p:spTgt spid="216"/>
                                        </p:tgtEl>
                                      </p:cBhvr>
                                    </p:animEffect>
                                  </p:childTnLst>
                                </p:cTn>
                              </p:par>
                              <p:par>
                                <p:cTn id="28" presetID="42" presetClass="path" presetSubtype="0" decel="100000" fill="hold" nodeType="withEffect">
                                  <p:stCondLst>
                                    <p:cond delay="200"/>
                                  </p:stCondLst>
                                  <p:childTnLst>
                                    <p:animMotion origin="layout" path="M -3.38014E-6 2.01089E-6 L 0.03255 0.04743 " pathEditMode="relative" rAng="0" ptsTypes="AA">
                                      <p:cBhvr>
                                        <p:cTn id="29" dur="750" spd="-100000" fill="hold"/>
                                        <p:tgtEl>
                                          <p:spTgt spid="216"/>
                                        </p:tgtEl>
                                        <p:attrNameLst>
                                          <p:attrName>ppt_x</p:attrName>
                                          <p:attrName>ppt_y</p:attrName>
                                        </p:attrNameLst>
                                      </p:cBhvr>
                                      <p:rCtr x="1621" y="2360"/>
                                    </p:animMotion>
                                  </p:childTnLst>
                                </p:cTn>
                              </p:par>
                              <p:par>
                                <p:cTn id="30" presetID="10" presetClass="entr" presetSubtype="0" fill="hold" nodeType="withEffect">
                                  <p:stCondLst>
                                    <p:cond delay="20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500"/>
                                        <p:tgtEl>
                                          <p:spTgt spid="215"/>
                                        </p:tgtEl>
                                      </p:cBhvr>
                                    </p:animEffect>
                                  </p:childTnLst>
                                </p:cTn>
                              </p:par>
                              <p:par>
                                <p:cTn id="33" presetID="42" presetClass="path" presetSubtype="0" decel="100000" fill="hold" nodeType="withEffect">
                                  <p:stCondLst>
                                    <p:cond delay="200"/>
                                  </p:stCondLst>
                                  <p:childTnLst>
                                    <p:animMotion origin="layout" path="M 3.71968E-6 1.34362E-6 L 0.00115 0.05969 " pathEditMode="relative" rAng="0" ptsTypes="AA">
                                      <p:cBhvr>
                                        <p:cTn id="34" dur="750" spd="-100000" fill="hold"/>
                                        <p:tgtEl>
                                          <p:spTgt spid="215"/>
                                        </p:tgtEl>
                                        <p:attrNameLst>
                                          <p:attrName>ppt_x</p:attrName>
                                          <p:attrName>ppt_y</p:attrName>
                                        </p:attrNameLst>
                                      </p:cBhvr>
                                      <p:rCtr x="51" y="2973"/>
                                    </p:animMotion>
                                  </p:childTnLst>
                                </p:cTn>
                              </p:par>
                              <p:par>
                                <p:cTn id="35" presetID="10" presetClass="entr" presetSubtype="0" fill="hold" nodeType="withEffect">
                                  <p:stCondLst>
                                    <p:cond delay="2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42" presetClass="path" presetSubtype="0" decel="100000" fill="hold" nodeType="withEffect">
                                  <p:stCondLst>
                                    <p:cond delay="200"/>
                                  </p:stCondLst>
                                  <p:childTnLst>
                                    <p:animMotion origin="layout" path="M 9.88001E-7 1.34362E-6 L -0.01736 0.05969 " pathEditMode="relative" rAng="0" ptsTypes="AA">
                                      <p:cBhvr>
                                        <p:cTn id="39" dur="750" spd="-100000" fill="hold"/>
                                        <p:tgtEl>
                                          <p:spTgt spid="11"/>
                                        </p:tgtEl>
                                        <p:attrNameLst>
                                          <p:attrName>ppt_x</p:attrName>
                                          <p:attrName>ppt_y</p:attrName>
                                        </p:attrNameLst>
                                      </p:cBhvr>
                                      <p:rCtr x="-868" y="2973"/>
                                    </p:animMotion>
                                  </p:childTnLst>
                                </p:cTn>
                              </p:par>
                              <p:par>
                                <p:cTn id="40" presetID="10" presetClass="entr" presetSubtype="0" fill="hold"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nodeType="withEffect">
                                  <p:stCondLst>
                                    <p:cond delay="200"/>
                                  </p:stCondLst>
                                  <p:childTnLst>
                                    <p:animMotion origin="layout" path="M 3.82946E-7 3.468E-6 L -0.02515 0.03926 " pathEditMode="relative" rAng="0" ptsTypes="AA">
                                      <p:cBhvr>
                                        <p:cTn id="44" dur="750" spd="-100000" fill="hold"/>
                                        <p:tgtEl>
                                          <p:spTgt spid="10"/>
                                        </p:tgtEl>
                                        <p:attrNameLst>
                                          <p:attrName>ppt_x</p:attrName>
                                          <p:attrName>ppt_y</p:attrName>
                                        </p:attrNameLst>
                                      </p:cBhvr>
                                      <p:rCtr x="-1264" y="1952"/>
                                    </p:animMotion>
                                  </p:childTnLst>
                                </p:cTn>
                              </p:par>
                              <p:par>
                                <p:cTn id="45" presetID="10" presetClass="entr" presetSubtype="0" fill="hold" nodeType="withEffect">
                                  <p:stCondLst>
                                    <p:cond delay="2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nodeType="withEffect">
                                  <p:stCondLst>
                                    <p:cond delay="200"/>
                                  </p:stCondLst>
                                  <p:childTnLst>
                                    <p:animMotion origin="layout" path="M -4.26857E-6 -1.54789E-6 L -0.03421 0.01135 " pathEditMode="relative" rAng="0" ptsTypes="AA">
                                      <p:cBhvr>
                                        <p:cTn id="49" dur="750" spd="-100000" fill="hold"/>
                                        <p:tgtEl>
                                          <p:spTgt spid="9"/>
                                        </p:tgtEl>
                                        <p:attrNameLst>
                                          <p:attrName>ppt_x</p:attrName>
                                          <p:attrName>ppt_y</p:attrName>
                                        </p:attrNameLst>
                                      </p:cBhvr>
                                      <p:rCtr x="-1710" y="567"/>
                                    </p:animMotion>
                                  </p:childTnLst>
                                </p:cTn>
                              </p:par>
                              <p:par>
                                <p:cTn id="50" presetID="10" presetClass="entr" presetSubtype="0" fill="hold" nodeType="withEffect">
                                  <p:stCondLst>
                                    <p:cond delay="2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42" presetClass="path" presetSubtype="0" decel="100000" fill="hold" nodeType="withEffect">
                                  <p:stCondLst>
                                    <p:cond delay="200"/>
                                  </p:stCondLst>
                                  <p:childTnLst>
                                    <p:animMotion origin="layout" path="M 2.72402E-6 2.27871E-6 L -0.03472 -0.00295 " pathEditMode="relative" rAng="0" ptsTypes="AA">
                                      <p:cBhvr>
                                        <p:cTn id="54" dur="750" spd="-100000" fill="hold"/>
                                        <p:tgtEl>
                                          <p:spTgt spid="8"/>
                                        </p:tgtEl>
                                        <p:attrNameLst>
                                          <p:attrName>ppt_x</p:attrName>
                                          <p:attrName>ppt_y</p:attrName>
                                        </p:attrNameLst>
                                      </p:cBhvr>
                                      <p:rCtr x="-1736" y="-159"/>
                                    </p:animMotion>
                                  </p:childTnLst>
                                </p:cTn>
                              </p:par>
                              <p:par>
                                <p:cTn id="55" presetID="10" presetClass="entr" presetSubtype="0" fill="hold" nodeType="withEffect">
                                  <p:stCondLst>
                                    <p:cond delay="20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42" presetClass="path" presetSubtype="0" decel="100000" fill="hold" nodeType="withEffect">
                                  <p:stCondLst>
                                    <p:cond delay="200"/>
                                  </p:stCondLst>
                                  <p:childTnLst>
                                    <p:animMotion origin="layout" path="M 4.82257E-6 1.84294E-6 L -0.02834 -0.02497 " pathEditMode="relative" rAng="0" ptsTypes="AA">
                                      <p:cBhvr>
                                        <p:cTn id="59" dur="750" spd="-100000" fill="hold"/>
                                        <p:tgtEl>
                                          <p:spTgt spid="5"/>
                                        </p:tgtEl>
                                        <p:attrNameLst>
                                          <p:attrName>ppt_x</p:attrName>
                                          <p:attrName>ppt_y</p:attrName>
                                        </p:attrNameLst>
                                      </p:cBhvr>
                                      <p:rCtr x="-1417" y="-1248"/>
                                    </p:animMotion>
                                  </p:childTnLst>
                                </p:cTn>
                              </p:par>
                              <p:par>
                                <p:cTn id="60" presetID="10" presetClass="entr" presetSubtype="0" fill="hold" nodeType="withEffect">
                                  <p:stCondLst>
                                    <p:cond delay="2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par>
                                <p:cTn id="63" presetID="42" presetClass="path" presetSubtype="0" decel="100000" fill="hold" nodeType="withEffect">
                                  <p:stCondLst>
                                    <p:cond delay="200"/>
                                  </p:stCondLst>
                                  <p:childTnLst>
                                    <p:animMotion origin="layout" path="M 4.82257E-6 1.84294E-6 L -0.02834 -0.02497 " pathEditMode="relative" rAng="0" ptsTypes="AA">
                                      <p:cBhvr>
                                        <p:cTn id="64" dur="750" spd="-100000" fill="hold"/>
                                        <p:tgtEl>
                                          <p:spTgt spid="4"/>
                                        </p:tgtEl>
                                        <p:attrNameLst>
                                          <p:attrName>ppt_x</p:attrName>
                                          <p:attrName>ppt_y</p:attrName>
                                        </p:attrNameLst>
                                      </p:cBhvr>
                                      <p:rCtr x="-1417" y="-12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ED6D7602-7233-4894-B3FF-41F18BD67093}"/>
              </a:ext>
            </a:extLst>
          </p:cNvPr>
          <p:cNvGrpSpPr/>
          <p:nvPr/>
        </p:nvGrpSpPr>
        <p:grpSpPr>
          <a:xfrm>
            <a:off x="8242129" y="0"/>
            <a:ext cx="3949872" cy="6858000"/>
            <a:chOff x="8242129" y="0"/>
            <a:chExt cx="3949872" cy="6858000"/>
          </a:xfrm>
        </p:grpSpPr>
        <p:sp>
          <p:nvSpPr>
            <p:cNvPr id="45" name="Rectangle 44">
              <a:extLst>
                <a:ext uri="{FF2B5EF4-FFF2-40B4-BE49-F238E27FC236}">
                  <a16:creationId xmlns:a16="http://schemas.microsoft.com/office/drawing/2014/main" id="{FEE9A5DE-1D55-718C-F95C-E216FA3E882D}"/>
                </a:ext>
              </a:extLst>
            </p:cNvPr>
            <p:cNvSpPr/>
            <p:nvPr/>
          </p:nvSpPr>
          <p:spPr bwMode="auto">
            <a:xfrm>
              <a:off x="8242129" y="0"/>
              <a:ext cx="394987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ext Placeholder 1">
              <a:extLst>
                <a:ext uri="{FF2B5EF4-FFF2-40B4-BE49-F238E27FC236}">
                  <a16:creationId xmlns:a16="http://schemas.microsoft.com/office/drawing/2014/main" id="{B107513F-F824-5475-4EB5-9926541E7230}"/>
                </a:ext>
              </a:extLst>
            </p:cNvPr>
            <p:cNvSpPr txBox="1">
              <a:spLocks/>
            </p:cNvSpPr>
            <p:nvPr/>
          </p:nvSpPr>
          <p:spPr>
            <a:xfrm>
              <a:off x="9418813" y="2908507"/>
              <a:ext cx="2551939" cy="276999"/>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Tools and processes</a:t>
              </a:r>
            </a:p>
          </p:txBody>
        </p:sp>
        <p:sp>
          <p:nvSpPr>
            <p:cNvPr id="22" name="Text Placeholder 5">
              <a:extLst>
                <a:ext uri="{FF2B5EF4-FFF2-40B4-BE49-F238E27FC236}">
                  <a16:creationId xmlns:a16="http://schemas.microsoft.com/office/drawing/2014/main" id="{C8E7464B-A6E3-1F52-C69B-6AC6A93643FB}"/>
                </a:ext>
              </a:extLst>
            </p:cNvPr>
            <p:cNvSpPr txBox="1">
              <a:spLocks/>
            </p:cNvSpPr>
            <p:nvPr/>
          </p:nvSpPr>
          <p:spPr>
            <a:xfrm>
              <a:off x="9418813" y="5417028"/>
              <a:ext cx="2551939" cy="276999"/>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Governance</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5" name="Text Placeholder 4">
              <a:extLst>
                <a:ext uri="{FF2B5EF4-FFF2-40B4-BE49-F238E27FC236}">
                  <a16:creationId xmlns:a16="http://schemas.microsoft.com/office/drawing/2014/main" id="{7AC49C1B-B1F8-87C9-2472-FFCB31FFFC69}"/>
                </a:ext>
              </a:extLst>
            </p:cNvPr>
            <p:cNvSpPr txBox="1">
              <a:spLocks/>
            </p:cNvSpPr>
            <p:nvPr/>
          </p:nvSpPr>
          <p:spPr>
            <a:xfrm>
              <a:off x="9418813" y="4571859"/>
              <a:ext cx="2551939" cy="276999"/>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Rules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D454B478-94F3-49C1-A5C2-68EB797E5FB8}"/>
                </a:ext>
              </a:extLst>
            </p:cNvPr>
            <p:cNvSpPr txBox="1">
              <a:spLocks/>
            </p:cNvSpPr>
            <p:nvPr/>
          </p:nvSpPr>
          <p:spPr>
            <a:xfrm>
              <a:off x="9418813" y="3759113"/>
              <a:ext cx="2551939" cy="276999"/>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Training and practices</a:t>
              </a:r>
            </a:p>
          </p:txBody>
        </p:sp>
        <p:sp>
          <p:nvSpPr>
            <p:cNvPr id="30" name="TextBox 29">
              <a:extLst>
                <a:ext uri="{FF2B5EF4-FFF2-40B4-BE49-F238E27FC236}">
                  <a16:creationId xmlns:a16="http://schemas.microsoft.com/office/drawing/2014/main" id="{5EC2B5CB-BBCB-2B33-0DD0-2AC1B91EB42C}"/>
                </a:ext>
              </a:extLst>
            </p:cNvPr>
            <p:cNvSpPr txBox="1"/>
            <p:nvPr/>
          </p:nvSpPr>
          <p:spPr>
            <a:xfrm>
              <a:off x="8807713" y="1636339"/>
              <a:ext cx="3338121" cy="86177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Building blocks</a:t>
              </a:r>
              <a:br>
                <a:rPr kumimoji="0" lang="en-US" sz="28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28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to enact principles</a:t>
              </a:r>
            </a:p>
          </p:txBody>
        </p:sp>
        <p:cxnSp>
          <p:nvCxnSpPr>
            <p:cNvPr id="31" name="Straight Arrow Connector 30">
              <a:extLst>
                <a:ext uri="{FF2B5EF4-FFF2-40B4-BE49-F238E27FC236}">
                  <a16:creationId xmlns:a16="http://schemas.microsoft.com/office/drawing/2014/main" id="{6E5F59B0-316F-CBF9-4B5C-EA2EDB118F0D}"/>
                </a:ext>
              </a:extLst>
            </p:cNvPr>
            <p:cNvCxnSpPr>
              <a:cxnSpLocks/>
            </p:cNvCxnSpPr>
            <p:nvPr/>
          </p:nvCxnSpPr>
          <p:spPr>
            <a:xfrm flipV="1">
              <a:off x="9783860" y="3346973"/>
              <a:ext cx="0" cy="319158"/>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C3271C-BEB8-3C5D-7149-94960A65E353}"/>
                </a:ext>
              </a:extLst>
            </p:cNvPr>
            <p:cNvCxnSpPr>
              <a:cxnSpLocks/>
            </p:cNvCxnSpPr>
            <p:nvPr/>
          </p:nvCxnSpPr>
          <p:spPr>
            <a:xfrm flipV="1">
              <a:off x="9783860" y="4190650"/>
              <a:ext cx="0" cy="319158"/>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53D963-8B47-FC36-F0AA-98B047E2BBDD}"/>
                </a:ext>
              </a:extLst>
            </p:cNvPr>
            <p:cNvCxnSpPr>
              <a:cxnSpLocks/>
            </p:cNvCxnSpPr>
            <p:nvPr/>
          </p:nvCxnSpPr>
          <p:spPr>
            <a:xfrm flipV="1">
              <a:off x="9783860" y="5002944"/>
              <a:ext cx="0" cy="319158"/>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nvGrpSpPr>
            <p:cNvPr id="53" name="Graphic 518">
              <a:extLst>
                <a:ext uri="{FF2B5EF4-FFF2-40B4-BE49-F238E27FC236}">
                  <a16:creationId xmlns:a16="http://schemas.microsoft.com/office/drawing/2014/main" id="{8E9E0399-3489-507D-E0AD-F98A36B36262}"/>
                </a:ext>
              </a:extLst>
            </p:cNvPr>
            <p:cNvGrpSpPr/>
            <p:nvPr/>
          </p:nvGrpSpPr>
          <p:grpSpPr>
            <a:xfrm>
              <a:off x="8813087" y="2883711"/>
              <a:ext cx="388146" cy="388146"/>
              <a:chOff x="690945" y="5239717"/>
              <a:chExt cx="864804" cy="864806"/>
            </a:xfrm>
          </p:grpSpPr>
          <p:sp>
            <p:nvSpPr>
              <p:cNvPr id="54" name="Freeform: Shape 53">
                <a:extLst>
                  <a:ext uri="{FF2B5EF4-FFF2-40B4-BE49-F238E27FC236}">
                    <a16:creationId xmlns:a16="http://schemas.microsoft.com/office/drawing/2014/main" id="{93784CB0-78F9-20BC-403D-9459B6B33237}"/>
                  </a:ext>
                </a:extLst>
              </p:cNvPr>
              <p:cNvSpPr/>
              <p:nvPr/>
            </p:nvSpPr>
            <p:spPr>
              <a:xfrm>
                <a:off x="690946" y="5239717"/>
                <a:ext cx="424680" cy="424682"/>
              </a:xfrm>
              <a:custGeom>
                <a:avLst/>
                <a:gdLst>
                  <a:gd name="connsiteX0" fmla="*/ 99264 w 424680"/>
                  <a:gd name="connsiteY0" fmla="*/ -546 h 424682"/>
                  <a:gd name="connsiteX1" fmla="*/ 100638 w 424680"/>
                  <a:gd name="connsiteY1" fmla="*/ -546 h 424682"/>
                  <a:gd name="connsiteX2" fmla="*/ 215499 w 424680"/>
                  <a:gd name="connsiteY2" fmla="*/ -546 h 424682"/>
                  <a:gd name="connsiteX3" fmla="*/ 225676 w 424680"/>
                  <a:gd name="connsiteY3" fmla="*/ 3581 h 424682"/>
                  <a:gd name="connsiteX4" fmla="*/ 297416 w 424680"/>
                  <a:gd name="connsiteY4" fmla="*/ 75421 h 424682"/>
                  <a:gd name="connsiteX5" fmla="*/ 301651 w 424680"/>
                  <a:gd name="connsiteY5" fmla="*/ 85513 h 424682"/>
                  <a:gd name="connsiteX6" fmla="*/ 301651 w 424680"/>
                  <a:gd name="connsiteY6" fmla="*/ 194413 h 424682"/>
                  <a:gd name="connsiteX7" fmla="*/ 424867 w 424680"/>
                  <a:gd name="connsiteY7" fmla="*/ 317690 h 424682"/>
                  <a:gd name="connsiteX8" fmla="*/ 318415 w 424680"/>
                  <a:gd name="connsiteY8" fmla="*/ 424096 h 424682"/>
                  <a:gd name="connsiteX9" fmla="*/ 195172 w 424680"/>
                  <a:gd name="connsiteY9" fmla="*/ 300873 h 424682"/>
                  <a:gd name="connsiteX10" fmla="*/ 86338 w 424680"/>
                  <a:gd name="connsiteY10" fmla="*/ 300873 h 424682"/>
                  <a:gd name="connsiteX11" fmla="*/ 76161 w 424680"/>
                  <a:gd name="connsiteY11" fmla="*/ 296691 h 424682"/>
                  <a:gd name="connsiteX12" fmla="*/ 4421 w 424680"/>
                  <a:gd name="connsiteY12" fmla="*/ 224855 h 424682"/>
                  <a:gd name="connsiteX13" fmla="*/ 186 w 424680"/>
                  <a:gd name="connsiteY13" fmla="*/ 214813 h 424682"/>
                  <a:gd name="connsiteX14" fmla="*/ 186 w 424680"/>
                  <a:gd name="connsiteY14" fmla="*/ 99891 h 424682"/>
                  <a:gd name="connsiteX15" fmla="*/ 4359 w 424680"/>
                  <a:gd name="connsiteY15" fmla="*/ 89799 h 424682"/>
                  <a:gd name="connsiteX16" fmla="*/ 24663 w 424680"/>
                  <a:gd name="connsiteY16" fmla="*/ 89744 h 424682"/>
                  <a:gd name="connsiteX17" fmla="*/ 120992 w 424680"/>
                  <a:gd name="connsiteY17" fmla="*/ 186058 h 424682"/>
                  <a:gd name="connsiteX18" fmla="*/ 152137 w 424680"/>
                  <a:gd name="connsiteY18" fmla="*/ 186058 h 424682"/>
                  <a:gd name="connsiteX19" fmla="*/ 186791 w 424680"/>
                  <a:gd name="connsiteY19" fmla="*/ 151439 h 424682"/>
                  <a:gd name="connsiteX20" fmla="*/ 186791 w 424680"/>
                  <a:gd name="connsiteY20" fmla="*/ 120183 h 424682"/>
                  <a:gd name="connsiteX21" fmla="*/ 90461 w 424680"/>
                  <a:gd name="connsiteY21" fmla="*/ 23927 h 424682"/>
                  <a:gd name="connsiteX22" fmla="*/ 86288 w 424680"/>
                  <a:gd name="connsiteY22" fmla="*/ 15082 h 424682"/>
                  <a:gd name="connsiteX23" fmla="*/ 99264 w 424680"/>
                  <a:gd name="connsiteY23" fmla="*/ -546 h 42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4680" h="424682">
                    <a:moveTo>
                      <a:pt x="99264" y="-546"/>
                    </a:moveTo>
                    <a:cubicBezTo>
                      <a:pt x="99720" y="-601"/>
                      <a:pt x="100179" y="-601"/>
                      <a:pt x="100638" y="-546"/>
                    </a:cubicBezTo>
                    <a:lnTo>
                      <a:pt x="215499" y="-546"/>
                    </a:lnTo>
                    <a:cubicBezTo>
                      <a:pt x="219302" y="-601"/>
                      <a:pt x="222962" y="921"/>
                      <a:pt x="225676" y="3581"/>
                    </a:cubicBezTo>
                    <a:lnTo>
                      <a:pt x="297416" y="75421"/>
                    </a:lnTo>
                    <a:cubicBezTo>
                      <a:pt x="300099" y="78077"/>
                      <a:pt x="301620" y="81714"/>
                      <a:pt x="301651" y="85513"/>
                    </a:cubicBezTo>
                    <a:lnTo>
                      <a:pt x="301651" y="194413"/>
                    </a:lnTo>
                    <a:lnTo>
                      <a:pt x="424867" y="317690"/>
                    </a:lnTo>
                    <a:lnTo>
                      <a:pt x="318415" y="424096"/>
                    </a:lnTo>
                    <a:lnTo>
                      <a:pt x="195172" y="300873"/>
                    </a:lnTo>
                    <a:lnTo>
                      <a:pt x="86338" y="300873"/>
                    </a:lnTo>
                    <a:cubicBezTo>
                      <a:pt x="82532" y="300873"/>
                      <a:pt x="78868" y="299352"/>
                      <a:pt x="76161" y="296691"/>
                    </a:cubicBezTo>
                    <a:lnTo>
                      <a:pt x="4421" y="224855"/>
                    </a:lnTo>
                    <a:cubicBezTo>
                      <a:pt x="1738" y="222195"/>
                      <a:pt x="217" y="218558"/>
                      <a:pt x="186" y="214813"/>
                    </a:cubicBezTo>
                    <a:lnTo>
                      <a:pt x="186" y="99891"/>
                    </a:lnTo>
                    <a:cubicBezTo>
                      <a:pt x="190" y="96146"/>
                      <a:pt x="1688" y="92513"/>
                      <a:pt x="4359" y="89799"/>
                    </a:cubicBezTo>
                    <a:cubicBezTo>
                      <a:pt x="9950" y="84154"/>
                      <a:pt x="19038" y="84154"/>
                      <a:pt x="24663" y="89744"/>
                    </a:cubicBezTo>
                    <a:lnTo>
                      <a:pt x="120992" y="186058"/>
                    </a:lnTo>
                    <a:lnTo>
                      <a:pt x="152137" y="186058"/>
                    </a:lnTo>
                    <a:lnTo>
                      <a:pt x="186791" y="151439"/>
                    </a:lnTo>
                    <a:lnTo>
                      <a:pt x="186791" y="120183"/>
                    </a:lnTo>
                    <a:lnTo>
                      <a:pt x="90461" y="23927"/>
                    </a:lnTo>
                    <a:cubicBezTo>
                      <a:pt x="88072" y="21537"/>
                      <a:pt x="86597" y="18394"/>
                      <a:pt x="86288" y="15082"/>
                    </a:cubicBezTo>
                    <a:cubicBezTo>
                      <a:pt x="85558" y="7160"/>
                      <a:pt x="91369" y="160"/>
                      <a:pt x="99264" y="-546"/>
                    </a:cubicBezTo>
                    <a:close/>
                  </a:path>
                </a:pathLst>
              </a:custGeom>
              <a:solidFill>
                <a:srgbClr val="BABABA"/>
              </a:solidFill>
              <a:ln w="38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9DB297E-CF70-0432-33A8-034384524CDD}"/>
                  </a:ext>
                </a:extLst>
              </p:cNvPr>
              <p:cNvSpPr/>
              <p:nvPr/>
            </p:nvSpPr>
            <p:spPr>
              <a:xfrm>
                <a:off x="1015247" y="5239719"/>
                <a:ext cx="540502" cy="540503"/>
              </a:xfrm>
              <a:custGeom>
                <a:avLst/>
                <a:gdLst>
                  <a:gd name="connsiteX0" fmla="*/ 481568 w 540502"/>
                  <a:gd name="connsiteY0" fmla="*/ -498 h 540503"/>
                  <a:gd name="connsiteX1" fmla="*/ 493362 w 540502"/>
                  <a:gd name="connsiteY1" fmla="*/ 3633 h 540503"/>
                  <a:gd name="connsiteX2" fmla="*/ 536449 w 540502"/>
                  <a:gd name="connsiteY2" fmla="*/ 46839 h 540503"/>
                  <a:gd name="connsiteX3" fmla="*/ 539205 w 540502"/>
                  <a:gd name="connsiteY3" fmla="*/ 63413 h 540503"/>
                  <a:gd name="connsiteX4" fmla="*/ 467239 w 540502"/>
                  <a:gd name="connsiteY4" fmla="*/ 207214 h 540503"/>
                  <a:gd name="connsiteX5" fmla="*/ 454407 w 540502"/>
                  <a:gd name="connsiteY5" fmla="*/ 215201 h 540503"/>
                  <a:gd name="connsiteX6" fmla="*/ 402808 w 540502"/>
                  <a:gd name="connsiteY6" fmla="*/ 215201 h 540503"/>
                  <a:gd name="connsiteX7" fmla="*/ 78019 w 540502"/>
                  <a:gd name="connsiteY7" fmla="*/ 539916 h 540503"/>
                  <a:gd name="connsiteX8" fmla="*/ 186 w 540502"/>
                  <a:gd name="connsiteY8" fmla="*/ 461983 h 540503"/>
                  <a:gd name="connsiteX9" fmla="*/ 324972 w 540502"/>
                  <a:gd name="connsiteY9" fmla="*/ 137269 h 540503"/>
                  <a:gd name="connsiteX10" fmla="*/ 324972 w 540502"/>
                  <a:gd name="connsiteY10" fmla="*/ 85697 h 540503"/>
                  <a:gd name="connsiteX11" fmla="*/ 332951 w 540502"/>
                  <a:gd name="connsiteY11" fmla="*/ 72818 h 540503"/>
                  <a:gd name="connsiteX12" fmla="*/ 476681 w 540502"/>
                  <a:gd name="connsiteY12" fmla="*/ 969 h 540503"/>
                  <a:gd name="connsiteX13" fmla="*/ 481568 w 540502"/>
                  <a:gd name="connsiteY13" fmla="*/ -498 h 54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0502" h="540503">
                    <a:moveTo>
                      <a:pt x="481568" y="-498"/>
                    </a:moveTo>
                    <a:cubicBezTo>
                      <a:pt x="485921" y="-984"/>
                      <a:pt x="490270" y="533"/>
                      <a:pt x="493362" y="3633"/>
                    </a:cubicBezTo>
                    <a:lnTo>
                      <a:pt x="536449" y="46839"/>
                    </a:lnTo>
                    <a:cubicBezTo>
                      <a:pt x="540831" y="51186"/>
                      <a:pt x="541934" y="57869"/>
                      <a:pt x="539205" y="63413"/>
                    </a:cubicBezTo>
                    <a:lnTo>
                      <a:pt x="467239" y="207214"/>
                    </a:lnTo>
                    <a:cubicBezTo>
                      <a:pt x="464810" y="212047"/>
                      <a:pt x="459847" y="215148"/>
                      <a:pt x="454407" y="215201"/>
                    </a:cubicBezTo>
                    <a:lnTo>
                      <a:pt x="402808" y="215201"/>
                    </a:lnTo>
                    <a:lnTo>
                      <a:pt x="78019" y="539916"/>
                    </a:lnTo>
                    <a:lnTo>
                      <a:pt x="186" y="461983"/>
                    </a:lnTo>
                    <a:lnTo>
                      <a:pt x="324972" y="137269"/>
                    </a:lnTo>
                    <a:lnTo>
                      <a:pt x="324972" y="85697"/>
                    </a:lnTo>
                    <a:cubicBezTo>
                      <a:pt x="324983" y="80261"/>
                      <a:pt x="328081" y="75261"/>
                      <a:pt x="332951" y="72818"/>
                    </a:cubicBezTo>
                    <a:lnTo>
                      <a:pt x="476681" y="969"/>
                    </a:lnTo>
                    <a:cubicBezTo>
                      <a:pt x="478204" y="209"/>
                      <a:pt x="479861" y="-282"/>
                      <a:pt x="481568" y="-498"/>
                    </a:cubicBezTo>
                    <a:close/>
                  </a:path>
                </a:pathLst>
              </a:custGeom>
              <a:solidFill>
                <a:schemeClr val="accent4"/>
              </a:solidFill>
              <a:ln w="38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832FF7FF-B58F-34EB-7804-15428B054885}"/>
                  </a:ext>
                </a:extLst>
              </p:cNvPr>
              <p:cNvSpPr/>
              <p:nvPr/>
            </p:nvSpPr>
            <p:spPr>
              <a:xfrm>
                <a:off x="1127208" y="5679843"/>
                <a:ext cx="428541" cy="424680"/>
              </a:xfrm>
              <a:custGeom>
                <a:avLst/>
                <a:gdLst>
                  <a:gd name="connsiteX0" fmla="*/ 107612 w 428541"/>
                  <a:gd name="connsiteY0" fmla="*/ -587 h 424680"/>
                  <a:gd name="connsiteX1" fmla="*/ 231983 w 428541"/>
                  <a:gd name="connsiteY1" fmla="*/ 122659 h 424680"/>
                  <a:gd name="connsiteX2" fmla="*/ 341787 w 428541"/>
                  <a:gd name="connsiteY2" fmla="*/ 122659 h 424680"/>
                  <a:gd name="connsiteX3" fmla="*/ 352052 w 428541"/>
                  <a:gd name="connsiteY3" fmla="*/ 126779 h 424680"/>
                  <a:gd name="connsiteX4" fmla="*/ 424452 w 428541"/>
                  <a:gd name="connsiteY4" fmla="*/ 198654 h 424680"/>
                  <a:gd name="connsiteX5" fmla="*/ 428727 w 428541"/>
                  <a:gd name="connsiteY5" fmla="*/ 208796 h 424680"/>
                  <a:gd name="connsiteX6" fmla="*/ 428727 w 428541"/>
                  <a:gd name="connsiteY6" fmla="*/ 323525 h 424680"/>
                  <a:gd name="connsiteX7" fmla="*/ 424511 w 428541"/>
                  <a:gd name="connsiteY7" fmla="*/ 333667 h 424680"/>
                  <a:gd name="connsiteX8" fmla="*/ 404024 w 428541"/>
                  <a:gd name="connsiteY8" fmla="*/ 333721 h 424680"/>
                  <a:gd name="connsiteX9" fmla="*/ 306841 w 428541"/>
                  <a:gd name="connsiteY9" fmla="*/ 237385 h 424680"/>
                  <a:gd name="connsiteX10" fmla="*/ 275382 w 428541"/>
                  <a:gd name="connsiteY10" fmla="*/ 237385 h 424680"/>
                  <a:gd name="connsiteX11" fmla="*/ 240442 w 428541"/>
                  <a:gd name="connsiteY11" fmla="*/ 272155 h 424680"/>
                  <a:gd name="connsiteX12" fmla="*/ 240442 w 428541"/>
                  <a:gd name="connsiteY12" fmla="*/ 303291 h 424680"/>
                  <a:gd name="connsiteX13" fmla="*/ 337511 w 428541"/>
                  <a:gd name="connsiteY13" fmla="*/ 399520 h 424680"/>
                  <a:gd name="connsiteX14" fmla="*/ 341836 w 428541"/>
                  <a:gd name="connsiteY14" fmla="*/ 409720 h 424680"/>
                  <a:gd name="connsiteX15" fmla="*/ 327355 w 428541"/>
                  <a:gd name="connsiteY15" fmla="*/ 424094 h 424680"/>
                  <a:gd name="connsiteX16" fmla="*/ 211442 w 428541"/>
                  <a:gd name="connsiteY16" fmla="*/ 424094 h 424680"/>
                  <a:gd name="connsiteX17" fmla="*/ 201171 w 428541"/>
                  <a:gd name="connsiteY17" fmla="*/ 419862 h 424680"/>
                  <a:gd name="connsiteX18" fmla="*/ 128805 w 428541"/>
                  <a:gd name="connsiteY18" fmla="*/ 348099 h 424680"/>
                  <a:gd name="connsiteX19" fmla="*/ 124502 w 428541"/>
                  <a:gd name="connsiteY19" fmla="*/ 337953 h 424680"/>
                  <a:gd name="connsiteX20" fmla="*/ 124502 w 428541"/>
                  <a:gd name="connsiteY20" fmla="*/ 229030 h 424680"/>
                  <a:gd name="connsiteX21" fmla="*/ 186 w 428541"/>
                  <a:gd name="connsiteY21" fmla="*/ 105896 h 424680"/>
                  <a:gd name="connsiteX22" fmla="*/ 107612 w 428541"/>
                  <a:gd name="connsiteY22" fmla="*/ -587 h 42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8541" h="424680">
                    <a:moveTo>
                      <a:pt x="107612" y="-587"/>
                    </a:moveTo>
                    <a:lnTo>
                      <a:pt x="231983" y="122659"/>
                    </a:lnTo>
                    <a:lnTo>
                      <a:pt x="341787" y="122659"/>
                    </a:lnTo>
                    <a:cubicBezTo>
                      <a:pt x="345625" y="122659"/>
                      <a:pt x="349320" y="124122"/>
                      <a:pt x="352052" y="126779"/>
                    </a:cubicBezTo>
                    <a:lnTo>
                      <a:pt x="424452" y="198654"/>
                    </a:lnTo>
                    <a:cubicBezTo>
                      <a:pt x="427189" y="201310"/>
                      <a:pt x="428727" y="205001"/>
                      <a:pt x="428727" y="208796"/>
                    </a:cubicBezTo>
                    <a:lnTo>
                      <a:pt x="428727" y="323525"/>
                    </a:lnTo>
                    <a:cubicBezTo>
                      <a:pt x="428723" y="327321"/>
                      <a:pt x="427210" y="330957"/>
                      <a:pt x="424511" y="333667"/>
                    </a:cubicBezTo>
                    <a:cubicBezTo>
                      <a:pt x="418873" y="339254"/>
                      <a:pt x="409702" y="339308"/>
                      <a:pt x="404024" y="333721"/>
                    </a:cubicBezTo>
                    <a:lnTo>
                      <a:pt x="306841" y="237385"/>
                    </a:lnTo>
                    <a:lnTo>
                      <a:pt x="275382" y="237385"/>
                    </a:lnTo>
                    <a:lnTo>
                      <a:pt x="240442" y="272155"/>
                    </a:lnTo>
                    <a:lnTo>
                      <a:pt x="240442" y="303291"/>
                    </a:lnTo>
                    <a:lnTo>
                      <a:pt x="337511" y="399520"/>
                    </a:lnTo>
                    <a:cubicBezTo>
                      <a:pt x="340276" y="402180"/>
                      <a:pt x="341836" y="405867"/>
                      <a:pt x="341836" y="409720"/>
                    </a:cubicBezTo>
                    <a:cubicBezTo>
                      <a:pt x="341841" y="417638"/>
                      <a:pt x="335354" y="424094"/>
                      <a:pt x="327355" y="424094"/>
                    </a:cubicBezTo>
                    <a:lnTo>
                      <a:pt x="211442" y="424094"/>
                    </a:lnTo>
                    <a:cubicBezTo>
                      <a:pt x="207587" y="424094"/>
                      <a:pt x="203892" y="422576"/>
                      <a:pt x="201171" y="419862"/>
                    </a:cubicBezTo>
                    <a:lnTo>
                      <a:pt x="128805" y="348099"/>
                    </a:lnTo>
                    <a:cubicBezTo>
                      <a:pt x="126057" y="345439"/>
                      <a:pt x="124507" y="341752"/>
                      <a:pt x="124502" y="337953"/>
                    </a:cubicBezTo>
                    <a:lnTo>
                      <a:pt x="124502" y="229030"/>
                    </a:lnTo>
                    <a:lnTo>
                      <a:pt x="186" y="105896"/>
                    </a:lnTo>
                    <a:lnTo>
                      <a:pt x="107612" y="-587"/>
                    </a:lnTo>
                    <a:close/>
                  </a:path>
                </a:pathLst>
              </a:custGeom>
              <a:solidFill>
                <a:srgbClr val="BABABA"/>
              </a:solidFill>
              <a:ln w="38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1002A98-ED2D-1EB2-93AE-074057B2B3FB}"/>
                  </a:ext>
                </a:extLst>
              </p:cNvPr>
              <p:cNvSpPr/>
              <p:nvPr/>
            </p:nvSpPr>
            <p:spPr>
              <a:xfrm>
                <a:off x="922589" y="5699149"/>
                <a:ext cx="169873" cy="173730"/>
              </a:xfrm>
              <a:custGeom>
                <a:avLst/>
                <a:gdLst>
                  <a:gd name="connsiteX0" fmla="*/ 42496 w 169873"/>
                  <a:gd name="connsiteY0" fmla="*/ -585 h 173730"/>
                  <a:gd name="connsiteX1" fmla="*/ 52754 w 169873"/>
                  <a:gd name="connsiteY1" fmla="*/ 3681 h 173730"/>
                  <a:gd name="connsiteX2" fmla="*/ 165941 w 169873"/>
                  <a:gd name="connsiteY2" fmla="*/ 119572 h 173730"/>
                  <a:gd name="connsiteX3" fmla="*/ 165941 w 169873"/>
                  <a:gd name="connsiteY3" fmla="*/ 139984 h 173730"/>
                  <a:gd name="connsiteX4" fmla="*/ 133476 w 169873"/>
                  <a:gd name="connsiteY4" fmla="*/ 173144 h 173730"/>
                  <a:gd name="connsiteX5" fmla="*/ 186 w 169873"/>
                  <a:gd name="connsiteY5" fmla="*/ 36953 h 173730"/>
                  <a:gd name="connsiteX6" fmla="*/ 32678 w 169873"/>
                  <a:gd name="connsiteY6" fmla="*/ 3681 h 173730"/>
                  <a:gd name="connsiteX7" fmla="*/ 42496 w 169873"/>
                  <a:gd name="connsiteY7" fmla="*/ -585 h 17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873" h="173730">
                    <a:moveTo>
                      <a:pt x="42496" y="-585"/>
                    </a:moveTo>
                    <a:cubicBezTo>
                      <a:pt x="46341" y="-643"/>
                      <a:pt x="50044" y="943"/>
                      <a:pt x="52754" y="3681"/>
                    </a:cubicBezTo>
                    <a:lnTo>
                      <a:pt x="165941" y="119572"/>
                    </a:lnTo>
                    <a:cubicBezTo>
                      <a:pt x="171432" y="125209"/>
                      <a:pt x="171432" y="134347"/>
                      <a:pt x="165941" y="139984"/>
                    </a:cubicBezTo>
                    <a:lnTo>
                      <a:pt x="133476" y="173144"/>
                    </a:lnTo>
                    <a:lnTo>
                      <a:pt x="186" y="36953"/>
                    </a:lnTo>
                    <a:lnTo>
                      <a:pt x="32678" y="3681"/>
                    </a:lnTo>
                    <a:cubicBezTo>
                      <a:pt x="35280" y="1056"/>
                      <a:pt x="38805" y="-477"/>
                      <a:pt x="42496" y="-585"/>
                    </a:cubicBezTo>
                    <a:close/>
                  </a:path>
                </a:pathLst>
              </a:custGeom>
              <a:solidFill>
                <a:srgbClr val="BABABA"/>
              </a:solidFill>
              <a:ln w="38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D15BC72-7F51-FDBB-53BA-3EFDC697C378}"/>
                  </a:ext>
                </a:extLst>
              </p:cNvPr>
              <p:cNvSpPr/>
              <p:nvPr/>
            </p:nvSpPr>
            <p:spPr>
              <a:xfrm>
                <a:off x="690945" y="5757058"/>
                <a:ext cx="347466" cy="347466"/>
              </a:xfrm>
              <a:custGeom>
                <a:avLst/>
                <a:gdLst>
                  <a:gd name="connsiteX0" fmla="*/ 211399 w 347466"/>
                  <a:gd name="connsiteY0" fmla="*/ -587 h 347466"/>
                  <a:gd name="connsiteX1" fmla="*/ 347652 w 347466"/>
                  <a:gd name="connsiteY1" fmla="*/ 135708 h 347466"/>
                  <a:gd name="connsiteX2" fmla="*/ 167283 w 347466"/>
                  <a:gd name="connsiteY2" fmla="*/ 316055 h 347466"/>
                  <a:gd name="connsiteX3" fmla="*/ 27350 w 347466"/>
                  <a:gd name="connsiteY3" fmla="*/ 319719 h 347466"/>
                  <a:gd name="connsiteX4" fmla="*/ 30999 w 347466"/>
                  <a:gd name="connsiteY4" fmla="*/ 179810 h 347466"/>
                  <a:gd name="connsiteX5" fmla="*/ 211399 w 347466"/>
                  <a:gd name="connsiteY5" fmla="*/ -587 h 34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66" h="347466">
                    <a:moveTo>
                      <a:pt x="211399" y="-587"/>
                    </a:moveTo>
                    <a:lnTo>
                      <a:pt x="347652" y="135708"/>
                    </a:lnTo>
                    <a:lnTo>
                      <a:pt x="167283" y="316055"/>
                    </a:lnTo>
                    <a:cubicBezTo>
                      <a:pt x="128019" y="355338"/>
                      <a:pt x="65274" y="357635"/>
                      <a:pt x="27350" y="319719"/>
                    </a:cubicBezTo>
                    <a:cubicBezTo>
                      <a:pt x="-10574" y="281802"/>
                      <a:pt x="-8265" y="219096"/>
                      <a:pt x="30999" y="179810"/>
                    </a:cubicBezTo>
                    <a:lnTo>
                      <a:pt x="211399" y="-587"/>
                    </a:lnTo>
                    <a:close/>
                  </a:path>
                </a:pathLst>
              </a:custGeom>
              <a:solidFill>
                <a:schemeClr val="accent4"/>
              </a:solidFill>
              <a:ln w="38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aphic 620">
              <a:extLst>
                <a:ext uri="{FF2B5EF4-FFF2-40B4-BE49-F238E27FC236}">
                  <a16:creationId xmlns:a16="http://schemas.microsoft.com/office/drawing/2014/main" id="{8FC06985-09B3-14ED-95DB-01E85218F329}"/>
                </a:ext>
              </a:extLst>
            </p:cNvPr>
            <p:cNvGrpSpPr/>
            <p:nvPr/>
          </p:nvGrpSpPr>
          <p:grpSpPr>
            <a:xfrm>
              <a:off x="8834715" y="3701150"/>
              <a:ext cx="407784" cy="407784"/>
              <a:chOff x="10625086" y="5204179"/>
              <a:chExt cx="886217" cy="886217"/>
            </a:xfrm>
          </p:grpSpPr>
          <p:sp>
            <p:nvSpPr>
              <p:cNvPr id="60" name="Freeform: Shape 59">
                <a:extLst>
                  <a:ext uri="{FF2B5EF4-FFF2-40B4-BE49-F238E27FC236}">
                    <a16:creationId xmlns:a16="http://schemas.microsoft.com/office/drawing/2014/main" id="{753E43F7-B9DD-DA4C-6C47-310D135429F6}"/>
                  </a:ext>
                </a:extLst>
              </p:cNvPr>
              <p:cNvSpPr/>
              <p:nvPr/>
            </p:nvSpPr>
            <p:spPr>
              <a:xfrm>
                <a:off x="10625086" y="5204179"/>
                <a:ext cx="106066" cy="886217"/>
              </a:xfrm>
              <a:custGeom>
                <a:avLst/>
                <a:gdLst>
                  <a:gd name="connsiteX0" fmla="*/ 107483 w 106066"/>
                  <a:gd name="connsiteY0" fmla="*/ -133 h 886217"/>
                  <a:gd name="connsiteX1" fmla="*/ 52021 w 106066"/>
                  <a:gd name="connsiteY1" fmla="*/ -133 h 886217"/>
                  <a:gd name="connsiteX2" fmla="*/ 1416 w 106066"/>
                  <a:gd name="connsiteY2" fmla="*/ 50412 h 886217"/>
                  <a:gd name="connsiteX3" fmla="*/ 1416 w 106066"/>
                  <a:gd name="connsiteY3" fmla="*/ 835539 h 886217"/>
                  <a:gd name="connsiteX4" fmla="*/ 52021 w 106066"/>
                  <a:gd name="connsiteY4" fmla="*/ 886084 h 886217"/>
                  <a:gd name="connsiteX5" fmla="*/ 107483 w 106066"/>
                  <a:gd name="connsiteY5" fmla="*/ 886084 h 88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66" h="886217">
                    <a:moveTo>
                      <a:pt x="107483" y="-133"/>
                    </a:moveTo>
                    <a:lnTo>
                      <a:pt x="52021" y="-133"/>
                    </a:lnTo>
                    <a:cubicBezTo>
                      <a:pt x="24123" y="-133"/>
                      <a:pt x="1416" y="22542"/>
                      <a:pt x="1416" y="50412"/>
                    </a:cubicBezTo>
                    <a:lnTo>
                      <a:pt x="1416" y="835539"/>
                    </a:lnTo>
                    <a:cubicBezTo>
                      <a:pt x="1416" y="863411"/>
                      <a:pt x="24123" y="886084"/>
                      <a:pt x="52021" y="886084"/>
                    </a:cubicBezTo>
                    <a:lnTo>
                      <a:pt x="107483" y="886084"/>
                    </a:lnTo>
                    <a:close/>
                  </a:path>
                </a:pathLst>
              </a:custGeom>
              <a:solidFill>
                <a:srgbClr val="BABABA"/>
              </a:solidFill>
              <a:ln w="1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8777903-D475-78AC-A708-0A5468D58F15}"/>
                  </a:ext>
                </a:extLst>
              </p:cNvPr>
              <p:cNvSpPr/>
              <p:nvPr/>
            </p:nvSpPr>
            <p:spPr>
              <a:xfrm>
                <a:off x="10759065" y="5204179"/>
                <a:ext cx="480092" cy="886217"/>
              </a:xfrm>
              <a:custGeom>
                <a:avLst/>
                <a:gdLst>
                  <a:gd name="connsiteX0" fmla="*/ 430959 w 480092"/>
                  <a:gd name="connsiteY0" fmla="*/ -133 h 886217"/>
                  <a:gd name="connsiteX1" fmla="*/ 1416 w 480092"/>
                  <a:gd name="connsiteY1" fmla="*/ -133 h 886217"/>
                  <a:gd name="connsiteX2" fmla="*/ 1416 w 480092"/>
                  <a:gd name="connsiteY2" fmla="*/ 886084 h 886217"/>
                  <a:gd name="connsiteX3" fmla="*/ 430959 w 480092"/>
                  <a:gd name="connsiteY3" fmla="*/ 886084 h 886217"/>
                  <a:gd name="connsiteX4" fmla="*/ 481508 w 480092"/>
                  <a:gd name="connsiteY4" fmla="*/ 835539 h 886217"/>
                  <a:gd name="connsiteX5" fmla="*/ 481508 w 480092"/>
                  <a:gd name="connsiteY5" fmla="*/ 50412 h 886217"/>
                  <a:gd name="connsiteX6" fmla="*/ 430959 w 480092"/>
                  <a:gd name="connsiteY6" fmla="*/ -133 h 88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92" h="886217">
                    <a:moveTo>
                      <a:pt x="430959" y="-133"/>
                    </a:moveTo>
                    <a:lnTo>
                      <a:pt x="1416" y="-133"/>
                    </a:lnTo>
                    <a:lnTo>
                      <a:pt x="1416" y="886084"/>
                    </a:lnTo>
                    <a:lnTo>
                      <a:pt x="430959" y="886084"/>
                    </a:lnTo>
                    <a:cubicBezTo>
                      <a:pt x="458832" y="886084"/>
                      <a:pt x="481508" y="863411"/>
                      <a:pt x="481508" y="835539"/>
                    </a:cubicBezTo>
                    <a:lnTo>
                      <a:pt x="481508" y="50412"/>
                    </a:lnTo>
                    <a:cubicBezTo>
                      <a:pt x="481508" y="22542"/>
                      <a:pt x="458832" y="-133"/>
                      <a:pt x="430959" y="-133"/>
                    </a:cubicBezTo>
                    <a:close/>
                  </a:path>
                </a:pathLst>
              </a:custGeom>
              <a:solidFill>
                <a:srgbClr val="BABABA"/>
              </a:solidFill>
              <a:ln w="1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785DE99-AB33-05E5-A540-030631AC71F7}"/>
                  </a:ext>
                </a:extLst>
              </p:cNvPr>
              <p:cNvSpPr/>
              <p:nvPr/>
            </p:nvSpPr>
            <p:spPr>
              <a:xfrm>
                <a:off x="11306147" y="5363279"/>
                <a:ext cx="139561" cy="727116"/>
              </a:xfrm>
              <a:custGeom>
                <a:avLst/>
                <a:gdLst>
                  <a:gd name="connsiteX0" fmla="*/ 1416 w 139561"/>
                  <a:gd name="connsiteY0" fmla="*/ 592968 h 727116"/>
                  <a:gd name="connsiteX1" fmla="*/ 27087 w 139561"/>
                  <a:gd name="connsiteY1" fmla="*/ 661317 h 727116"/>
                  <a:gd name="connsiteX2" fmla="*/ 57288 w 139561"/>
                  <a:gd name="connsiteY2" fmla="*/ 695817 h 727116"/>
                  <a:gd name="connsiteX3" fmla="*/ 57288 w 139561"/>
                  <a:gd name="connsiteY3" fmla="*/ 713032 h 727116"/>
                  <a:gd name="connsiteX4" fmla="*/ 71198 w 139561"/>
                  <a:gd name="connsiteY4" fmla="*/ 726984 h 727116"/>
                  <a:gd name="connsiteX5" fmla="*/ 85107 w 139561"/>
                  <a:gd name="connsiteY5" fmla="*/ 713032 h 727116"/>
                  <a:gd name="connsiteX6" fmla="*/ 85107 w 139561"/>
                  <a:gd name="connsiteY6" fmla="*/ 695815 h 727116"/>
                  <a:gd name="connsiteX7" fmla="*/ 115307 w 139561"/>
                  <a:gd name="connsiteY7" fmla="*/ 661317 h 727116"/>
                  <a:gd name="connsiteX8" fmla="*/ 140978 w 139561"/>
                  <a:gd name="connsiteY8" fmla="*/ 592968 h 727116"/>
                  <a:gd name="connsiteX9" fmla="*/ 140978 w 139561"/>
                  <a:gd name="connsiteY9" fmla="*/ -133 h 727116"/>
                  <a:gd name="connsiteX10" fmla="*/ 1416 w 139561"/>
                  <a:gd name="connsiteY10" fmla="*/ -133 h 72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561" h="727116">
                    <a:moveTo>
                      <a:pt x="1416" y="592968"/>
                    </a:moveTo>
                    <a:cubicBezTo>
                      <a:pt x="1416" y="618134"/>
                      <a:pt x="10534" y="642408"/>
                      <a:pt x="27087" y="661317"/>
                    </a:cubicBezTo>
                    <a:lnTo>
                      <a:pt x="57288" y="695817"/>
                    </a:lnTo>
                    <a:lnTo>
                      <a:pt x="57288" y="713032"/>
                    </a:lnTo>
                    <a:cubicBezTo>
                      <a:pt x="57288" y="720738"/>
                      <a:pt x="63515" y="726984"/>
                      <a:pt x="71198" y="726984"/>
                    </a:cubicBezTo>
                    <a:cubicBezTo>
                      <a:pt x="78880" y="726984"/>
                      <a:pt x="85107" y="720738"/>
                      <a:pt x="85107" y="713032"/>
                    </a:cubicBezTo>
                    <a:lnTo>
                      <a:pt x="85107" y="695815"/>
                    </a:lnTo>
                    <a:lnTo>
                      <a:pt x="115307" y="661317"/>
                    </a:lnTo>
                    <a:cubicBezTo>
                      <a:pt x="131860" y="642408"/>
                      <a:pt x="140978" y="618134"/>
                      <a:pt x="140978" y="592968"/>
                    </a:cubicBezTo>
                    <a:lnTo>
                      <a:pt x="140978" y="-133"/>
                    </a:lnTo>
                    <a:lnTo>
                      <a:pt x="1416" y="-133"/>
                    </a:lnTo>
                    <a:close/>
                  </a:path>
                </a:pathLst>
              </a:custGeom>
              <a:solidFill>
                <a:schemeClr val="accent4"/>
              </a:solidFill>
              <a:ln w="1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F9738EB1-8564-4716-B53E-3F02E06052F1}"/>
                  </a:ext>
                </a:extLst>
              </p:cNvPr>
              <p:cNvSpPr/>
              <p:nvPr/>
            </p:nvSpPr>
            <p:spPr>
              <a:xfrm>
                <a:off x="11306147" y="5204179"/>
                <a:ext cx="205155" cy="293079"/>
              </a:xfrm>
              <a:custGeom>
                <a:avLst/>
                <a:gdLst>
                  <a:gd name="connsiteX0" fmla="*/ 168442 w 205155"/>
                  <a:gd name="connsiteY0" fmla="*/ 102988 h 293079"/>
                  <a:gd name="connsiteX1" fmla="*/ 141468 w 205155"/>
                  <a:gd name="connsiteY1" fmla="*/ 102988 h 293079"/>
                  <a:gd name="connsiteX2" fmla="*/ 141468 w 205155"/>
                  <a:gd name="connsiteY2" fmla="*/ 50437 h 293079"/>
                  <a:gd name="connsiteX3" fmla="*/ 90916 w 205155"/>
                  <a:gd name="connsiteY3" fmla="*/ -133 h 293079"/>
                  <a:gd name="connsiteX4" fmla="*/ 51968 w 205155"/>
                  <a:gd name="connsiteY4" fmla="*/ -133 h 293079"/>
                  <a:gd name="connsiteX5" fmla="*/ 1416 w 205155"/>
                  <a:gd name="connsiteY5" fmla="*/ 50437 h 293079"/>
                  <a:gd name="connsiteX6" fmla="*/ 1416 w 205155"/>
                  <a:gd name="connsiteY6" fmla="*/ 130889 h 293079"/>
                  <a:gd name="connsiteX7" fmla="*/ 152254 w 205155"/>
                  <a:gd name="connsiteY7" fmla="*/ 130889 h 293079"/>
                  <a:gd name="connsiteX8" fmla="*/ 152743 w 205155"/>
                  <a:gd name="connsiteY8" fmla="*/ 130914 h 293079"/>
                  <a:gd name="connsiteX9" fmla="*/ 168442 w 205155"/>
                  <a:gd name="connsiteY9" fmla="*/ 130914 h 293079"/>
                  <a:gd name="connsiteX10" fmla="*/ 178657 w 205155"/>
                  <a:gd name="connsiteY10" fmla="*/ 141133 h 293079"/>
                  <a:gd name="connsiteX11" fmla="*/ 178657 w 205155"/>
                  <a:gd name="connsiteY11" fmla="*/ 278983 h 293079"/>
                  <a:gd name="connsiteX12" fmla="*/ 192614 w 205155"/>
                  <a:gd name="connsiteY12" fmla="*/ 292947 h 293079"/>
                  <a:gd name="connsiteX13" fmla="*/ 206572 w 205155"/>
                  <a:gd name="connsiteY13" fmla="*/ 278983 h 293079"/>
                  <a:gd name="connsiteX14" fmla="*/ 206572 w 205155"/>
                  <a:gd name="connsiteY14" fmla="*/ 141133 h 293079"/>
                  <a:gd name="connsiteX15" fmla="*/ 168442 w 205155"/>
                  <a:gd name="connsiteY15" fmla="*/ 102988 h 29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155" h="293079">
                    <a:moveTo>
                      <a:pt x="168442" y="102988"/>
                    </a:moveTo>
                    <a:lnTo>
                      <a:pt x="141468" y="102988"/>
                    </a:lnTo>
                    <a:lnTo>
                      <a:pt x="141468" y="50437"/>
                    </a:lnTo>
                    <a:cubicBezTo>
                      <a:pt x="141468" y="22553"/>
                      <a:pt x="118792" y="-133"/>
                      <a:pt x="90916" y="-133"/>
                    </a:cubicBezTo>
                    <a:lnTo>
                      <a:pt x="51968" y="-133"/>
                    </a:lnTo>
                    <a:cubicBezTo>
                      <a:pt x="24093" y="-133"/>
                      <a:pt x="1416" y="22553"/>
                      <a:pt x="1416" y="50437"/>
                    </a:cubicBezTo>
                    <a:lnTo>
                      <a:pt x="1416" y="130889"/>
                    </a:lnTo>
                    <a:lnTo>
                      <a:pt x="152254" y="130889"/>
                    </a:lnTo>
                    <a:cubicBezTo>
                      <a:pt x="152420" y="130889"/>
                      <a:pt x="152581" y="130908"/>
                      <a:pt x="152743" y="130914"/>
                    </a:cubicBezTo>
                    <a:lnTo>
                      <a:pt x="168442" y="130914"/>
                    </a:lnTo>
                    <a:cubicBezTo>
                      <a:pt x="174075" y="130914"/>
                      <a:pt x="178657" y="135499"/>
                      <a:pt x="178657" y="141133"/>
                    </a:cubicBezTo>
                    <a:lnTo>
                      <a:pt x="178657" y="278983"/>
                    </a:lnTo>
                    <a:cubicBezTo>
                      <a:pt x="178657" y="286694"/>
                      <a:pt x="184906" y="292947"/>
                      <a:pt x="192614" y="292947"/>
                    </a:cubicBezTo>
                    <a:cubicBezTo>
                      <a:pt x="200322" y="292947"/>
                      <a:pt x="206572" y="286694"/>
                      <a:pt x="206572" y="278983"/>
                    </a:cubicBezTo>
                    <a:lnTo>
                      <a:pt x="206572" y="141133"/>
                    </a:lnTo>
                    <a:cubicBezTo>
                      <a:pt x="206572" y="120099"/>
                      <a:pt x="189467" y="102988"/>
                      <a:pt x="168442" y="102988"/>
                    </a:cubicBezTo>
                    <a:close/>
                  </a:path>
                </a:pathLst>
              </a:custGeom>
              <a:solidFill>
                <a:schemeClr val="accent4"/>
              </a:solidFill>
              <a:ln w="1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4" name="Graphic 425">
              <a:extLst>
                <a:ext uri="{FF2B5EF4-FFF2-40B4-BE49-F238E27FC236}">
                  <a16:creationId xmlns:a16="http://schemas.microsoft.com/office/drawing/2014/main" id="{1F8DCB7B-1BDB-1699-0817-E9843C07F669}"/>
                </a:ext>
              </a:extLst>
            </p:cNvPr>
            <p:cNvGrpSpPr/>
            <p:nvPr/>
          </p:nvGrpSpPr>
          <p:grpSpPr>
            <a:xfrm>
              <a:off x="8859095" y="4515537"/>
              <a:ext cx="358470" cy="440530"/>
              <a:chOff x="3010590" y="3966717"/>
              <a:chExt cx="660228" cy="811364"/>
            </a:xfrm>
          </p:grpSpPr>
          <p:sp>
            <p:nvSpPr>
              <p:cNvPr id="65" name="Freeform: Shape 64">
                <a:extLst>
                  <a:ext uri="{FF2B5EF4-FFF2-40B4-BE49-F238E27FC236}">
                    <a16:creationId xmlns:a16="http://schemas.microsoft.com/office/drawing/2014/main" id="{1CD7E460-A6D1-5BE8-7C28-8B8CEDF74185}"/>
                  </a:ext>
                </a:extLst>
              </p:cNvPr>
              <p:cNvSpPr/>
              <p:nvPr/>
            </p:nvSpPr>
            <p:spPr>
              <a:xfrm>
                <a:off x="3098091" y="4062171"/>
                <a:ext cx="572727" cy="715909"/>
              </a:xfrm>
              <a:custGeom>
                <a:avLst/>
                <a:gdLst>
                  <a:gd name="connsiteX0" fmla="*/ 527398 w 572727"/>
                  <a:gd name="connsiteY0" fmla="*/ -516 h 715909"/>
                  <a:gd name="connsiteX1" fmla="*/ 503574 w 572727"/>
                  <a:gd name="connsiteY1" fmla="*/ -516 h 715909"/>
                  <a:gd name="connsiteX2" fmla="*/ 503574 w 572727"/>
                  <a:gd name="connsiteY2" fmla="*/ 579411 h 715909"/>
                  <a:gd name="connsiteX3" fmla="*/ 433025 w 572727"/>
                  <a:gd name="connsiteY3" fmla="*/ 649299 h 715909"/>
                  <a:gd name="connsiteX4" fmla="*/ 191596 w 572727"/>
                  <a:gd name="connsiteY4" fmla="*/ 649299 h 715909"/>
                  <a:gd name="connsiteX5" fmla="*/ -395 w 572727"/>
                  <a:gd name="connsiteY5" fmla="*/ 649299 h 715909"/>
                  <a:gd name="connsiteX6" fmla="*/ -395 w 572727"/>
                  <a:gd name="connsiteY6" fmla="*/ 670800 h 715909"/>
                  <a:gd name="connsiteX7" fmla="*/ 44620 w 572727"/>
                  <a:gd name="connsiteY7" fmla="*/ 715393 h 715909"/>
                  <a:gd name="connsiteX8" fmla="*/ 285969 w 572727"/>
                  <a:gd name="connsiteY8" fmla="*/ 715393 h 715909"/>
                  <a:gd name="connsiteX9" fmla="*/ 527318 w 572727"/>
                  <a:gd name="connsiteY9" fmla="*/ 715393 h 715909"/>
                  <a:gd name="connsiteX10" fmla="*/ 572333 w 572727"/>
                  <a:gd name="connsiteY10" fmla="*/ 670800 h 715909"/>
                  <a:gd name="connsiteX11" fmla="*/ 572333 w 572727"/>
                  <a:gd name="connsiteY11" fmla="*/ 44077 h 715909"/>
                  <a:gd name="connsiteX12" fmla="*/ 527398 w 572727"/>
                  <a:gd name="connsiteY12" fmla="*/ -516 h 71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2727" h="715909">
                    <a:moveTo>
                      <a:pt x="527398" y="-516"/>
                    </a:moveTo>
                    <a:lnTo>
                      <a:pt x="503574" y="-516"/>
                    </a:lnTo>
                    <a:lnTo>
                      <a:pt x="503574" y="579411"/>
                    </a:lnTo>
                    <a:cubicBezTo>
                      <a:pt x="503574" y="617942"/>
                      <a:pt x="471915" y="649299"/>
                      <a:pt x="433025" y="649299"/>
                    </a:cubicBezTo>
                    <a:lnTo>
                      <a:pt x="191596" y="649299"/>
                    </a:lnTo>
                    <a:lnTo>
                      <a:pt x="-395" y="649299"/>
                    </a:lnTo>
                    <a:lnTo>
                      <a:pt x="-395" y="670800"/>
                    </a:lnTo>
                    <a:cubicBezTo>
                      <a:pt x="-395" y="695411"/>
                      <a:pt x="19778" y="715393"/>
                      <a:pt x="44620" y="715393"/>
                    </a:cubicBezTo>
                    <a:lnTo>
                      <a:pt x="285969" y="715393"/>
                    </a:lnTo>
                    <a:lnTo>
                      <a:pt x="527318" y="715393"/>
                    </a:lnTo>
                    <a:cubicBezTo>
                      <a:pt x="552168" y="715393"/>
                      <a:pt x="572333" y="695411"/>
                      <a:pt x="572333" y="670800"/>
                    </a:cubicBezTo>
                    <a:lnTo>
                      <a:pt x="572333" y="44077"/>
                    </a:lnTo>
                    <a:cubicBezTo>
                      <a:pt x="572333" y="19466"/>
                      <a:pt x="552248" y="-516"/>
                      <a:pt x="527398" y="-516"/>
                    </a:cubicBezTo>
                    <a:close/>
                  </a:path>
                </a:pathLst>
              </a:custGeom>
              <a:solidFill>
                <a:schemeClr val="accent4"/>
              </a:solidFill>
              <a:ln w="79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4F2F99D-5281-08DD-25D7-CCF2F115EC77}"/>
                  </a:ext>
                </a:extLst>
              </p:cNvPr>
              <p:cNvSpPr/>
              <p:nvPr/>
            </p:nvSpPr>
            <p:spPr>
              <a:xfrm>
                <a:off x="3010591" y="3966717"/>
                <a:ext cx="564773" cy="723863"/>
              </a:xfrm>
              <a:custGeom>
                <a:avLst/>
                <a:gdLst>
                  <a:gd name="connsiteX0" fmla="*/ 281952 w 564773"/>
                  <a:gd name="connsiteY0" fmla="*/ 723348 h 723863"/>
                  <a:gd name="connsiteX1" fmla="*/ 519976 w 564773"/>
                  <a:gd name="connsiteY1" fmla="*/ 723348 h 723863"/>
                  <a:gd name="connsiteX2" fmla="*/ 564378 w 564773"/>
                  <a:gd name="connsiteY2" fmla="*/ 678254 h 723863"/>
                  <a:gd name="connsiteX3" fmla="*/ 564378 w 564773"/>
                  <a:gd name="connsiteY3" fmla="*/ 91884 h 723863"/>
                  <a:gd name="connsiteX4" fmla="*/ 564378 w 564773"/>
                  <a:gd name="connsiteY4" fmla="*/ 44578 h 723863"/>
                  <a:gd name="connsiteX5" fmla="*/ 519976 w 564773"/>
                  <a:gd name="connsiteY5" fmla="*/ -516 h 723863"/>
                  <a:gd name="connsiteX6" fmla="*/ 281952 w 564773"/>
                  <a:gd name="connsiteY6" fmla="*/ -516 h 723863"/>
                  <a:gd name="connsiteX7" fmla="*/ 202804 w 564773"/>
                  <a:gd name="connsiteY7" fmla="*/ -516 h 723863"/>
                  <a:gd name="connsiteX8" fmla="*/ 202804 w 564773"/>
                  <a:gd name="connsiteY8" fmla="*/ 14399 h 723863"/>
                  <a:gd name="connsiteX9" fmla="*/ 203051 w 564773"/>
                  <a:gd name="connsiteY9" fmla="*/ 19171 h 723863"/>
                  <a:gd name="connsiteX10" fmla="*/ 203051 w 564773"/>
                  <a:gd name="connsiteY10" fmla="*/ 117458 h 723863"/>
                  <a:gd name="connsiteX11" fmla="*/ 203051 w 564773"/>
                  <a:gd name="connsiteY11" fmla="*/ 142690 h 723863"/>
                  <a:gd name="connsiteX12" fmla="*/ 140528 w 564773"/>
                  <a:gd name="connsiteY12" fmla="*/ 206191 h 723863"/>
                  <a:gd name="connsiteX13" fmla="*/ 115678 w 564773"/>
                  <a:gd name="connsiteY13" fmla="*/ 206191 h 723863"/>
                  <a:gd name="connsiteX14" fmla="*/ 18911 w 564773"/>
                  <a:gd name="connsiteY14" fmla="*/ 206191 h 723863"/>
                  <a:gd name="connsiteX15" fmla="*/ 15045 w 564773"/>
                  <a:gd name="connsiteY15" fmla="*/ 206024 h 723863"/>
                  <a:gd name="connsiteX16" fmla="*/ -395 w 564773"/>
                  <a:gd name="connsiteY16" fmla="*/ 206024 h 723863"/>
                  <a:gd name="connsiteX17" fmla="*/ -395 w 564773"/>
                  <a:gd name="connsiteY17" fmla="*/ 678254 h 723863"/>
                  <a:gd name="connsiteX18" fmla="*/ 44007 w 564773"/>
                  <a:gd name="connsiteY18" fmla="*/ 723348 h 723863"/>
                  <a:gd name="connsiteX19" fmla="*/ 92681 w 564773"/>
                  <a:gd name="connsiteY19" fmla="*/ 723348 h 723863"/>
                  <a:gd name="connsiteX20" fmla="*/ 281952 w 564773"/>
                  <a:gd name="connsiteY20" fmla="*/ 723348 h 723863"/>
                  <a:gd name="connsiteX21" fmla="*/ 281952 w 564773"/>
                  <a:gd name="connsiteY21" fmla="*/ 723348 h 723863"/>
                  <a:gd name="connsiteX22" fmla="*/ 290933 w 564773"/>
                  <a:gd name="connsiteY22" fmla="*/ 570087 h 723863"/>
                  <a:gd name="connsiteX23" fmla="*/ 135739 w 564773"/>
                  <a:gd name="connsiteY23" fmla="*/ 570087 h 723863"/>
                  <a:gd name="connsiteX24" fmla="*/ 114755 w 564773"/>
                  <a:gd name="connsiteY24" fmla="*/ 548778 h 723863"/>
                  <a:gd name="connsiteX25" fmla="*/ 135739 w 564773"/>
                  <a:gd name="connsiteY25" fmla="*/ 527467 h 723863"/>
                  <a:gd name="connsiteX26" fmla="*/ 291012 w 564773"/>
                  <a:gd name="connsiteY26" fmla="*/ 527467 h 723863"/>
                  <a:gd name="connsiteX27" fmla="*/ 311996 w 564773"/>
                  <a:gd name="connsiteY27" fmla="*/ 548778 h 723863"/>
                  <a:gd name="connsiteX28" fmla="*/ 290933 w 564773"/>
                  <a:gd name="connsiteY28" fmla="*/ 570087 h 723863"/>
                  <a:gd name="connsiteX29" fmla="*/ 446206 w 564773"/>
                  <a:gd name="connsiteY29" fmla="*/ 461317 h 723863"/>
                  <a:gd name="connsiteX30" fmla="*/ 135739 w 564773"/>
                  <a:gd name="connsiteY30" fmla="*/ 461317 h 723863"/>
                  <a:gd name="connsiteX31" fmla="*/ 114755 w 564773"/>
                  <a:gd name="connsiteY31" fmla="*/ 440007 h 723863"/>
                  <a:gd name="connsiteX32" fmla="*/ 135739 w 564773"/>
                  <a:gd name="connsiteY32" fmla="*/ 418697 h 723863"/>
                  <a:gd name="connsiteX33" fmla="*/ 446206 w 564773"/>
                  <a:gd name="connsiteY33" fmla="*/ 418697 h 723863"/>
                  <a:gd name="connsiteX34" fmla="*/ 467190 w 564773"/>
                  <a:gd name="connsiteY34" fmla="*/ 440007 h 723863"/>
                  <a:gd name="connsiteX35" fmla="*/ 446206 w 564773"/>
                  <a:gd name="connsiteY35" fmla="*/ 461317 h 723863"/>
                  <a:gd name="connsiteX36" fmla="*/ 135739 w 564773"/>
                  <a:gd name="connsiteY36" fmla="*/ 303197 h 723863"/>
                  <a:gd name="connsiteX37" fmla="*/ 446206 w 564773"/>
                  <a:gd name="connsiteY37" fmla="*/ 303197 h 723863"/>
                  <a:gd name="connsiteX38" fmla="*/ 467190 w 564773"/>
                  <a:gd name="connsiteY38" fmla="*/ 324507 h 723863"/>
                  <a:gd name="connsiteX39" fmla="*/ 446206 w 564773"/>
                  <a:gd name="connsiteY39" fmla="*/ 345817 h 723863"/>
                  <a:gd name="connsiteX40" fmla="*/ 135739 w 564773"/>
                  <a:gd name="connsiteY40" fmla="*/ 345817 h 723863"/>
                  <a:gd name="connsiteX41" fmla="*/ 114755 w 564773"/>
                  <a:gd name="connsiteY41" fmla="*/ 324507 h 723863"/>
                  <a:gd name="connsiteX42" fmla="*/ 135739 w 564773"/>
                  <a:gd name="connsiteY42" fmla="*/ 303197 h 7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64773" h="723863">
                    <a:moveTo>
                      <a:pt x="281952" y="723348"/>
                    </a:moveTo>
                    <a:lnTo>
                      <a:pt x="519976" y="723348"/>
                    </a:lnTo>
                    <a:cubicBezTo>
                      <a:pt x="544484" y="723348"/>
                      <a:pt x="564378" y="703144"/>
                      <a:pt x="564378" y="678254"/>
                    </a:cubicBezTo>
                    <a:lnTo>
                      <a:pt x="564378" y="91884"/>
                    </a:lnTo>
                    <a:lnTo>
                      <a:pt x="564378" y="44578"/>
                    </a:lnTo>
                    <a:cubicBezTo>
                      <a:pt x="564378" y="19688"/>
                      <a:pt x="544484" y="-516"/>
                      <a:pt x="519976" y="-516"/>
                    </a:cubicBezTo>
                    <a:lnTo>
                      <a:pt x="281952" y="-516"/>
                    </a:lnTo>
                    <a:lnTo>
                      <a:pt x="202804" y="-516"/>
                    </a:lnTo>
                    <a:lnTo>
                      <a:pt x="202804" y="14399"/>
                    </a:lnTo>
                    <a:cubicBezTo>
                      <a:pt x="202971" y="15934"/>
                      <a:pt x="203051" y="17557"/>
                      <a:pt x="203051" y="19171"/>
                    </a:cubicBezTo>
                    <a:lnTo>
                      <a:pt x="203051" y="117458"/>
                    </a:lnTo>
                    <a:lnTo>
                      <a:pt x="203051" y="142690"/>
                    </a:lnTo>
                    <a:cubicBezTo>
                      <a:pt x="203051" y="177721"/>
                      <a:pt x="175019" y="206191"/>
                      <a:pt x="140528" y="206191"/>
                    </a:cubicBezTo>
                    <a:lnTo>
                      <a:pt x="115678" y="206191"/>
                    </a:lnTo>
                    <a:lnTo>
                      <a:pt x="18911" y="206191"/>
                    </a:lnTo>
                    <a:cubicBezTo>
                      <a:pt x="17654" y="206191"/>
                      <a:pt x="16310" y="206111"/>
                      <a:pt x="15045" y="206024"/>
                    </a:cubicBezTo>
                    <a:lnTo>
                      <a:pt x="-395" y="206024"/>
                    </a:lnTo>
                    <a:lnTo>
                      <a:pt x="-395" y="678254"/>
                    </a:lnTo>
                    <a:cubicBezTo>
                      <a:pt x="-395" y="703144"/>
                      <a:pt x="19499" y="723348"/>
                      <a:pt x="44007" y="723348"/>
                    </a:cubicBezTo>
                    <a:lnTo>
                      <a:pt x="92681" y="723348"/>
                    </a:lnTo>
                    <a:lnTo>
                      <a:pt x="281952" y="723348"/>
                    </a:lnTo>
                    <a:lnTo>
                      <a:pt x="281952" y="723348"/>
                    </a:lnTo>
                    <a:close/>
                    <a:moveTo>
                      <a:pt x="290933" y="570087"/>
                    </a:moveTo>
                    <a:lnTo>
                      <a:pt x="135739" y="570087"/>
                    </a:lnTo>
                    <a:cubicBezTo>
                      <a:pt x="124157" y="570087"/>
                      <a:pt x="114755" y="560534"/>
                      <a:pt x="114755" y="548778"/>
                    </a:cubicBezTo>
                    <a:cubicBezTo>
                      <a:pt x="114755" y="537013"/>
                      <a:pt x="124157" y="527467"/>
                      <a:pt x="135739" y="527467"/>
                    </a:cubicBezTo>
                    <a:lnTo>
                      <a:pt x="291012" y="527467"/>
                    </a:lnTo>
                    <a:cubicBezTo>
                      <a:pt x="302594" y="527467"/>
                      <a:pt x="311996" y="537013"/>
                      <a:pt x="311996" y="548778"/>
                    </a:cubicBezTo>
                    <a:cubicBezTo>
                      <a:pt x="311996" y="560534"/>
                      <a:pt x="302514" y="570087"/>
                      <a:pt x="290933" y="570087"/>
                    </a:cubicBezTo>
                    <a:close/>
                    <a:moveTo>
                      <a:pt x="446206" y="461317"/>
                    </a:moveTo>
                    <a:lnTo>
                      <a:pt x="135739" y="461317"/>
                    </a:lnTo>
                    <a:cubicBezTo>
                      <a:pt x="124157" y="461317"/>
                      <a:pt x="114755" y="451772"/>
                      <a:pt x="114755" y="440007"/>
                    </a:cubicBezTo>
                    <a:cubicBezTo>
                      <a:pt x="114755" y="428242"/>
                      <a:pt x="124157" y="418697"/>
                      <a:pt x="135739" y="418697"/>
                    </a:cubicBezTo>
                    <a:lnTo>
                      <a:pt x="446206" y="418697"/>
                    </a:lnTo>
                    <a:cubicBezTo>
                      <a:pt x="457787" y="418697"/>
                      <a:pt x="467190" y="428242"/>
                      <a:pt x="467190" y="440007"/>
                    </a:cubicBezTo>
                    <a:cubicBezTo>
                      <a:pt x="467190" y="451772"/>
                      <a:pt x="457787" y="461317"/>
                      <a:pt x="446206" y="461317"/>
                    </a:cubicBezTo>
                    <a:close/>
                    <a:moveTo>
                      <a:pt x="135739" y="303197"/>
                    </a:moveTo>
                    <a:lnTo>
                      <a:pt x="446206" y="303197"/>
                    </a:lnTo>
                    <a:cubicBezTo>
                      <a:pt x="457787" y="303197"/>
                      <a:pt x="467190" y="312742"/>
                      <a:pt x="467190" y="324507"/>
                    </a:cubicBezTo>
                    <a:cubicBezTo>
                      <a:pt x="467190" y="336272"/>
                      <a:pt x="457787" y="345817"/>
                      <a:pt x="446206" y="345817"/>
                    </a:cubicBezTo>
                    <a:lnTo>
                      <a:pt x="135739" y="345817"/>
                    </a:lnTo>
                    <a:cubicBezTo>
                      <a:pt x="124157" y="345817"/>
                      <a:pt x="114755" y="336272"/>
                      <a:pt x="114755" y="324507"/>
                    </a:cubicBezTo>
                    <a:cubicBezTo>
                      <a:pt x="114755" y="312742"/>
                      <a:pt x="124157" y="303197"/>
                      <a:pt x="135739" y="303197"/>
                    </a:cubicBezTo>
                    <a:close/>
                  </a:path>
                </a:pathLst>
              </a:custGeom>
              <a:solidFill>
                <a:srgbClr val="BABABA"/>
              </a:solidFill>
              <a:ln w="79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F16E8B3-3B94-CF2D-1A33-8CEBAC0E1263}"/>
                  </a:ext>
                </a:extLst>
              </p:cNvPr>
              <p:cNvSpPr/>
              <p:nvPr/>
            </p:nvSpPr>
            <p:spPr>
              <a:xfrm>
                <a:off x="3010590" y="3966717"/>
                <a:ext cx="175000" cy="182954"/>
              </a:xfrm>
              <a:custGeom>
                <a:avLst/>
                <a:gdLst>
                  <a:gd name="connsiteX0" fmla="*/ 18092 w 175000"/>
                  <a:gd name="connsiteY0" fmla="*/ 182439 h 182954"/>
                  <a:gd name="connsiteX1" fmla="*/ 137896 w 175000"/>
                  <a:gd name="connsiteY1" fmla="*/ 182439 h 182954"/>
                  <a:gd name="connsiteX2" fmla="*/ 138230 w 175000"/>
                  <a:gd name="connsiteY2" fmla="*/ 182439 h 182954"/>
                  <a:gd name="connsiteX3" fmla="*/ 174606 w 175000"/>
                  <a:gd name="connsiteY3" fmla="*/ 144416 h 182954"/>
                  <a:gd name="connsiteX4" fmla="*/ 174606 w 175000"/>
                  <a:gd name="connsiteY4" fmla="*/ 144066 h 182954"/>
                  <a:gd name="connsiteX5" fmla="*/ 174606 w 175000"/>
                  <a:gd name="connsiteY5" fmla="*/ 18758 h 182954"/>
                  <a:gd name="connsiteX6" fmla="*/ 156088 w 175000"/>
                  <a:gd name="connsiteY6" fmla="*/ -516 h 182954"/>
                  <a:gd name="connsiteX7" fmla="*/ 143185 w 175000"/>
                  <a:gd name="connsiteY7" fmla="*/ 5187 h 182954"/>
                  <a:gd name="connsiteX8" fmla="*/ 5023 w 175000"/>
                  <a:gd name="connsiteY8" fmla="*/ 149602 h 182954"/>
                  <a:gd name="connsiteX9" fmla="*/ 18092 w 175000"/>
                  <a:gd name="connsiteY9" fmla="*/ 182439 h 18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00" h="182954">
                    <a:moveTo>
                      <a:pt x="18092" y="182439"/>
                    </a:moveTo>
                    <a:lnTo>
                      <a:pt x="137896" y="182439"/>
                    </a:lnTo>
                    <a:cubicBezTo>
                      <a:pt x="137975" y="182439"/>
                      <a:pt x="138142" y="182439"/>
                      <a:pt x="138230" y="182439"/>
                    </a:cubicBezTo>
                    <a:cubicBezTo>
                      <a:pt x="158235" y="182264"/>
                      <a:pt x="174439" y="165328"/>
                      <a:pt x="174606" y="144416"/>
                    </a:cubicBezTo>
                    <a:cubicBezTo>
                      <a:pt x="174606" y="144328"/>
                      <a:pt x="174606" y="144153"/>
                      <a:pt x="174606" y="144066"/>
                    </a:cubicBezTo>
                    <a:lnTo>
                      <a:pt x="174606" y="18758"/>
                    </a:lnTo>
                    <a:cubicBezTo>
                      <a:pt x="174606" y="7176"/>
                      <a:pt x="165514" y="-516"/>
                      <a:pt x="156088" y="-516"/>
                    </a:cubicBezTo>
                    <a:cubicBezTo>
                      <a:pt x="151538" y="-516"/>
                      <a:pt x="146988" y="1210"/>
                      <a:pt x="143185" y="5187"/>
                    </a:cubicBezTo>
                    <a:lnTo>
                      <a:pt x="5023" y="149602"/>
                    </a:lnTo>
                    <a:cubicBezTo>
                      <a:pt x="-6551" y="161701"/>
                      <a:pt x="1634" y="182439"/>
                      <a:pt x="18092" y="182439"/>
                    </a:cubicBezTo>
                    <a:close/>
                  </a:path>
                </a:pathLst>
              </a:custGeom>
              <a:solidFill>
                <a:schemeClr val="accent4"/>
              </a:solidFill>
              <a:ln w="79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8" name="Graphic 127">
              <a:extLst>
                <a:ext uri="{FF2B5EF4-FFF2-40B4-BE49-F238E27FC236}">
                  <a16:creationId xmlns:a16="http://schemas.microsoft.com/office/drawing/2014/main" id="{49B17E34-880D-367E-1F5D-A6BF5A2DED03}"/>
                </a:ext>
              </a:extLst>
            </p:cNvPr>
            <p:cNvGrpSpPr/>
            <p:nvPr/>
          </p:nvGrpSpPr>
          <p:grpSpPr>
            <a:xfrm>
              <a:off x="8826554" y="5312602"/>
              <a:ext cx="496224" cy="452116"/>
              <a:chOff x="8444450" y="1472100"/>
              <a:chExt cx="813056" cy="740784"/>
            </a:xfrm>
          </p:grpSpPr>
          <p:sp>
            <p:nvSpPr>
              <p:cNvPr id="69" name="Freeform: Shape 68">
                <a:extLst>
                  <a:ext uri="{FF2B5EF4-FFF2-40B4-BE49-F238E27FC236}">
                    <a16:creationId xmlns:a16="http://schemas.microsoft.com/office/drawing/2014/main" id="{905AF0C9-49A2-4A74-B0CA-EA5C3D88738E}"/>
                  </a:ext>
                </a:extLst>
              </p:cNvPr>
              <p:cNvSpPr/>
              <p:nvPr/>
            </p:nvSpPr>
            <p:spPr>
              <a:xfrm>
                <a:off x="8444450" y="1472100"/>
                <a:ext cx="813056" cy="283063"/>
              </a:xfrm>
              <a:custGeom>
                <a:avLst/>
                <a:gdLst>
                  <a:gd name="connsiteX0" fmla="*/ 1343 w 813056"/>
                  <a:gd name="connsiteY0" fmla="*/ 282934 h 283063"/>
                  <a:gd name="connsiteX1" fmla="*/ 407871 w 813056"/>
                  <a:gd name="connsiteY1" fmla="*/ -130 h 283063"/>
                  <a:gd name="connsiteX2" fmla="*/ 814399 w 813056"/>
                  <a:gd name="connsiteY2" fmla="*/ 282934 h 283063"/>
                </a:gdLst>
                <a:ahLst/>
                <a:cxnLst>
                  <a:cxn ang="0">
                    <a:pos x="connsiteX0" y="connsiteY0"/>
                  </a:cxn>
                  <a:cxn ang="0">
                    <a:pos x="connsiteX1" y="connsiteY1"/>
                  </a:cxn>
                  <a:cxn ang="0">
                    <a:pos x="connsiteX2" y="connsiteY2"/>
                  </a:cxn>
                </a:cxnLst>
                <a:rect l="l" t="t" r="r" b="b"/>
                <a:pathLst>
                  <a:path w="813056" h="283063">
                    <a:moveTo>
                      <a:pt x="1343" y="282934"/>
                    </a:moveTo>
                    <a:lnTo>
                      <a:pt x="407871" y="-130"/>
                    </a:lnTo>
                    <a:lnTo>
                      <a:pt x="814399" y="282934"/>
                    </a:lnTo>
                    <a:close/>
                  </a:path>
                </a:pathLst>
              </a:custGeom>
              <a:solidFill>
                <a:srgbClr val="BABABA"/>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41B6850-2E00-485A-7FE4-6D2C86549D25}"/>
                  </a:ext>
                </a:extLst>
              </p:cNvPr>
              <p:cNvSpPr/>
              <p:nvPr/>
            </p:nvSpPr>
            <p:spPr>
              <a:xfrm>
                <a:off x="8760036" y="1784072"/>
                <a:ext cx="183088" cy="330040"/>
              </a:xfrm>
              <a:custGeom>
                <a:avLst/>
                <a:gdLst>
                  <a:gd name="connsiteX0" fmla="*/ 184430 w 183088"/>
                  <a:gd name="connsiteY0" fmla="*/ 329910 h 330040"/>
                  <a:gd name="connsiteX1" fmla="*/ 1343 w 183088"/>
                  <a:gd name="connsiteY1" fmla="*/ 329910 h 330040"/>
                  <a:gd name="connsiteX2" fmla="*/ 37961 w 183088"/>
                  <a:gd name="connsiteY2" fmla="*/ 278204 h 330040"/>
                  <a:gd name="connsiteX3" fmla="*/ 37961 w 183088"/>
                  <a:gd name="connsiteY3" fmla="*/ 51577 h 330040"/>
                  <a:gd name="connsiteX4" fmla="*/ 1343 w 183088"/>
                  <a:gd name="connsiteY4" fmla="*/ -130 h 330040"/>
                  <a:gd name="connsiteX5" fmla="*/ 184431 w 183088"/>
                  <a:gd name="connsiteY5" fmla="*/ -130 h 330040"/>
                  <a:gd name="connsiteX6" fmla="*/ 147815 w 183088"/>
                  <a:gd name="connsiteY6" fmla="*/ 51577 h 330040"/>
                  <a:gd name="connsiteX7" fmla="*/ 147815 w 183088"/>
                  <a:gd name="connsiteY7" fmla="*/ 278204 h 330040"/>
                  <a:gd name="connsiteX8" fmla="*/ 184430 w 183088"/>
                  <a:gd name="connsiteY8" fmla="*/ 329910 h 33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088" h="330040">
                    <a:moveTo>
                      <a:pt x="184430" y="329910"/>
                    </a:moveTo>
                    <a:lnTo>
                      <a:pt x="1343" y="329910"/>
                    </a:lnTo>
                    <a:cubicBezTo>
                      <a:pt x="1403" y="306656"/>
                      <a:pt x="16074" y="285955"/>
                      <a:pt x="37961" y="278204"/>
                    </a:cubicBezTo>
                    <a:lnTo>
                      <a:pt x="37961" y="51577"/>
                    </a:lnTo>
                    <a:cubicBezTo>
                      <a:pt x="16074" y="43826"/>
                      <a:pt x="1403" y="23125"/>
                      <a:pt x="1343" y="-130"/>
                    </a:cubicBezTo>
                    <a:lnTo>
                      <a:pt x="184431" y="-130"/>
                    </a:lnTo>
                    <a:cubicBezTo>
                      <a:pt x="184366" y="23125"/>
                      <a:pt x="169706" y="43826"/>
                      <a:pt x="147815" y="51577"/>
                    </a:cubicBezTo>
                    <a:lnTo>
                      <a:pt x="147815" y="278204"/>
                    </a:lnTo>
                    <a:cubicBezTo>
                      <a:pt x="169706" y="285955"/>
                      <a:pt x="184364" y="306656"/>
                      <a:pt x="184430" y="329910"/>
                    </a:cubicBezTo>
                    <a:close/>
                  </a:path>
                </a:pathLst>
              </a:custGeom>
              <a:solidFill>
                <a:schemeClr val="accent4"/>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21567E15-704C-4F4E-2A44-D9548B5D26F9}"/>
                  </a:ext>
                </a:extLst>
              </p:cNvPr>
              <p:cNvSpPr/>
              <p:nvPr/>
            </p:nvSpPr>
            <p:spPr>
              <a:xfrm>
                <a:off x="8539607" y="1784072"/>
                <a:ext cx="183088" cy="330040"/>
              </a:xfrm>
              <a:custGeom>
                <a:avLst/>
                <a:gdLst>
                  <a:gd name="connsiteX0" fmla="*/ 184431 w 183088"/>
                  <a:gd name="connsiteY0" fmla="*/ 329910 h 330040"/>
                  <a:gd name="connsiteX1" fmla="*/ 1343 w 183088"/>
                  <a:gd name="connsiteY1" fmla="*/ 329910 h 330040"/>
                  <a:gd name="connsiteX2" fmla="*/ 37961 w 183088"/>
                  <a:gd name="connsiteY2" fmla="*/ 278204 h 330040"/>
                  <a:gd name="connsiteX3" fmla="*/ 37961 w 183088"/>
                  <a:gd name="connsiteY3" fmla="*/ 51577 h 330040"/>
                  <a:gd name="connsiteX4" fmla="*/ 1343 w 183088"/>
                  <a:gd name="connsiteY4" fmla="*/ -130 h 330040"/>
                  <a:gd name="connsiteX5" fmla="*/ 184431 w 183088"/>
                  <a:gd name="connsiteY5" fmla="*/ -130 h 330040"/>
                  <a:gd name="connsiteX6" fmla="*/ 147814 w 183088"/>
                  <a:gd name="connsiteY6" fmla="*/ 51577 h 330040"/>
                  <a:gd name="connsiteX7" fmla="*/ 147814 w 183088"/>
                  <a:gd name="connsiteY7" fmla="*/ 278204 h 330040"/>
                  <a:gd name="connsiteX8" fmla="*/ 184431 w 183088"/>
                  <a:gd name="connsiteY8" fmla="*/ 329910 h 33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088" h="330040">
                    <a:moveTo>
                      <a:pt x="184431" y="329910"/>
                    </a:moveTo>
                    <a:lnTo>
                      <a:pt x="1343" y="329910"/>
                    </a:lnTo>
                    <a:cubicBezTo>
                      <a:pt x="1403" y="306656"/>
                      <a:pt x="16074" y="285955"/>
                      <a:pt x="37961" y="278204"/>
                    </a:cubicBezTo>
                    <a:lnTo>
                      <a:pt x="37961" y="51577"/>
                    </a:lnTo>
                    <a:cubicBezTo>
                      <a:pt x="16074" y="43826"/>
                      <a:pt x="1403" y="23125"/>
                      <a:pt x="1343" y="-130"/>
                    </a:cubicBezTo>
                    <a:lnTo>
                      <a:pt x="184431" y="-130"/>
                    </a:lnTo>
                    <a:cubicBezTo>
                      <a:pt x="184371" y="23125"/>
                      <a:pt x="169712" y="43826"/>
                      <a:pt x="147814" y="51577"/>
                    </a:cubicBezTo>
                    <a:lnTo>
                      <a:pt x="147814" y="278204"/>
                    </a:lnTo>
                    <a:cubicBezTo>
                      <a:pt x="169712" y="285955"/>
                      <a:pt x="184359" y="306656"/>
                      <a:pt x="184431" y="329910"/>
                    </a:cubicBezTo>
                    <a:close/>
                  </a:path>
                </a:pathLst>
              </a:custGeom>
              <a:solidFill>
                <a:schemeClr val="accent4"/>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27A7E19-8103-0975-4B7D-C8A7C68C334E}"/>
                  </a:ext>
                </a:extLst>
              </p:cNvPr>
              <p:cNvSpPr/>
              <p:nvPr/>
            </p:nvSpPr>
            <p:spPr>
              <a:xfrm>
                <a:off x="8979260" y="1784072"/>
                <a:ext cx="184292" cy="330040"/>
              </a:xfrm>
              <a:custGeom>
                <a:avLst/>
                <a:gdLst>
                  <a:gd name="connsiteX0" fmla="*/ 185635 w 184292"/>
                  <a:gd name="connsiteY0" fmla="*/ 329910 h 330040"/>
                  <a:gd name="connsiteX1" fmla="*/ 1343 w 184292"/>
                  <a:gd name="connsiteY1" fmla="*/ 329910 h 330040"/>
                  <a:gd name="connsiteX2" fmla="*/ 38200 w 184292"/>
                  <a:gd name="connsiteY2" fmla="*/ 278204 h 330040"/>
                  <a:gd name="connsiteX3" fmla="*/ 38200 w 184292"/>
                  <a:gd name="connsiteY3" fmla="*/ 51577 h 330040"/>
                  <a:gd name="connsiteX4" fmla="*/ 1343 w 184292"/>
                  <a:gd name="connsiteY4" fmla="*/ -130 h 330040"/>
                  <a:gd name="connsiteX5" fmla="*/ 185636 w 184292"/>
                  <a:gd name="connsiteY5" fmla="*/ -130 h 330040"/>
                  <a:gd name="connsiteX6" fmla="*/ 148778 w 184292"/>
                  <a:gd name="connsiteY6" fmla="*/ 51577 h 330040"/>
                  <a:gd name="connsiteX7" fmla="*/ 148778 w 184292"/>
                  <a:gd name="connsiteY7" fmla="*/ 278204 h 330040"/>
                  <a:gd name="connsiteX8" fmla="*/ 185635 w 184292"/>
                  <a:gd name="connsiteY8" fmla="*/ 329910 h 33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292" h="330040">
                    <a:moveTo>
                      <a:pt x="185635" y="329910"/>
                    </a:moveTo>
                    <a:lnTo>
                      <a:pt x="1343" y="329910"/>
                    </a:lnTo>
                    <a:cubicBezTo>
                      <a:pt x="1409" y="306656"/>
                      <a:pt x="16165" y="285955"/>
                      <a:pt x="38200" y="278204"/>
                    </a:cubicBezTo>
                    <a:lnTo>
                      <a:pt x="38200" y="51577"/>
                    </a:lnTo>
                    <a:cubicBezTo>
                      <a:pt x="16165" y="43826"/>
                      <a:pt x="1409" y="23125"/>
                      <a:pt x="1343" y="-130"/>
                    </a:cubicBezTo>
                    <a:lnTo>
                      <a:pt x="185636" y="-130"/>
                    </a:lnTo>
                    <a:cubicBezTo>
                      <a:pt x="185571" y="23125"/>
                      <a:pt x="170814" y="43826"/>
                      <a:pt x="148778" y="51577"/>
                    </a:cubicBezTo>
                    <a:lnTo>
                      <a:pt x="148778" y="278204"/>
                    </a:lnTo>
                    <a:cubicBezTo>
                      <a:pt x="170814" y="285955"/>
                      <a:pt x="185568" y="306656"/>
                      <a:pt x="185635" y="329910"/>
                    </a:cubicBezTo>
                    <a:close/>
                  </a:path>
                </a:pathLst>
              </a:custGeom>
              <a:solidFill>
                <a:schemeClr val="accent4"/>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A50DD71-CEC9-A398-D7AE-AE4CBF7BA5D4}"/>
                  </a:ext>
                </a:extLst>
              </p:cNvPr>
              <p:cNvSpPr/>
              <p:nvPr/>
            </p:nvSpPr>
            <p:spPr>
              <a:xfrm>
                <a:off x="8484199" y="2133385"/>
                <a:ext cx="733557" cy="79498"/>
              </a:xfrm>
              <a:custGeom>
                <a:avLst/>
                <a:gdLst>
                  <a:gd name="connsiteX0" fmla="*/ 1343 w 733557"/>
                  <a:gd name="connsiteY0" fmla="*/ -130 h 79498"/>
                  <a:gd name="connsiteX1" fmla="*/ 734900 w 733557"/>
                  <a:gd name="connsiteY1" fmla="*/ -130 h 79498"/>
                  <a:gd name="connsiteX2" fmla="*/ 734900 w 733557"/>
                  <a:gd name="connsiteY2" fmla="*/ 79369 h 79498"/>
                  <a:gd name="connsiteX3" fmla="*/ 1343 w 733557"/>
                  <a:gd name="connsiteY3" fmla="*/ 79369 h 79498"/>
                </a:gdLst>
                <a:ahLst/>
                <a:cxnLst>
                  <a:cxn ang="0">
                    <a:pos x="connsiteX0" y="connsiteY0"/>
                  </a:cxn>
                  <a:cxn ang="0">
                    <a:pos x="connsiteX1" y="connsiteY1"/>
                  </a:cxn>
                  <a:cxn ang="0">
                    <a:pos x="connsiteX2" y="connsiteY2"/>
                  </a:cxn>
                  <a:cxn ang="0">
                    <a:pos x="connsiteX3" y="connsiteY3"/>
                  </a:cxn>
                </a:cxnLst>
                <a:rect l="l" t="t" r="r" b="b"/>
                <a:pathLst>
                  <a:path w="733557" h="79498">
                    <a:moveTo>
                      <a:pt x="1343" y="-130"/>
                    </a:moveTo>
                    <a:lnTo>
                      <a:pt x="734900" y="-130"/>
                    </a:lnTo>
                    <a:lnTo>
                      <a:pt x="734900" y="79369"/>
                    </a:lnTo>
                    <a:lnTo>
                      <a:pt x="1343" y="79369"/>
                    </a:lnTo>
                    <a:close/>
                  </a:path>
                </a:pathLst>
              </a:custGeom>
              <a:solidFill>
                <a:srgbClr val="BABABA"/>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0E53F0B-07A3-99B4-83D3-A4415E296082}"/>
                  </a:ext>
                </a:extLst>
              </p:cNvPr>
              <p:cNvSpPr/>
              <p:nvPr/>
            </p:nvSpPr>
            <p:spPr>
              <a:xfrm>
                <a:off x="8787740" y="1574484"/>
                <a:ext cx="126475" cy="126475"/>
              </a:xfrm>
              <a:custGeom>
                <a:avLst/>
                <a:gdLst>
                  <a:gd name="connsiteX0" fmla="*/ 127818 w 126475"/>
                  <a:gd name="connsiteY0" fmla="*/ 63108 h 126475"/>
                  <a:gd name="connsiteX1" fmla="*/ 64581 w 126475"/>
                  <a:gd name="connsiteY1" fmla="*/ 126345 h 126475"/>
                  <a:gd name="connsiteX2" fmla="*/ 1343 w 126475"/>
                  <a:gd name="connsiteY2" fmla="*/ 63108 h 126475"/>
                  <a:gd name="connsiteX3" fmla="*/ 64581 w 126475"/>
                  <a:gd name="connsiteY3" fmla="*/ -130 h 126475"/>
                  <a:gd name="connsiteX4" fmla="*/ 127818 w 126475"/>
                  <a:gd name="connsiteY4" fmla="*/ 63108 h 126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 h="126475">
                    <a:moveTo>
                      <a:pt x="127818" y="63108"/>
                    </a:moveTo>
                    <a:cubicBezTo>
                      <a:pt x="127818" y="98033"/>
                      <a:pt x="99506" y="126345"/>
                      <a:pt x="64581" y="126345"/>
                    </a:cubicBezTo>
                    <a:cubicBezTo>
                      <a:pt x="29661" y="126345"/>
                      <a:pt x="1343" y="98033"/>
                      <a:pt x="1343" y="63108"/>
                    </a:cubicBezTo>
                    <a:cubicBezTo>
                      <a:pt x="1343" y="28182"/>
                      <a:pt x="29661" y="-130"/>
                      <a:pt x="64581" y="-130"/>
                    </a:cubicBezTo>
                    <a:cubicBezTo>
                      <a:pt x="99506" y="-130"/>
                      <a:pt x="127818" y="28182"/>
                      <a:pt x="127818" y="63108"/>
                    </a:cubicBezTo>
                    <a:close/>
                  </a:path>
                </a:pathLst>
              </a:custGeom>
              <a:solidFill>
                <a:schemeClr val="accent4"/>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 name="Title 4">
            <a:extLst>
              <a:ext uri="{FF2B5EF4-FFF2-40B4-BE49-F238E27FC236}">
                <a16:creationId xmlns:a16="http://schemas.microsoft.com/office/drawing/2014/main" id="{57530DFD-5960-4B08-EF3A-ACFBDF25A4DD}"/>
              </a:ext>
            </a:extLst>
          </p:cNvPr>
          <p:cNvSpPr>
            <a:spLocks noGrp="1"/>
          </p:cNvSpPr>
          <p:nvPr>
            <p:ph type="title"/>
          </p:nvPr>
        </p:nvSpPr>
        <p:spPr/>
        <p:txBody>
          <a:bodyPr vert="horz" wrap="square" lIns="0" tIns="0" rIns="0" bIns="0" rtlCol="0" anchor="b">
            <a:spAutoFit/>
          </a:bodyPr>
          <a:lstStyle/>
          <a:p>
            <a:r>
              <a:rPr lang="en-US"/>
              <a:t>Microsoft’s Responsible AI principles</a:t>
            </a:r>
          </a:p>
        </p:txBody>
      </p:sp>
      <p:grpSp>
        <p:nvGrpSpPr>
          <p:cNvPr id="75" name="Group 74">
            <a:extLst>
              <a:ext uri="{FF2B5EF4-FFF2-40B4-BE49-F238E27FC236}">
                <a16:creationId xmlns:a16="http://schemas.microsoft.com/office/drawing/2014/main" id="{03F61B80-E247-FC45-B4C2-61D88EF3D0FD}"/>
              </a:ext>
            </a:extLst>
          </p:cNvPr>
          <p:cNvGrpSpPr/>
          <p:nvPr/>
        </p:nvGrpSpPr>
        <p:grpSpPr>
          <a:xfrm>
            <a:off x="581626" y="1280160"/>
            <a:ext cx="8025345" cy="5206295"/>
            <a:chOff x="581626" y="1280160"/>
            <a:chExt cx="8025345" cy="5206295"/>
          </a:xfrm>
        </p:grpSpPr>
        <p:sp>
          <p:nvSpPr>
            <p:cNvPr id="44" name="Rectangle: Rounded Corners 43">
              <a:extLst>
                <a:ext uri="{FF2B5EF4-FFF2-40B4-BE49-F238E27FC236}">
                  <a16:creationId xmlns:a16="http://schemas.microsoft.com/office/drawing/2014/main" id="{80253C1E-3062-51E0-B8FD-DFC0C2A8B8D4}"/>
                </a:ext>
                <a:ext uri="{C183D7F6-B498-43B3-948B-1728B52AA6E4}">
                  <adec:decorative xmlns:adec="http://schemas.microsoft.com/office/drawing/2017/decorative" val="1"/>
                </a:ext>
              </a:extLst>
            </p:cNvPr>
            <p:cNvSpPr>
              <a:spLocks/>
            </p:cNvSpPr>
            <p:nvPr/>
          </p:nvSpPr>
          <p:spPr bwMode="auto">
            <a:xfrm>
              <a:off x="581626" y="1280160"/>
              <a:ext cx="8025345" cy="5206295"/>
            </a:xfrm>
            <a:prstGeom prst="roundRect">
              <a:avLst>
                <a:gd name="adj" fmla="val 1598"/>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grpSp>
          <p:nvGrpSpPr>
            <p:cNvPr id="42" name="Group 41" descr="Microsoft's responsible AI principles">
              <a:extLst>
                <a:ext uri="{FF2B5EF4-FFF2-40B4-BE49-F238E27FC236}">
                  <a16:creationId xmlns:a16="http://schemas.microsoft.com/office/drawing/2014/main" id="{9CFAABCD-EDD9-81F2-B851-7161759378EF}"/>
                </a:ext>
              </a:extLst>
            </p:cNvPr>
            <p:cNvGrpSpPr/>
            <p:nvPr/>
          </p:nvGrpSpPr>
          <p:grpSpPr>
            <a:xfrm>
              <a:off x="1142286" y="1725058"/>
              <a:ext cx="6904024" cy="4290485"/>
              <a:chOff x="-214242" y="1335445"/>
              <a:chExt cx="7116887" cy="4422767"/>
            </a:xfrm>
          </p:grpSpPr>
          <p:sp>
            <p:nvSpPr>
              <p:cNvPr id="10" name="Oval 9">
                <a:extLst>
                  <a:ext uri="{FF2B5EF4-FFF2-40B4-BE49-F238E27FC236}">
                    <a16:creationId xmlns:a16="http://schemas.microsoft.com/office/drawing/2014/main" id="{0B537C02-0EFE-5CAE-9DC3-8BCE35EBD5D9}"/>
                  </a:ext>
                </a:extLst>
              </p:cNvPr>
              <p:cNvSpPr/>
              <p:nvPr/>
            </p:nvSpPr>
            <p:spPr bwMode="auto">
              <a:xfrm>
                <a:off x="1729797" y="1734246"/>
                <a:ext cx="3629788" cy="3629792"/>
              </a:xfrm>
              <a:prstGeom prst="ellipse">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B556A"/>
                  </a:soli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61285406-655F-61AE-1B9B-2DCE4F1F37E0}"/>
                  </a:ext>
                </a:extLst>
              </p:cNvPr>
              <p:cNvGrpSpPr/>
              <p:nvPr/>
            </p:nvGrpSpPr>
            <p:grpSpPr>
              <a:xfrm>
                <a:off x="2539003" y="1335445"/>
                <a:ext cx="2011377" cy="460990"/>
                <a:chOff x="2539003" y="1335445"/>
                <a:chExt cx="2011377" cy="460990"/>
              </a:xfrm>
            </p:grpSpPr>
            <p:sp>
              <p:nvSpPr>
                <p:cNvPr id="4" name="Text Placeholder 14">
                  <a:extLst>
                    <a:ext uri="{FF2B5EF4-FFF2-40B4-BE49-F238E27FC236}">
                      <a16:creationId xmlns:a16="http://schemas.microsoft.com/office/drawing/2014/main" id="{0C1E8561-2E4C-E49E-D286-10FE8AB8B4DB}"/>
                    </a:ext>
                  </a:extLst>
                </p:cNvPr>
                <p:cNvSpPr txBox="1">
                  <a:spLocks/>
                </p:cNvSpPr>
                <p:nvPr/>
              </p:nvSpPr>
              <p:spPr>
                <a:xfrm>
                  <a:off x="2539003" y="1335445"/>
                  <a:ext cx="2011377" cy="285028"/>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Privacy &amp; Security</a:t>
                  </a:r>
                </a:p>
              </p:txBody>
            </p:sp>
            <p:sp>
              <p:nvSpPr>
                <p:cNvPr id="11" name="Oval 10">
                  <a:extLst>
                    <a:ext uri="{FF2B5EF4-FFF2-40B4-BE49-F238E27FC236}">
                      <a16:creationId xmlns:a16="http://schemas.microsoft.com/office/drawing/2014/main" id="{0F96964B-8C41-9834-CF3B-5649D2EA7B5B}"/>
                    </a:ext>
                  </a:extLst>
                </p:cNvPr>
                <p:cNvSpPr/>
                <p:nvPr/>
              </p:nvSpPr>
              <p:spPr bwMode="auto">
                <a:xfrm>
                  <a:off x="3474711" y="1656475"/>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E2C7509-33D7-9187-E826-FE05EA5C44AB}"/>
                  </a:ext>
                </a:extLst>
              </p:cNvPr>
              <p:cNvGrpSpPr/>
              <p:nvPr/>
            </p:nvGrpSpPr>
            <p:grpSpPr>
              <a:xfrm>
                <a:off x="5052188" y="2445683"/>
                <a:ext cx="1694735" cy="285029"/>
                <a:chOff x="5052188" y="2445683"/>
                <a:chExt cx="1694735" cy="285029"/>
              </a:xfrm>
            </p:grpSpPr>
            <p:sp>
              <p:nvSpPr>
                <p:cNvPr id="7" name="Text Placeholder 15">
                  <a:extLst>
                    <a:ext uri="{FF2B5EF4-FFF2-40B4-BE49-F238E27FC236}">
                      <a16:creationId xmlns:a16="http://schemas.microsoft.com/office/drawing/2014/main" id="{412CBC84-BF90-2473-8094-522FB0340959}"/>
                    </a:ext>
                  </a:extLst>
                </p:cNvPr>
                <p:cNvSpPr txBox="1">
                  <a:spLocks/>
                </p:cNvSpPr>
                <p:nvPr/>
              </p:nvSpPr>
              <p:spPr>
                <a:xfrm>
                  <a:off x="5329603" y="2445683"/>
                  <a:ext cx="1417320" cy="285029"/>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Inclusiveness</a:t>
                  </a:r>
                </a:p>
              </p:txBody>
            </p:sp>
            <p:sp>
              <p:nvSpPr>
                <p:cNvPr id="12" name="Oval 11">
                  <a:extLst>
                    <a:ext uri="{FF2B5EF4-FFF2-40B4-BE49-F238E27FC236}">
                      <a16:creationId xmlns:a16="http://schemas.microsoft.com/office/drawing/2014/main" id="{B2D876F6-D6F7-4E0D-6FDC-FDEF8C819E37}"/>
                    </a:ext>
                  </a:extLst>
                </p:cNvPr>
                <p:cNvSpPr/>
                <p:nvPr/>
              </p:nvSpPr>
              <p:spPr bwMode="auto">
                <a:xfrm>
                  <a:off x="5052188" y="2570920"/>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78604B9-E70F-A35F-97F4-A063A4C4B5B1}"/>
                  </a:ext>
                </a:extLst>
              </p:cNvPr>
              <p:cNvGrpSpPr/>
              <p:nvPr/>
            </p:nvGrpSpPr>
            <p:grpSpPr>
              <a:xfrm>
                <a:off x="5026626" y="4338654"/>
                <a:ext cx="1876019" cy="285029"/>
                <a:chOff x="5026626" y="4338654"/>
                <a:chExt cx="1876019" cy="285029"/>
              </a:xfrm>
            </p:grpSpPr>
            <p:sp>
              <p:nvSpPr>
                <p:cNvPr id="9" name="Text Placeholder 16">
                  <a:extLst>
                    <a:ext uri="{FF2B5EF4-FFF2-40B4-BE49-F238E27FC236}">
                      <a16:creationId xmlns:a16="http://schemas.microsoft.com/office/drawing/2014/main" id="{C2600100-FB04-E73D-109F-78A7C3DAFABB}"/>
                    </a:ext>
                  </a:extLst>
                </p:cNvPr>
                <p:cNvSpPr txBox="1">
                  <a:spLocks/>
                </p:cNvSpPr>
                <p:nvPr/>
              </p:nvSpPr>
              <p:spPr>
                <a:xfrm>
                  <a:off x="5221981" y="4338654"/>
                  <a:ext cx="1680664" cy="285029"/>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Accountability</a:t>
                  </a:r>
                </a:p>
              </p:txBody>
            </p:sp>
            <p:sp>
              <p:nvSpPr>
                <p:cNvPr id="13" name="Oval 12">
                  <a:extLst>
                    <a:ext uri="{FF2B5EF4-FFF2-40B4-BE49-F238E27FC236}">
                      <a16:creationId xmlns:a16="http://schemas.microsoft.com/office/drawing/2014/main" id="{47DF2052-4638-947C-6DDB-35EA00777635}"/>
                    </a:ext>
                  </a:extLst>
                </p:cNvPr>
                <p:cNvSpPr/>
                <p:nvPr/>
              </p:nvSpPr>
              <p:spPr bwMode="auto">
                <a:xfrm>
                  <a:off x="5026626" y="4437951"/>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E04742A4-8DCF-4FD4-5449-D4A14CF8C970}"/>
                  </a:ext>
                </a:extLst>
              </p:cNvPr>
              <p:cNvGrpSpPr/>
              <p:nvPr/>
            </p:nvGrpSpPr>
            <p:grpSpPr>
              <a:xfrm>
                <a:off x="364592" y="4353188"/>
                <a:ext cx="1704156" cy="285029"/>
                <a:chOff x="364592" y="4353188"/>
                <a:chExt cx="1704156" cy="285029"/>
              </a:xfrm>
            </p:grpSpPr>
            <p:sp>
              <p:nvSpPr>
                <p:cNvPr id="6" name="Text Placeholder 18">
                  <a:extLst>
                    <a:ext uri="{FF2B5EF4-FFF2-40B4-BE49-F238E27FC236}">
                      <a16:creationId xmlns:a16="http://schemas.microsoft.com/office/drawing/2014/main" id="{054BC3BD-2BC4-4353-4027-227E7B7B0C94}"/>
                    </a:ext>
                  </a:extLst>
                </p:cNvPr>
                <p:cNvSpPr txBox="1">
                  <a:spLocks/>
                </p:cNvSpPr>
                <p:nvPr/>
              </p:nvSpPr>
              <p:spPr>
                <a:xfrm>
                  <a:off x="364592" y="4353188"/>
                  <a:ext cx="1417320" cy="285029"/>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Fairness</a:t>
                  </a:r>
                </a:p>
              </p:txBody>
            </p:sp>
            <p:sp>
              <p:nvSpPr>
                <p:cNvPr id="14" name="Oval 13">
                  <a:extLst>
                    <a:ext uri="{FF2B5EF4-FFF2-40B4-BE49-F238E27FC236}">
                      <a16:creationId xmlns:a16="http://schemas.microsoft.com/office/drawing/2014/main" id="{C9903EE0-E0DB-2F48-2753-4CE495EFD340}"/>
                    </a:ext>
                  </a:extLst>
                </p:cNvPr>
                <p:cNvSpPr/>
                <p:nvPr/>
              </p:nvSpPr>
              <p:spPr bwMode="auto">
                <a:xfrm>
                  <a:off x="1928788" y="4437951"/>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D111473-852A-E652-CC2E-25345E5CC2B4}"/>
                  </a:ext>
                </a:extLst>
              </p:cNvPr>
              <p:cNvGrpSpPr/>
              <p:nvPr/>
            </p:nvGrpSpPr>
            <p:grpSpPr>
              <a:xfrm>
                <a:off x="-214242" y="2460258"/>
                <a:ext cx="2270020" cy="253812"/>
                <a:chOff x="-214242" y="2460258"/>
                <a:chExt cx="2270020" cy="253812"/>
              </a:xfrm>
            </p:grpSpPr>
            <p:sp>
              <p:nvSpPr>
                <p:cNvPr id="3" name="Text Placeholder 13">
                  <a:extLst>
                    <a:ext uri="{FF2B5EF4-FFF2-40B4-BE49-F238E27FC236}">
                      <a16:creationId xmlns:a16="http://schemas.microsoft.com/office/drawing/2014/main" id="{D1C1D4EC-3AAE-B1C6-1BFD-51149D01B1D5}"/>
                    </a:ext>
                  </a:extLst>
                </p:cNvPr>
                <p:cNvSpPr txBox="1">
                  <a:spLocks/>
                </p:cNvSpPr>
                <p:nvPr/>
              </p:nvSpPr>
              <p:spPr>
                <a:xfrm>
                  <a:off x="-214242" y="2460258"/>
                  <a:ext cx="1947279" cy="253812"/>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Reliability &amp; Safety</a:t>
                  </a:r>
                </a:p>
              </p:txBody>
            </p:sp>
            <p:sp>
              <p:nvSpPr>
                <p:cNvPr id="15" name="Oval 14">
                  <a:extLst>
                    <a:ext uri="{FF2B5EF4-FFF2-40B4-BE49-F238E27FC236}">
                      <a16:creationId xmlns:a16="http://schemas.microsoft.com/office/drawing/2014/main" id="{29B12A35-F379-C1C5-B9F1-9D739710D624}"/>
                    </a:ext>
                  </a:extLst>
                </p:cNvPr>
                <p:cNvSpPr/>
                <p:nvPr/>
              </p:nvSpPr>
              <p:spPr bwMode="auto">
                <a:xfrm>
                  <a:off x="1915818" y="2544980"/>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2950D5E8-A94D-EBCD-501F-9B136EFFEFAF}"/>
                  </a:ext>
                </a:extLst>
              </p:cNvPr>
              <p:cNvGrpSpPr/>
              <p:nvPr/>
            </p:nvGrpSpPr>
            <p:grpSpPr>
              <a:xfrm>
                <a:off x="2836031" y="5301845"/>
                <a:ext cx="1417320" cy="456367"/>
                <a:chOff x="2836031" y="5301845"/>
                <a:chExt cx="1417320" cy="456367"/>
              </a:xfrm>
            </p:grpSpPr>
            <p:sp>
              <p:nvSpPr>
                <p:cNvPr id="8" name="Text Placeholder 17">
                  <a:extLst>
                    <a:ext uri="{FF2B5EF4-FFF2-40B4-BE49-F238E27FC236}">
                      <a16:creationId xmlns:a16="http://schemas.microsoft.com/office/drawing/2014/main" id="{42D67B8B-048A-C99B-AA03-45E0EB82A5C0}"/>
                    </a:ext>
                  </a:extLst>
                </p:cNvPr>
                <p:cNvSpPr txBox="1">
                  <a:spLocks/>
                </p:cNvSpPr>
                <p:nvPr/>
              </p:nvSpPr>
              <p:spPr>
                <a:xfrm>
                  <a:off x="2836031" y="5473184"/>
                  <a:ext cx="1417320" cy="285028"/>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Transparency</a:t>
                  </a:r>
                </a:p>
              </p:txBody>
            </p:sp>
            <p:sp>
              <p:nvSpPr>
                <p:cNvPr id="16" name="Oval 15">
                  <a:extLst>
                    <a:ext uri="{FF2B5EF4-FFF2-40B4-BE49-F238E27FC236}">
                      <a16:creationId xmlns:a16="http://schemas.microsoft.com/office/drawing/2014/main" id="{355482FF-7B6C-2202-F314-E982305F8714}"/>
                    </a:ext>
                  </a:extLst>
                </p:cNvPr>
                <p:cNvSpPr/>
                <p:nvPr/>
              </p:nvSpPr>
              <p:spPr bwMode="auto">
                <a:xfrm>
                  <a:off x="3474711" y="5301845"/>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A2BA1875-D808-F6D6-260E-C8B7196BDC08}"/>
                  </a:ext>
                </a:extLst>
              </p:cNvPr>
              <p:cNvSpPr txBox="1"/>
              <p:nvPr/>
            </p:nvSpPr>
            <p:spPr>
              <a:xfrm>
                <a:off x="2415874" y="2907348"/>
                <a:ext cx="2257634" cy="14276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Microsoft’s Responsible AI Principles</a:t>
                </a:r>
              </a:p>
            </p:txBody>
          </p:sp>
        </p:grpSp>
      </p:grpSp>
      <p:sp>
        <p:nvSpPr>
          <p:cNvPr id="35" name="Rectangle: Top Corners Rounded 34">
            <a:extLst>
              <a:ext uri="{FF2B5EF4-FFF2-40B4-BE49-F238E27FC236}">
                <a16:creationId xmlns:a16="http://schemas.microsoft.com/office/drawing/2014/main" id="{00613302-FD45-9BCA-F7B3-CFA90AB58056}"/>
              </a:ext>
            </a:extLst>
          </p:cNvPr>
          <p:cNvSpPr>
            <a:spLocks/>
          </p:cNvSpPr>
          <p:nvPr/>
        </p:nvSpPr>
        <p:spPr bwMode="auto">
          <a:xfrm rot="16200000">
            <a:off x="11256300" y="174244"/>
            <a:ext cx="760694" cy="1110706"/>
          </a:xfrm>
          <a:prstGeom prst="round2SameRect">
            <a:avLst>
              <a:gd name="adj1" fmla="val 50000"/>
              <a:gd name="adj2"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B94A4FDE-EEBC-0D63-462F-14D9DF3F82EF}"/>
              </a:ext>
            </a:extLst>
          </p:cNvPr>
          <p:cNvGrpSpPr/>
          <p:nvPr/>
        </p:nvGrpSpPr>
        <p:grpSpPr>
          <a:xfrm>
            <a:off x="11194324" y="452490"/>
            <a:ext cx="554215" cy="554215"/>
            <a:chOff x="748172" y="6182451"/>
            <a:chExt cx="554215" cy="554215"/>
          </a:xfrm>
        </p:grpSpPr>
        <p:sp>
          <p:nvSpPr>
            <p:cNvPr id="46" name="Oval 45">
              <a:hlinkClick r:id="rId3" action="ppaction://hlinksldjump"/>
              <a:extLst>
                <a:ext uri="{FF2B5EF4-FFF2-40B4-BE49-F238E27FC236}">
                  <a16:creationId xmlns:a16="http://schemas.microsoft.com/office/drawing/2014/main" id="{FC27B89D-4821-0181-5B06-F6BF31BF640A}"/>
                </a:ext>
              </a:extLst>
            </p:cNvPr>
            <p:cNvSpPr/>
            <p:nvPr/>
          </p:nvSpPr>
          <p:spPr bwMode="auto">
            <a:xfrm>
              <a:off x="748172" y="6182451"/>
              <a:ext cx="554215" cy="554215"/>
            </a:xfrm>
            <a:prstGeom prst="ellipse">
              <a:avLst/>
            </a:prstGeom>
            <a:solidFill>
              <a:schemeClr val="bg1"/>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47" name="Graphic 46">
              <a:hlinkClick r:id="rId3" action="ppaction://hlinksldjump"/>
              <a:extLst>
                <a:ext uri="{FF2B5EF4-FFF2-40B4-BE49-F238E27FC236}">
                  <a16:creationId xmlns:a16="http://schemas.microsoft.com/office/drawing/2014/main" id="{025C84C0-6E70-5A17-8E8B-197CD011E6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652" y="6307932"/>
              <a:ext cx="303256" cy="303254"/>
            </a:xfrm>
            <a:prstGeom prst="rect">
              <a:avLst/>
            </a:prstGeom>
          </p:spPr>
        </p:pic>
      </p:grpSp>
    </p:spTree>
    <p:extLst>
      <p:ext uri="{BB962C8B-B14F-4D97-AF65-F5344CB8AC3E}">
        <p14:creationId xmlns:p14="http://schemas.microsoft.com/office/powerpoint/2010/main" val="240603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nodeType="withEffect">
                                  <p:stCondLst>
                                    <p:cond delay="500"/>
                                  </p:stCondLst>
                                  <p:childTnLst>
                                    <p:animMotion origin="layout" path="M 1.45833E-6 4.07407E-6 L 1.45833E-6 0.01713 " pathEditMode="relative" rAng="0" ptsTypes="AA">
                                      <p:cBhvr>
                                        <p:cTn id="13" dur="700" spd="-100000" fill="hold"/>
                                        <p:tgtEl>
                                          <p:spTgt spid="76"/>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DA21408-39D5-BC44-F8C0-2579E5595874}"/>
              </a:ext>
              <a:ext uri="{C183D7F6-B498-43B3-948B-1728B52AA6E4}">
                <adec:decorative xmlns:adec="http://schemas.microsoft.com/office/drawing/2017/decorative" val="1"/>
              </a:ext>
            </a:extLst>
          </p:cNvPr>
          <p:cNvCxnSpPr>
            <a:cxnSpLocks/>
          </p:cNvCxnSpPr>
          <p:nvPr/>
        </p:nvCxnSpPr>
        <p:spPr>
          <a:xfrm>
            <a:off x="4215532" y="3992419"/>
            <a:ext cx="0" cy="1463040"/>
          </a:xfrm>
          <a:prstGeom prst="line">
            <a:avLst/>
          </a:prstGeom>
          <a:ln w="15875">
            <a:gradFill>
              <a:gsLst>
                <a:gs pos="0">
                  <a:schemeClr val="tx1">
                    <a:alpha val="0"/>
                  </a:schemeClr>
                </a:gs>
                <a:gs pos="56000">
                  <a:schemeClr val="tx1">
                    <a:alpha val="30000"/>
                  </a:schemeClr>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C989E5-6788-F985-5237-F161C378087E}"/>
              </a:ext>
              <a:ext uri="{C183D7F6-B498-43B3-948B-1728B52AA6E4}">
                <adec:decorative xmlns:adec="http://schemas.microsoft.com/office/drawing/2017/decorative" val="1"/>
              </a:ext>
            </a:extLst>
          </p:cNvPr>
          <p:cNvCxnSpPr>
            <a:cxnSpLocks/>
          </p:cNvCxnSpPr>
          <p:nvPr/>
        </p:nvCxnSpPr>
        <p:spPr>
          <a:xfrm>
            <a:off x="7989210" y="3992419"/>
            <a:ext cx="0" cy="1463040"/>
          </a:xfrm>
          <a:prstGeom prst="line">
            <a:avLst/>
          </a:prstGeom>
          <a:ln w="15875">
            <a:gradFill>
              <a:gsLst>
                <a:gs pos="0">
                  <a:schemeClr val="tx1">
                    <a:alpha val="0"/>
                  </a:schemeClr>
                </a:gs>
                <a:gs pos="56000">
                  <a:schemeClr val="tx1">
                    <a:alpha val="30000"/>
                  </a:schemeClr>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Grey rectangle holding picture and title of presenter Erin Rifkin">
            <a:extLst>
              <a:ext uri="{FF2B5EF4-FFF2-40B4-BE49-F238E27FC236}">
                <a16:creationId xmlns:a16="http://schemas.microsoft.com/office/drawing/2014/main" id="{B85C8B03-F929-B6A5-BC3E-78450B69CF97}"/>
              </a:ext>
              <a:ext uri="{C183D7F6-B498-43B3-948B-1728B52AA6E4}">
                <adec:decorative xmlns:adec="http://schemas.microsoft.com/office/drawing/2017/decorative" val="1"/>
              </a:ext>
            </a:extLst>
          </p:cNvPr>
          <p:cNvSpPr>
            <a:spLocks/>
          </p:cNvSpPr>
          <p:nvPr/>
        </p:nvSpPr>
        <p:spPr>
          <a:xfrm>
            <a:off x="568660" y="921657"/>
            <a:ext cx="11054681" cy="5253150"/>
          </a:xfrm>
          <a:prstGeom prst="roundRect">
            <a:avLst>
              <a:gd name="adj" fmla="val 3526"/>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sym typeface="Segoe UI"/>
            </a:endParaRPr>
          </a:p>
        </p:txBody>
      </p:sp>
      <p:sp>
        <p:nvSpPr>
          <p:cNvPr id="13" name="Rounded Rectangle 18">
            <a:extLst>
              <a:ext uri="{FF2B5EF4-FFF2-40B4-BE49-F238E27FC236}">
                <a16:creationId xmlns:a16="http://schemas.microsoft.com/office/drawing/2014/main" id="{19CAE1D3-2A14-73B7-0CD9-9BF45F743E52}"/>
              </a:ext>
            </a:extLst>
          </p:cNvPr>
          <p:cNvSpPr>
            <a:spLocks noGrp="1"/>
          </p:cNvSpPr>
          <p:nvPr>
            <p:ph type="title" idx="4294967295"/>
          </p:nvPr>
        </p:nvSpPr>
        <p:spPr bwMode="auto">
          <a:xfrm>
            <a:off x="2972643" y="1589217"/>
            <a:ext cx="6246714" cy="696795"/>
          </a:xfrm>
          <a:prstGeom prst="roundRect">
            <a:avLst>
              <a:gd name="adj" fmla="val 50000"/>
            </a:avLst>
          </a:prstGeom>
          <a:gradFill flip="none" rotWithShape="1">
            <a:gsLst>
              <a:gs pos="100000">
                <a:srgbClr val="FF99FF"/>
              </a:gs>
              <a:gs pos="0">
                <a:schemeClr val="bg1">
                  <a:lumMod val="50000"/>
                  <a:lumOff val="50000"/>
                </a:schemeClr>
              </a:gs>
            </a:gsLst>
            <a:lin ang="0" scaled="1"/>
            <a:tileRect/>
          </a:gradFill>
          <a:ln>
            <a:noFill/>
            <a:prstDash/>
          </a:ln>
          <a:effectLst>
            <a:outerShdw blurRad="63500" dist="127000" dir="2700000" algn="tl" rotWithShape="0">
              <a:srgbClr val="000000">
                <a:alpha val="5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3175">
                  <a:noFill/>
                </a:ln>
                <a:solidFill>
                  <a:srgbClr val="FF0000"/>
                </a:solidFill>
                <a:effectLst/>
                <a:uLnTx/>
                <a:uFillTx/>
                <a:latin typeface="Segoe UI Variable display Semibold" pitchFamily="2" charset="0"/>
                <a:ea typeface="+mn-ea"/>
                <a:cs typeface="Segoe UI" pitchFamily="34" charset="0"/>
              </a:rPr>
              <a:t>Customer Copyright Commitment </a:t>
            </a:r>
          </a:p>
        </p:txBody>
      </p:sp>
      <p:sp>
        <p:nvSpPr>
          <p:cNvPr id="14" name="TextBox 13">
            <a:extLst>
              <a:ext uri="{FF2B5EF4-FFF2-40B4-BE49-F238E27FC236}">
                <a16:creationId xmlns:a16="http://schemas.microsoft.com/office/drawing/2014/main" id="{F4388166-4B64-606B-4A6C-932D01409DAA}"/>
              </a:ext>
            </a:extLst>
          </p:cNvPr>
          <p:cNvSpPr txBox="1"/>
          <p:nvPr/>
        </p:nvSpPr>
        <p:spPr>
          <a:xfrm>
            <a:off x="1425994" y="3138760"/>
            <a:ext cx="9340012" cy="580480"/>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3200" b="1" i="0" u="none" strike="noStrike" kern="1200" cap="none" spc="0" normalizeH="0" baseline="0" noProof="0">
                <a:ln>
                  <a:noFill/>
                </a:ln>
                <a:solidFill>
                  <a:srgbClr val="091F2C"/>
                </a:solidFill>
                <a:effectLst/>
                <a:uLnTx/>
                <a:uFillTx/>
                <a:latin typeface="Segoe UI"/>
                <a:ea typeface="Aptos" panose="020B0004020202020204" pitchFamily="34" charset="0"/>
                <a:cs typeface="+mn-cs"/>
              </a:rPr>
              <a:t>Use Copilot services with confidence </a:t>
            </a:r>
          </a:p>
        </p:txBody>
      </p:sp>
      <p:sp>
        <p:nvSpPr>
          <p:cNvPr id="15" name="TextBox 14">
            <a:extLst>
              <a:ext uri="{FF2B5EF4-FFF2-40B4-BE49-F238E27FC236}">
                <a16:creationId xmlns:a16="http://schemas.microsoft.com/office/drawing/2014/main" id="{D37BF93E-FB14-05D9-4411-48A7B8BC42E3}"/>
              </a:ext>
            </a:extLst>
          </p:cNvPr>
          <p:cNvSpPr txBox="1"/>
          <p:nvPr/>
        </p:nvSpPr>
        <p:spPr>
          <a:xfrm>
            <a:off x="1425993" y="4129300"/>
            <a:ext cx="2411037" cy="1056058"/>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2000" b="0" i="0" u="none" strike="noStrike" kern="0" cap="none" spc="0" normalizeH="0" baseline="0" noProof="0">
                <a:ln>
                  <a:noFill/>
                </a:ln>
                <a:solidFill>
                  <a:srgbClr val="091F2C"/>
                </a:solidFill>
                <a:effectLst/>
                <a:uLnTx/>
                <a:uFillTx/>
                <a:latin typeface="Segoe UI Variable Display Semib" pitchFamily="2" charset="0"/>
                <a:ea typeface="+mn-ea"/>
                <a:cs typeface="+mn-cs"/>
              </a:rPr>
              <a:t>We stand behind our Copilot customers</a:t>
            </a:r>
          </a:p>
        </p:txBody>
      </p:sp>
      <p:sp>
        <p:nvSpPr>
          <p:cNvPr id="16" name="TextBox 15">
            <a:extLst>
              <a:ext uri="{FF2B5EF4-FFF2-40B4-BE49-F238E27FC236}">
                <a16:creationId xmlns:a16="http://schemas.microsoft.com/office/drawing/2014/main" id="{030D3E1A-E142-6DE5-E18F-A80854CF64F6}"/>
              </a:ext>
            </a:extLst>
          </p:cNvPr>
          <p:cNvSpPr txBox="1"/>
          <p:nvPr/>
        </p:nvSpPr>
        <p:spPr>
          <a:xfrm>
            <a:off x="5044440" y="4195664"/>
            <a:ext cx="2103120" cy="923330"/>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2000" b="0" i="0" u="none" strike="noStrike" kern="0" cap="none" spc="0" normalizeH="0" baseline="0" noProof="0">
                <a:ln>
                  <a:noFill/>
                </a:ln>
                <a:solidFill>
                  <a:srgbClr val="091F2C"/>
                </a:solidFill>
                <a:effectLst/>
                <a:uLnTx/>
                <a:uFillTx/>
                <a:latin typeface="Segoe UI Variable Display Semib" pitchFamily="2" charset="0"/>
                <a:ea typeface="+mn-ea"/>
                <a:cs typeface="+mn-cs"/>
              </a:rPr>
              <a:t>We are sensitive to the concerns of authors</a:t>
            </a:r>
          </a:p>
        </p:txBody>
      </p:sp>
      <p:sp>
        <p:nvSpPr>
          <p:cNvPr id="17" name="TextBox 16">
            <a:extLst>
              <a:ext uri="{FF2B5EF4-FFF2-40B4-BE49-F238E27FC236}">
                <a16:creationId xmlns:a16="http://schemas.microsoft.com/office/drawing/2014/main" id="{453C899B-07EF-4564-0C7F-E1267B29E783}"/>
              </a:ext>
            </a:extLst>
          </p:cNvPr>
          <p:cNvSpPr txBox="1"/>
          <p:nvPr/>
        </p:nvSpPr>
        <p:spPr>
          <a:xfrm>
            <a:off x="8517411" y="4129300"/>
            <a:ext cx="2413821" cy="1056058"/>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2000" b="0" i="0" u="none" strike="noStrike" kern="0" cap="none" spc="0" normalizeH="0" baseline="0" noProof="0">
                <a:ln>
                  <a:noFill/>
                </a:ln>
                <a:solidFill>
                  <a:srgbClr val="091F2C"/>
                </a:solidFill>
                <a:effectLst/>
                <a:uLnTx/>
                <a:uFillTx/>
                <a:latin typeface="Segoe UI Variable Display Semib" pitchFamily="2" charset="0"/>
                <a:ea typeface="+mn-ea"/>
                <a:cs typeface="+mn-cs"/>
              </a:rPr>
              <a:t>Copyright guardrails are built into the product</a:t>
            </a:r>
          </a:p>
        </p:txBody>
      </p:sp>
    </p:spTree>
    <p:extLst>
      <p:ext uri="{BB962C8B-B14F-4D97-AF65-F5344CB8AC3E}">
        <p14:creationId xmlns:p14="http://schemas.microsoft.com/office/powerpoint/2010/main" val="279558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300"/>
                                  </p:stCondLst>
                                  <p:childTnLst>
                                    <p:animMotion origin="layout" path="M 0 2.59259E-6 L 0 0.03541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6" presetClass="entr" presetSubtype="42"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arn(outHorizontal)">
                                      <p:cBhvr>
                                        <p:cTn id="15" dur="700"/>
                                        <p:tgtEl>
                                          <p:spTgt spid="34"/>
                                        </p:tgtEl>
                                      </p:cBhvr>
                                    </p:animEffect>
                                  </p:childTnLst>
                                </p:cTn>
                              </p:par>
                              <p:par>
                                <p:cTn id="16" presetID="16" presetClass="entr" presetSubtype="42"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outHorizontal)">
                                      <p:cBhvr>
                                        <p:cTn id="18" dur="700"/>
                                        <p:tgtEl>
                                          <p:spTgt spid="35"/>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300"/>
                                  </p:stCondLst>
                                  <p:childTnLst>
                                    <p:animMotion origin="layout" path="M 0 2.59259E-6 L 0 0.03541 " pathEditMode="relative" rAng="0" ptsTypes="AA">
                                      <p:cBhvr>
                                        <p:cTn id="23" dur="700" spd="-100000" fill="hold"/>
                                        <p:tgtEl>
                                          <p:spTgt spid="14"/>
                                        </p:tgtEl>
                                        <p:attrNameLst>
                                          <p:attrName>ppt_x</p:attrName>
                                          <p:attrName>ppt_y</p:attrName>
                                        </p:attrNameLst>
                                      </p:cBhvr>
                                      <p:rCtr x="0" y="1759"/>
                                    </p:animMotion>
                                  </p:childTnLst>
                                </p:cTn>
                              </p:par>
                              <p:par>
                                <p:cTn id="24" presetID="10" presetClass="entr" presetSubtype="0" fill="hold" grpId="0" nodeType="withEffect">
                                  <p:stCondLst>
                                    <p:cond delay="3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42" presetClass="path" presetSubtype="0" decel="100000" fill="hold" grpId="1" nodeType="withEffect">
                                  <p:stCondLst>
                                    <p:cond delay="300"/>
                                  </p:stCondLst>
                                  <p:childTnLst>
                                    <p:animMotion origin="layout" path="M 0 2.59259E-6 L 0 0.03541 " pathEditMode="relative" rAng="0" ptsTypes="AA">
                                      <p:cBhvr>
                                        <p:cTn id="28" dur="700" spd="-100000" fill="hold"/>
                                        <p:tgtEl>
                                          <p:spTgt spid="15"/>
                                        </p:tgtEl>
                                        <p:attrNameLst>
                                          <p:attrName>ppt_x</p:attrName>
                                          <p:attrName>ppt_y</p:attrName>
                                        </p:attrNameLst>
                                      </p:cBhvr>
                                      <p:rCtr x="0" y="1759"/>
                                    </p:animMotion>
                                  </p:childTnLst>
                                </p:cTn>
                              </p:par>
                              <p:par>
                                <p:cTn id="29" presetID="10" presetClass="entr" presetSubtype="0" fill="hold" grpId="0" nodeType="withEffect">
                                  <p:stCondLst>
                                    <p:cond delay="3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42" presetClass="path" presetSubtype="0" decel="100000" fill="hold" grpId="1" nodeType="withEffect">
                                  <p:stCondLst>
                                    <p:cond delay="300"/>
                                  </p:stCondLst>
                                  <p:childTnLst>
                                    <p:animMotion origin="layout" path="M 0 2.59259E-6 L 0 0.03541 " pathEditMode="relative" rAng="0" ptsTypes="AA">
                                      <p:cBhvr>
                                        <p:cTn id="33" dur="700" spd="-100000" fill="hold"/>
                                        <p:tgtEl>
                                          <p:spTgt spid="16"/>
                                        </p:tgtEl>
                                        <p:attrNameLst>
                                          <p:attrName>ppt_x</p:attrName>
                                          <p:attrName>ppt_y</p:attrName>
                                        </p:attrNameLst>
                                      </p:cBhvr>
                                      <p:rCtr x="0" y="1759"/>
                                    </p:animMotion>
                                  </p:childTnLst>
                                </p:cTn>
                              </p:par>
                              <p:par>
                                <p:cTn id="34" presetID="10" presetClass="entr" presetSubtype="0" fill="hold" grpId="0" nodeType="withEffect">
                                  <p:stCondLst>
                                    <p:cond delay="3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grpId="1" nodeType="withEffect">
                                  <p:stCondLst>
                                    <p:cond delay="300"/>
                                  </p:stCondLst>
                                  <p:childTnLst>
                                    <p:animMotion origin="layout" path="M 0 2.59259E-6 L 0 0.03541 " pathEditMode="relative" rAng="0" ptsTypes="AA">
                                      <p:cBhvr>
                                        <p:cTn id="38"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animBg="1"/>
      <p:bldP spid="13" grpId="1" animBg="1"/>
      <p:bldP spid="14" grpId="0"/>
      <p:bldP spid="14" grpId="1"/>
      <p:bldP spid="15" grpId="0"/>
      <p:bldP spid="15" grpId="1"/>
      <p:bldP spid="16" grpId="0"/>
      <p:bldP spid="16" grpId="1"/>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F6640-42F4-B4F0-BFBD-88995076BC49}"/>
              </a:ext>
            </a:extLst>
          </p:cNvPr>
          <p:cNvSpPr>
            <a:spLocks noGrp="1"/>
          </p:cNvSpPr>
          <p:nvPr>
            <p:ph type="title"/>
          </p:nvPr>
        </p:nvSpPr>
        <p:spPr>
          <a:xfrm>
            <a:off x="443497" y="2175113"/>
            <a:ext cx="9630389" cy="1793104"/>
          </a:xfrm>
        </p:spPr>
        <p:txBody>
          <a:bodyPr/>
          <a:lstStyle/>
          <a:p>
            <a:r>
              <a:rPr lang="en-US" dirty="0">
                <a:cs typeface="Segoe UI"/>
              </a:rPr>
              <a:t>Introduction to Conversational AI &amp; Copilot Studio</a:t>
            </a:r>
            <a:endParaRPr lang="en-US" dirty="0"/>
          </a:p>
        </p:txBody>
      </p:sp>
      <p:sp>
        <p:nvSpPr>
          <p:cNvPr id="2" name="Text Placeholder 1">
            <a:extLst>
              <a:ext uri="{FF2B5EF4-FFF2-40B4-BE49-F238E27FC236}">
                <a16:creationId xmlns:a16="http://schemas.microsoft.com/office/drawing/2014/main" id="{ACF356D9-79DB-9C0D-A31E-DAD4B447AE12}"/>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56923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5A5E99C-179B-0884-A10B-EF4CF60D9435}"/>
              </a:ext>
              <a:ext uri="{C183D7F6-B498-43B3-948B-1728B52AA6E4}">
                <adec:decorative xmlns:adec="http://schemas.microsoft.com/office/drawing/2017/decorative" val="1"/>
              </a:ext>
            </a:extLst>
          </p:cNvPr>
          <p:cNvPicPr>
            <a:picLocks noGrp="1" noChangeAspect="1"/>
          </p:cNvPicPr>
          <p:nvPr>
            <p:ph type="pic" sz="quarter" idx="10"/>
          </p:nvPr>
        </p:nvPicPr>
        <p:blipFill>
          <a:blip r:embed="rId3"/>
          <a:srcRect t="7813" b="7813"/>
          <a:stretch>
            <a:fillRect/>
          </a:stretch>
        </p:blipFill>
        <p:spPr/>
      </p:pic>
      <p:sp>
        <p:nvSpPr>
          <p:cNvPr id="3" name="Title 2">
            <a:extLst>
              <a:ext uri="{FF2B5EF4-FFF2-40B4-BE49-F238E27FC236}">
                <a16:creationId xmlns:a16="http://schemas.microsoft.com/office/drawing/2014/main" id="{FCE9D8AD-4FFC-4639-9FC7-F1693380A0C0}"/>
              </a:ext>
            </a:extLst>
          </p:cNvPr>
          <p:cNvSpPr>
            <a:spLocks noGrp="1"/>
          </p:cNvSpPr>
          <p:nvPr>
            <p:ph type="title"/>
          </p:nvPr>
        </p:nvSpPr>
        <p:spPr>
          <a:xfrm>
            <a:off x="-3" y="0"/>
            <a:ext cx="12291240" cy="6858000"/>
          </a:xfrm>
        </p:spPr>
        <p:txBody>
          <a:bodyPr/>
          <a:lstStyle/>
          <a:p>
            <a:pPr algn="ctr"/>
            <a:r>
              <a:rPr lang="en-US" sz="6600"/>
              <a:t>Q&amp;A</a:t>
            </a:r>
          </a:p>
        </p:txBody>
      </p:sp>
      <p:grpSp>
        <p:nvGrpSpPr>
          <p:cNvPr id="17" name="Group 16">
            <a:extLst>
              <a:ext uri="{FF2B5EF4-FFF2-40B4-BE49-F238E27FC236}">
                <a16:creationId xmlns:a16="http://schemas.microsoft.com/office/drawing/2014/main" id="{5F065CC2-479E-F9AF-7C97-6903946F3D14}"/>
              </a:ext>
              <a:ext uri="{C183D7F6-B498-43B3-948B-1728B52AA6E4}">
                <adec:decorative xmlns:adec="http://schemas.microsoft.com/office/drawing/2017/decorative" val="1"/>
              </a:ext>
            </a:extLst>
          </p:cNvPr>
          <p:cNvGrpSpPr/>
          <p:nvPr/>
        </p:nvGrpSpPr>
        <p:grpSpPr>
          <a:xfrm>
            <a:off x="9277663" y="-996613"/>
            <a:ext cx="3408660" cy="5022968"/>
            <a:chOff x="9277662" y="-996613"/>
            <a:chExt cx="3408660" cy="5022968"/>
          </a:xfrm>
        </p:grpSpPr>
        <p:sp>
          <p:nvSpPr>
            <p:cNvPr id="11" name="Hexagon 10">
              <a:extLst>
                <a:ext uri="{FF2B5EF4-FFF2-40B4-BE49-F238E27FC236}">
                  <a16:creationId xmlns:a16="http://schemas.microsoft.com/office/drawing/2014/main" id="{F512140B-D12B-CC5D-125D-31BE188B903B}"/>
                </a:ext>
              </a:extLst>
            </p:cNvPr>
            <p:cNvSpPr/>
            <p:nvPr/>
          </p:nvSpPr>
          <p:spPr bwMode="auto">
            <a:xfrm>
              <a:off x="9277662" y="1565832"/>
              <a:ext cx="1863394" cy="1606374"/>
            </a:xfrm>
            <a:prstGeom prst="hexagon">
              <a:avLst/>
            </a:prstGeom>
            <a:noFill/>
            <a:ln w="19050" cap="sq">
              <a:solidFill>
                <a:srgbClr val="4CCBED"/>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6D3CB08B-73A1-23AA-4703-A8A400941745}"/>
                </a:ext>
              </a:extLst>
            </p:cNvPr>
            <p:cNvSpPr/>
            <p:nvPr/>
          </p:nvSpPr>
          <p:spPr bwMode="auto">
            <a:xfrm>
              <a:off x="9277662" y="-142465"/>
              <a:ext cx="1863394" cy="160637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B6145891-39BD-13F3-7C64-EADB6AD5242A}"/>
                </a:ext>
              </a:extLst>
            </p:cNvPr>
            <p:cNvSpPr/>
            <p:nvPr/>
          </p:nvSpPr>
          <p:spPr bwMode="auto">
            <a:xfrm>
              <a:off x="10822928" y="711684"/>
              <a:ext cx="1863394" cy="1606374"/>
            </a:xfrm>
            <a:prstGeom prst="hexagon">
              <a:avLst/>
            </a:prstGeom>
            <a:noFill/>
            <a:ln w="19050" cap="sq">
              <a:solidFill>
                <a:srgbClr val="4CCBED"/>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41F7E74-8AD2-4F26-1686-556E4382E0D2}"/>
                </a:ext>
              </a:extLst>
            </p:cNvPr>
            <p:cNvSpPr/>
            <p:nvPr/>
          </p:nvSpPr>
          <p:spPr bwMode="auto">
            <a:xfrm>
              <a:off x="10822928" y="-996613"/>
              <a:ext cx="1863394" cy="160637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C0F5F335-2985-5307-364A-38AF54CA2CA9}"/>
                </a:ext>
              </a:extLst>
            </p:cNvPr>
            <p:cNvSpPr/>
            <p:nvPr/>
          </p:nvSpPr>
          <p:spPr bwMode="auto">
            <a:xfrm>
              <a:off x="10822928" y="2419981"/>
              <a:ext cx="1863394" cy="160637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1609E6C0-D415-E1D9-AD0E-47132F36A08F}"/>
              </a:ext>
              <a:ext uri="{C183D7F6-B498-43B3-948B-1728B52AA6E4}">
                <adec:decorative xmlns:adec="http://schemas.microsoft.com/office/drawing/2017/decorative" val="1"/>
              </a:ext>
            </a:extLst>
          </p:cNvPr>
          <p:cNvGrpSpPr/>
          <p:nvPr/>
        </p:nvGrpSpPr>
        <p:grpSpPr>
          <a:xfrm>
            <a:off x="-395087" y="3736756"/>
            <a:ext cx="3408660" cy="4168819"/>
            <a:chOff x="-395088" y="3736755"/>
            <a:chExt cx="3408660" cy="4168819"/>
          </a:xfrm>
        </p:grpSpPr>
        <p:sp>
          <p:nvSpPr>
            <p:cNvPr id="7" name="Hexagon 6">
              <a:extLst>
                <a:ext uri="{FF2B5EF4-FFF2-40B4-BE49-F238E27FC236}">
                  <a16:creationId xmlns:a16="http://schemas.microsoft.com/office/drawing/2014/main" id="{9F443709-7583-AE2B-3130-E1FCECEE5582}"/>
                </a:ext>
              </a:extLst>
            </p:cNvPr>
            <p:cNvSpPr/>
            <p:nvPr/>
          </p:nvSpPr>
          <p:spPr bwMode="auto">
            <a:xfrm>
              <a:off x="-395088" y="6299200"/>
              <a:ext cx="1863394" cy="1606374"/>
            </a:xfrm>
            <a:prstGeom prst="hexagon">
              <a:avLst/>
            </a:prstGeom>
            <a:noFill/>
            <a:ln w="19050" cap="sq">
              <a:solidFill>
                <a:srgbClr val="4CCBED"/>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8BFA7E22-D3CA-163F-AAC7-4A82A72B2887}"/>
                </a:ext>
              </a:extLst>
            </p:cNvPr>
            <p:cNvSpPr/>
            <p:nvPr/>
          </p:nvSpPr>
          <p:spPr bwMode="auto">
            <a:xfrm>
              <a:off x="-395088" y="4590903"/>
              <a:ext cx="1863394" cy="160637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3ADA0BD-9A22-C1A5-BE2A-8133CD510EEA}"/>
                </a:ext>
              </a:extLst>
            </p:cNvPr>
            <p:cNvSpPr/>
            <p:nvPr/>
          </p:nvSpPr>
          <p:spPr bwMode="auto">
            <a:xfrm>
              <a:off x="1150178" y="5445052"/>
              <a:ext cx="1863394" cy="160637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71769794-FBE0-FC81-AF32-F6A458D91F64}"/>
                </a:ext>
              </a:extLst>
            </p:cNvPr>
            <p:cNvSpPr/>
            <p:nvPr/>
          </p:nvSpPr>
          <p:spPr bwMode="auto">
            <a:xfrm>
              <a:off x="1150178" y="3736755"/>
              <a:ext cx="1863394" cy="1606374"/>
            </a:xfrm>
            <a:prstGeom prst="hexagon">
              <a:avLst/>
            </a:prstGeom>
            <a:noFill/>
            <a:ln w="19050" cap="sq">
              <a:solidFill>
                <a:srgbClr val="4CCBED"/>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30714329"/>
      </p:ext>
    </p:extLst>
  </p:cSld>
  <p:clrMapOvr>
    <a:masterClrMapping/>
  </p:clrMapOvr>
  <p:transition advTm="8330">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119" y="2628214"/>
            <a:ext cx="7454643" cy="1045028"/>
          </a:xfrm>
        </p:spPr>
        <p:txBody>
          <a:bodyPr vert="horz" wrap="square" lIns="0" tIns="0" rIns="0" bIns="0" rtlCol="0" anchor="b" anchorCtr="0">
            <a:normAutofit/>
          </a:bodyPr>
          <a:lstStyle/>
          <a:p>
            <a:pPr>
              <a:lnSpc>
                <a:spcPts val="5490"/>
              </a:lnSpc>
            </a:pPr>
            <a:r>
              <a:rPr kumimoji="0" lang="en-US" sz="5000" b="0" i="0" u="none" strike="noStrike" kern="1200" cap="none" spc="-49" normalizeH="0" baseline="0" noProof="0" dirty="0">
                <a:ln w="3175">
                  <a:noFill/>
                </a:ln>
                <a:effectLst/>
                <a:uLnTx/>
                <a:uFillTx/>
                <a:latin typeface="+mj-lt"/>
                <a:ea typeface="+mn-ea"/>
                <a:cs typeface="Segoe UI" pitchFamily="34" charset="0"/>
              </a:rPr>
              <a:t>Let’s move on to the Labs!</a:t>
            </a:r>
            <a:endParaRPr lang="en-US" sz="5000" b="0" kern="1200" cap="none" spc="-49" baseline="0" dirty="0">
              <a:ln w="3175">
                <a:noFill/>
              </a:ln>
              <a:effectLst/>
              <a:latin typeface="+mj-lt"/>
              <a:ea typeface="+mn-ea"/>
              <a:cs typeface="Segoe UI" pitchFamily="34" charset="0"/>
            </a:endParaRPr>
          </a:p>
        </p:txBody>
      </p:sp>
    </p:spTree>
    <p:extLst>
      <p:ext uri="{BB962C8B-B14F-4D97-AF65-F5344CB8AC3E}">
        <p14:creationId xmlns:p14="http://schemas.microsoft.com/office/powerpoint/2010/main" val="14625467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 Placeholder 151">
            <a:extLst>
              <a:ext uri="{FF2B5EF4-FFF2-40B4-BE49-F238E27FC236}">
                <a16:creationId xmlns:a16="http://schemas.microsoft.com/office/drawing/2014/main" id="{66329B16-92AE-4015-9DDA-EA60FDD014B5}"/>
              </a:ext>
            </a:extLst>
          </p:cNvPr>
          <p:cNvSpPr>
            <a:spLocks noGrp="1"/>
          </p:cNvSpPr>
          <p:nvPr>
            <p:ph type="title" idx="4294967295"/>
          </p:nvPr>
        </p:nvSpPr>
        <p:spPr>
          <a:xfrm>
            <a:off x="1412744" y="279694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IN" sz="5400" b="0" i="0" u="none" strike="noStrike" kern="1200" cap="none" spc="-49" normalizeH="0" baseline="0" noProof="0" dirty="0">
                <a:ln>
                  <a:noFill/>
                </a:ln>
                <a:solidFill>
                  <a:schemeClr val="tx1"/>
                </a:solidFill>
                <a:effectLst/>
                <a:uLnTx/>
                <a:uFillTx/>
                <a:latin typeface="+mj-lt"/>
                <a:ea typeface="+mn-ea"/>
                <a:cs typeface="+mn-cs"/>
              </a:rPr>
              <a:t>Getting started with Copilot Studio</a:t>
            </a:r>
          </a:p>
        </p:txBody>
      </p:sp>
      <p:sp>
        <p:nvSpPr>
          <p:cNvPr id="2" name="Title 3">
            <a:extLst>
              <a:ext uri="{FF2B5EF4-FFF2-40B4-BE49-F238E27FC236}">
                <a16:creationId xmlns:a16="http://schemas.microsoft.com/office/drawing/2014/main" id="{17B95D8C-5BDD-1AFD-7FD5-2017A04F6557}"/>
              </a:ext>
            </a:extLst>
          </p:cNvPr>
          <p:cNvSpPr txBox="1">
            <a:spLocks/>
          </p:cNvSpPr>
          <p:nvPr/>
        </p:nvSpPr>
        <p:spPr>
          <a:xfrm>
            <a:off x="431801" y="972781"/>
            <a:ext cx="4991100" cy="551819"/>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altLang="zh-CN" dirty="0">
                <a:solidFill>
                  <a:schemeClr val="tx2"/>
                </a:solidFill>
              </a:rPr>
              <a:t>Labs 00 - 04:</a:t>
            </a:r>
            <a:endParaRPr lang="en-US" dirty="0">
              <a:solidFill>
                <a:schemeClr val="tx2"/>
              </a:solidFill>
            </a:endParaRPr>
          </a:p>
        </p:txBody>
      </p:sp>
    </p:spTree>
    <p:extLst>
      <p:ext uri="{BB962C8B-B14F-4D97-AF65-F5344CB8AC3E}">
        <p14:creationId xmlns:p14="http://schemas.microsoft.com/office/powerpoint/2010/main" val="294296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048A57-BB4B-4767-AEA9-E39971AE17B6}"/>
              </a:ext>
              <a:ext uri="{C183D7F6-B498-43B3-948B-1728B52AA6E4}">
                <adec:decorative xmlns:adec="http://schemas.microsoft.com/office/drawing/2017/decorative" val="1"/>
              </a:ext>
            </a:extLst>
          </p:cNvPr>
          <p:cNvGrpSpPr/>
          <p:nvPr/>
        </p:nvGrpSpPr>
        <p:grpSpPr>
          <a:xfrm>
            <a:off x="0" y="5658770"/>
            <a:ext cx="1276470" cy="1199230"/>
            <a:chOff x="0" y="5658770"/>
            <a:chExt cx="1276470" cy="1199230"/>
          </a:xfrm>
        </p:grpSpPr>
        <p:sp>
          <p:nvSpPr>
            <p:cNvPr id="93" name="Freeform: Shape 92">
              <a:extLst>
                <a:ext uri="{FF2B5EF4-FFF2-40B4-BE49-F238E27FC236}">
                  <a16:creationId xmlns:a16="http://schemas.microsoft.com/office/drawing/2014/main" id="{E921873B-3C97-4A7B-AC0C-DF767D85B33C}"/>
                </a:ext>
              </a:extLst>
            </p:cNvPr>
            <p:cNvSpPr/>
            <p:nvPr/>
          </p:nvSpPr>
          <p:spPr bwMode="auto">
            <a:xfrm>
              <a:off x="0" y="5658770"/>
              <a:ext cx="1276470" cy="1199230"/>
            </a:xfrm>
            <a:custGeom>
              <a:avLst/>
              <a:gdLst>
                <a:gd name="connsiteX0" fmla="*/ 0 w 1276470"/>
                <a:gd name="connsiteY0" fmla="*/ 0 h 1199230"/>
                <a:gd name="connsiteX1" fmla="*/ 1276470 w 1276470"/>
                <a:gd name="connsiteY1" fmla="*/ 1199230 h 1199230"/>
                <a:gd name="connsiteX2" fmla="*/ 0 w 1276470"/>
                <a:gd name="connsiteY2" fmla="*/ 1199230 h 1199230"/>
              </a:gdLst>
              <a:ahLst/>
              <a:cxnLst>
                <a:cxn ang="0">
                  <a:pos x="connsiteX0" y="connsiteY0"/>
                </a:cxn>
                <a:cxn ang="0">
                  <a:pos x="connsiteX1" y="connsiteY1"/>
                </a:cxn>
                <a:cxn ang="0">
                  <a:pos x="connsiteX2" y="connsiteY2"/>
                </a:cxn>
              </a:cxnLst>
              <a:rect l="l" t="t" r="r" b="b"/>
              <a:pathLst>
                <a:path w="1276470" h="1199230">
                  <a:moveTo>
                    <a:pt x="0" y="0"/>
                  </a:moveTo>
                  <a:lnTo>
                    <a:pt x="1276470" y="1199230"/>
                  </a:lnTo>
                  <a:lnTo>
                    <a:pt x="0" y="1199230"/>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622195C3-B128-4EDE-8B51-0414CF94A396}"/>
                </a:ext>
              </a:extLst>
            </p:cNvPr>
            <p:cNvSpPr/>
            <p:nvPr/>
          </p:nvSpPr>
          <p:spPr bwMode="auto">
            <a:xfrm>
              <a:off x="0" y="6126689"/>
              <a:ext cx="1058200" cy="731311"/>
            </a:xfrm>
            <a:custGeom>
              <a:avLst/>
              <a:gdLst>
                <a:gd name="connsiteX0" fmla="*/ 279784 w 1058200"/>
                <a:gd name="connsiteY0" fmla="*/ 0 h 731311"/>
                <a:gd name="connsiteX1" fmla="*/ 1058200 w 1058200"/>
                <a:gd name="connsiteY1" fmla="*/ 731311 h 731311"/>
                <a:gd name="connsiteX2" fmla="*/ 0 w 1058200"/>
                <a:gd name="connsiteY2" fmla="*/ 731311 h 731311"/>
                <a:gd name="connsiteX3" fmla="*/ 0 w 1058200"/>
                <a:gd name="connsiteY3" fmla="*/ 279783 h 731311"/>
              </a:gdLst>
              <a:ahLst/>
              <a:cxnLst>
                <a:cxn ang="0">
                  <a:pos x="connsiteX0" y="connsiteY0"/>
                </a:cxn>
                <a:cxn ang="0">
                  <a:pos x="connsiteX1" y="connsiteY1"/>
                </a:cxn>
                <a:cxn ang="0">
                  <a:pos x="connsiteX2" y="connsiteY2"/>
                </a:cxn>
                <a:cxn ang="0">
                  <a:pos x="connsiteX3" y="connsiteY3"/>
                </a:cxn>
              </a:cxnLst>
              <a:rect l="l" t="t" r="r" b="b"/>
              <a:pathLst>
                <a:path w="1058200" h="731311">
                  <a:moveTo>
                    <a:pt x="279784" y="0"/>
                  </a:moveTo>
                  <a:lnTo>
                    <a:pt x="1058200" y="731311"/>
                  </a:lnTo>
                  <a:lnTo>
                    <a:pt x="0" y="731311"/>
                  </a:lnTo>
                  <a:lnTo>
                    <a:pt x="0" y="279783"/>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7A1D3B00-E4CC-48D8-B374-97409A390157}"/>
              </a:ext>
            </a:extLst>
          </p:cNvPr>
          <p:cNvSpPr>
            <a:spLocks noGrp="1"/>
          </p:cNvSpPr>
          <p:nvPr>
            <p:ph type="title"/>
          </p:nvPr>
        </p:nvSpPr>
        <p:spPr/>
        <p:txBody>
          <a:bodyPr/>
          <a:lstStyle/>
          <a:p>
            <a:r>
              <a:rPr lang="en-US" dirty="0"/>
              <a:t>Copilot Studio Information Architecture</a:t>
            </a:r>
          </a:p>
        </p:txBody>
      </p:sp>
      <p:sp>
        <p:nvSpPr>
          <p:cNvPr id="27" name="Rectangle: Rounded Corners 26">
            <a:extLst>
              <a:ext uri="{FF2B5EF4-FFF2-40B4-BE49-F238E27FC236}">
                <a16:creationId xmlns:a16="http://schemas.microsoft.com/office/drawing/2014/main" id="{5B68B680-2FFB-4655-988E-21EC96B5761B}"/>
              </a:ext>
              <a:ext uri="{C183D7F6-B498-43B3-948B-1728B52AA6E4}">
                <adec:decorative xmlns:adec="http://schemas.microsoft.com/office/drawing/2017/decorative" val="1"/>
              </a:ext>
            </a:extLst>
          </p:cNvPr>
          <p:cNvSpPr/>
          <p:nvPr/>
        </p:nvSpPr>
        <p:spPr>
          <a:xfrm>
            <a:off x="457200" y="1154660"/>
            <a:ext cx="11277600" cy="4912312"/>
          </a:xfrm>
          <a:prstGeom prst="roundRect">
            <a:avLst>
              <a:gd name="adj" fmla="val 494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101DD45C-7046-4471-B98F-F8876F95B7CA}"/>
              </a:ext>
            </a:extLst>
          </p:cNvPr>
          <p:cNvSpPr txBox="1"/>
          <p:nvPr/>
        </p:nvSpPr>
        <p:spPr>
          <a:xfrm>
            <a:off x="4092946" y="1175927"/>
            <a:ext cx="399584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a:ea typeface="+mn-ea"/>
                <a:cs typeface="+mn-cs"/>
              </a:rPr>
              <a:t>Microsoft </a:t>
            </a:r>
            <a:r>
              <a:rPr kumimoji="0" lang="en-US" sz="1800" b="0" i="0" u="none" strike="noStrike" kern="1200" cap="none" spc="0" normalizeH="0" baseline="0" noProof="0" dirty="0" err="1">
                <a:ln>
                  <a:noFill/>
                </a:ln>
                <a:solidFill>
                  <a:srgbClr val="3C3C41"/>
                </a:solidFill>
                <a:effectLst/>
                <a:uLnTx/>
                <a:uFillTx/>
                <a:latin typeface="Segoe UI Semibold"/>
                <a:ea typeface="+mn-ea"/>
                <a:cs typeface="+mn-cs"/>
              </a:rPr>
              <a:t>Dataverse</a:t>
            </a:r>
            <a:r>
              <a:rPr kumimoji="0" lang="en-US" sz="1800" b="0" i="0" u="none" strike="noStrike" kern="1200" cap="none" spc="0" normalizeH="0" baseline="0" noProof="0" dirty="0">
                <a:ln>
                  <a:noFill/>
                </a:ln>
                <a:solidFill>
                  <a:srgbClr val="3C3C41"/>
                </a:solidFill>
                <a:effectLst/>
                <a:uLnTx/>
                <a:uFillTx/>
                <a:latin typeface="Segoe UI Semibold"/>
                <a:ea typeface="+mn-ea"/>
                <a:cs typeface="+mn-cs"/>
              </a:rPr>
              <a:t> Environment</a:t>
            </a:r>
          </a:p>
        </p:txBody>
      </p:sp>
      <p:sp>
        <p:nvSpPr>
          <p:cNvPr id="36" name="Rectangle: Rounded Corners 35">
            <a:extLst>
              <a:ext uri="{FF2B5EF4-FFF2-40B4-BE49-F238E27FC236}">
                <a16:creationId xmlns:a16="http://schemas.microsoft.com/office/drawing/2014/main" id="{87544F3B-7214-4BDE-AEDD-367C4BD4520D}"/>
              </a:ext>
              <a:ext uri="{C183D7F6-B498-43B3-948B-1728B52AA6E4}">
                <adec:decorative xmlns:adec="http://schemas.microsoft.com/office/drawing/2017/decorative" val="1"/>
              </a:ext>
            </a:extLst>
          </p:cNvPr>
          <p:cNvSpPr/>
          <p:nvPr/>
        </p:nvSpPr>
        <p:spPr>
          <a:xfrm>
            <a:off x="580757" y="1625601"/>
            <a:ext cx="11020219" cy="4267200"/>
          </a:xfrm>
          <a:prstGeom prst="roundRect">
            <a:avLst>
              <a:gd name="adj" fmla="val 5526"/>
            </a:avLst>
          </a:prstGeom>
          <a:solidFill>
            <a:srgbClr val="0B5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945FA146-40AD-4079-BDFA-B3C69DCDAF25}"/>
              </a:ext>
            </a:extLst>
          </p:cNvPr>
          <p:cNvSpPr txBox="1"/>
          <p:nvPr/>
        </p:nvSpPr>
        <p:spPr>
          <a:xfrm>
            <a:off x="915990" y="1687104"/>
            <a:ext cx="519821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Copilot </a:t>
            </a:r>
            <a:r>
              <a:rPr kumimoji="0" lang="en-US" sz="1200" b="0" i="0" u="none" strike="noStrike" kern="1200" cap="none" spc="0" normalizeH="0" baseline="0" noProof="0" dirty="0">
                <a:ln>
                  <a:noFill/>
                </a:ln>
                <a:solidFill>
                  <a:srgbClr val="FFFFFF"/>
                </a:solidFill>
                <a:effectLst/>
                <a:uLnTx/>
                <a:uFillTx/>
                <a:latin typeface="Segoe UI"/>
                <a:ea typeface="+mn-ea"/>
                <a:cs typeface="+mn-cs"/>
              </a:rPr>
              <a:t>(0, 1 or more copilots in an environment)</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Rectangle: Rounded Corners 37">
            <a:extLst>
              <a:ext uri="{FF2B5EF4-FFF2-40B4-BE49-F238E27FC236}">
                <a16:creationId xmlns:a16="http://schemas.microsoft.com/office/drawing/2014/main" id="{688AE799-FEB5-4D2F-A691-82284B73E7F9}"/>
              </a:ext>
              <a:ext uri="{C183D7F6-B498-43B3-948B-1728B52AA6E4}">
                <adec:decorative xmlns:adec="http://schemas.microsoft.com/office/drawing/2017/decorative" val="1"/>
              </a:ext>
            </a:extLst>
          </p:cNvPr>
          <p:cNvSpPr/>
          <p:nvPr/>
        </p:nvSpPr>
        <p:spPr>
          <a:xfrm>
            <a:off x="714273" y="2296328"/>
            <a:ext cx="5632608" cy="3486935"/>
          </a:xfrm>
          <a:prstGeom prst="roundRect">
            <a:avLst>
              <a:gd name="adj" fmla="val 3871"/>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F6E4A-074E-4545-AEC9-76EEC7855A31}"/>
              </a:ext>
            </a:extLst>
          </p:cNvPr>
          <p:cNvSpPr txBox="1"/>
          <p:nvPr/>
        </p:nvSpPr>
        <p:spPr>
          <a:xfrm>
            <a:off x="828453" y="2437401"/>
            <a:ext cx="5305978"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User Topics </a:t>
            </a:r>
            <a:r>
              <a:rPr kumimoji="0" lang="en-US" sz="1200" b="0" i="0" u="none" strike="noStrike" kern="1200" cap="none" spc="0" normalizeH="0" baseline="0" noProof="0" dirty="0">
                <a:ln>
                  <a:noFill/>
                </a:ln>
                <a:solidFill>
                  <a:srgbClr val="3C3C41"/>
                </a:solidFill>
                <a:effectLst/>
                <a:uLnTx/>
                <a:uFillTx/>
                <a:latin typeface="Segoe UI"/>
                <a:ea typeface="+mn-ea"/>
                <a:cs typeface="+mn-cs"/>
              </a:rPr>
              <a:t>(1 or more in a copilot) </a:t>
            </a:r>
          </a:p>
        </p:txBody>
      </p:sp>
      <p:sp>
        <p:nvSpPr>
          <p:cNvPr id="43" name="Rectangle: Rounded Corners 42">
            <a:extLst>
              <a:ext uri="{FF2B5EF4-FFF2-40B4-BE49-F238E27FC236}">
                <a16:creationId xmlns:a16="http://schemas.microsoft.com/office/drawing/2014/main" id="{0C0D2BB0-2C2E-4134-B9FB-AEA1470838D6}"/>
              </a:ext>
              <a:ext uri="{C183D7F6-B498-43B3-948B-1728B52AA6E4}">
                <adec:decorative xmlns:adec="http://schemas.microsoft.com/office/drawing/2017/decorative" val="1"/>
              </a:ext>
            </a:extLst>
          </p:cNvPr>
          <p:cNvSpPr/>
          <p:nvPr/>
        </p:nvSpPr>
        <p:spPr>
          <a:xfrm>
            <a:off x="814774" y="2862238"/>
            <a:ext cx="5404247" cy="2795680"/>
          </a:xfrm>
          <a:prstGeom prst="roundRect">
            <a:avLst>
              <a:gd name="adj" fmla="val 4936"/>
            </a:avLst>
          </a:prstGeom>
          <a:solidFill>
            <a:srgbClr val="09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484DD2D3-D7BE-4A4C-8ECA-DCB17120F63E}"/>
              </a:ext>
            </a:extLst>
          </p:cNvPr>
          <p:cNvSpPr txBox="1"/>
          <p:nvPr/>
        </p:nvSpPr>
        <p:spPr>
          <a:xfrm>
            <a:off x="912962" y="3089228"/>
            <a:ext cx="5373978"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Conversation Tree </a:t>
            </a:r>
            <a:r>
              <a:rPr kumimoji="0" lang="en-US" sz="1200" b="0" i="0" u="none" strike="noStrike" kern="1200" cap="none" spc="0" normalizeH="0" baseline="0" noProof="0" dirty="0">
                <a:ln>
                  <a:noFill/>
                </a:ln>
                <a:solidFill>
                  <a:srgbClr val="FFFFFF"/>
                </a:solidFill>
                <a:effectLst/>
                <a:uLnTx/>
                <a:uFillTx/>
                <a:latin typeface="Segoe UI"/>
                <a:ea typeface="+mn-ea"/>
                <a:cs typeface="+mn-cs"/>
              </a:rPr>
              <a:t>(1 per topic)</a:t>
            </a:r>
          </a:p>
        </p:txBody>
      </p:sp>
      <p:grpSp>
        <p:nvGrpSpPr>
          <p:cNvPr id="8" name="Group 7">
            <a:extLst>
              <a:ext uri="{FF2B5EF4-FFF2-40B4-BE49-F238E27FC236}">
                <a16:creationId xmlns:a16="http://schemas.microsoft.com/office/drawing/2014/main" id="{848F11CA-341F-4326-B0E2-CE588A14E817}"/>
              </a:ext>
              <a:ext uri="{C183D7F6-B498-43B3-948B-1728B52AA6E4}">
                <adec:decorative xmlns:adec="http://schemas.microsoft.com/office/drawing/2017/decorative" val="1"/>
              </a:ext>
            </a:extLst>
          </p:cNvPr>
          <p:cNvGrpSpPr/>
          <p:nvPr/>
        </p:nvGrpSpPr>
        <p:grpSpPr>
          <a:xfrm>
            <a:off x="932063" y="3549056"/>
            <a:ext cx="5166072" cy="2000176"/>
            <a:chOff x="917867" y="3940289"/>
            <a:chExt cx="5196341" cy="1648332"/>
          </a:xfrm>
        </p:grpSpPr>
        <p:sp>
          <p:nvSpPr>
            <p:cNvPr id="57" name="Rectangle: Rounded Corners 56">
              <a:extLst>
                <a:ext uri="{FF2B5EF4-FFF2-40B4-BE49-F238E27FC236}">
                  <a16:creationId xmlns:a16="http://schemas.microsoft.com/office/drawing/2014/main" id="{593332EE-D331-49D9-9039-21E6EA5E6861}"/>
                </a:ext>
              </a:extLst>
            </p:cNvPr>
            <p:cNvSpPr/>
            <p:nvPr/>
          </p:nvSpPr>
          <p:spPr>
            <a:xfrm>
              <a:off x="917867" y="3940289"/>
              <a:ext cx="5196341" cy="535024"/>
            </a:xfrm>
            <a:prstGeom prst="roundRect">
              <a:avLst>
                <a:gd name="adj" fmla="val 1073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Trigger Phrases</a:t>
              </a:r>
            </a:p>
          </p:txBody>
        </p:sp>
        <p:sp>
          <p:nvSpPr>
            <p:cNvPr id="58" name="Rectangle: Rounded Corners 57">
              <a:extLst>
                <a:ext uri="{FF2B5EF4-FFF2-40B4-BE49-F238E27FC236}">
                  <a16:creationId xmlns:a16="http://schemas.microsoft.com/office/drawing/2014/main" id="{A8631DFC-46DA-4088-8F78-E086F4B76644}"/>
                </a:ext>
              </a:extLst>
            </p:cNvPr>
            <p:cNvSpPr/>
            <p:nvPr/>
          </p:nvSpPr>
          <p:spPr>
            <a:xfrm>
              <a:off x="917867" y="4543368"/>
              <a:ext cx="2558612" cy="488599"/>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Prebuilt Entities </a:t>
              </a:r>
              <a:endParaRPr kumimoji="0" lang="en-US" sz="11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12E31CE9-CC42-4A73-B568-4ED060B9D889}"/>
                </a:ext>
              </a:extLst>
            </p:cNvPr>
            <p:cNvSpPr/>
            <p:nvPr/>
          </p:nvSpPr>
          <p:spPr>
            <a:xfrm>
              <a:off x="917867" y="5100022"/>
              <a:ext cx="2558612" cy="488599"/>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Power Automate </a:t>
              </a:r>
              <a:r>
                <a:rPr kumimoji="0" lang="en-US" sz="1100" b="0" i="0" u="none" strike="noStrike" kern="1200" cap="none" spc="0" normalizeH="0" baseline="0" noProof="0" dirty="0">
                  <a:ln>
                    <a:noFill/>
                  </a:ln>
                  <a:solidFill>
                    <a:srgbClr val="FFFFFF"/>
                  </a:solidFill>
                  <a:effectLst/>
                  <a:uLnTx/>
                  <a:uFillTx/>
                  <a:latin typeface="Segoe UI Semibold"/>
                  <a:ea typeface="+mn-ea"/>
                  <a:cs typeface="+mn-cs"/>
                </a:rPr>
                <a:t>Flows</a:t>
              </a:r>
            </a:p>
          </p:txBody>
        </p:sp>
        <p:sp>
          <p:nvSpPr>
            <p:cNvPr id="71" name="Rectangle: Rounded Corners 70">
              <a:extLst>
                <a:ext uri="{FF2B5EF4-FFF2-40B4-BE49-F238E27FC236}">
                  <a16:creationId xmlns:a16="http://schemas.microsoft.com/office/drawing/2014/main" id="{8EA5C161-620A-4128-BE0A-3DE14B10550C}"/>
                </a:ext>
              </a:extLst>
            </p:cNvPr>
            <p:cNvSpPr/>
            <p:nvPr/>
          </p:nvSpPr>
          <p:spPr>
            <a:xfrm>
              <a:off x="3553468" y="4543368"/>
              <a:ext cx="2558612" cy="488599"/>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Custom Entities </a:t>
              </a:r>
            </a:p>
          </p:txBody>
        </p:sp>
        <p:sp>
          <p:nvSpPr>
            <p:cNvPr id="72" name="Rectangle: Rounded Corners 71">
              <a:extLst>
                <a:ext uri="{FF2B5EF4-FFF2-40B4-BE49-F238E27FC236}">
                  <a16:creationId xmlns:a16="http://schemas.microsoft.com/office/drawing/2014/main" id="{082B846E-B679-4ED4-9C84-99758FF512F3}"/>
                </a:ext>
              </a:extLst>
            </p:cNvPr>
            <p:cNvSpPr/>
            <p:nvPr/>
          </p:nvSpPr>
          <p:spPr>
            <a:xfrm>
              <a:off x="3553468" y="5100022"/>
              <a:ext cx="2558612" cy="488599"/>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Bot Framework </a:t>
              </a:r>
              <a:r>
                <a:rPr kumimoji="0" lang="en-US" sz="1100" b="0" i="0" u="none" strike="noStrike" kern="1200" cap="none" spc="0" normalizeH="0" baseline="0" noProof="0" dirty="0">
                  <a:ln>
                    <a:noFill/>
                  </a:ln>
                  <a:solidFill>
                    <a:srgbClr val="FFFFFF"/>
                  </a:solidFill>
                  <a:effectLst/>
                  <a:uLnTx/>
                  <a:uFillTx/>
                  <a:latin typeface="Segoe UI Semibold"/>
                  <a:ea typeface="+mn-ea"/>
                  <a:cs typeface="+mn-cs"/>
                </a:rPr>
                <a:t>Skills </a:t>
              </a:r>
            </a:p>
          </p:txBody>
        </p:sp>
      </p:grpSp>
      <p:sp>
        <p:nvSpPr>
          <p:cNvPr id="73" name="Rectangle: Rounded Corners 72">
            <a:extLst>
              <a:ext uri="{FF2B5EF4-FFF2-40B4-BE49-F238E27FC236}">
                <a16:creationId xmlns:a16="http://schemas.microsoft.com/office/drawing/2014/main" id="{A5F3F966-2C0A-4975-9C03-39D9B5638709}"/>
              </a:ext>
              <a:ext uri="{C183D7F6-B498-43B3-948B-1728B52AA6E4}">
                <adec:decorative xmlns:adec="http://schemas.microsoft.com/office/drawing/2017/decorative" val="1"/>
              </a:ext>
            </a:extLst>
          </p:cNvPr>
          <p:cNvSpPr/>
          <p:nvPr/>
        </p:nvSpPr>
        <p:spPr>
          <a:xfrm>
            <a:off x="6470439" y="2619374"/>
            <a:ext cx="5002529" cy="3163889"/>
          </a:xfrm>
          <a:prstGeom prst="roundRect">
            <a:avLst>
              <a:gd name="adj" fmla="val 4324"/>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76B6FCC-A01A-4FD9-8EF9-9FDAB9C20E32}"/>
              </a:ext>
            </a:extLst>
          </p:cNvPr>
          <p:cNvSpPr txBox="1"/>
          <p:nvPr/>
        </p:nvSpPr>
        <p:spPr>
          <a:xfrm>
            <a:off x="6779533" y="2862238"/>
            <a:ext cx="4757439"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System Topics </a:t>
            </a:r>
            <a:r>
              <a:rPr kumimoji="0" lang="en-US" sz="1200" b="0" i="0" u="none" strike="noStrike" kern="1200" cap="none" spc="0" normalizeH="0" baseline="0" noProof="0" dirty="0">
                <a:ln>
                  <a:noFill/>
                </a:ln>
                <a:solidFill>
                  <a:srgbClr val="3C3C41"/>
                </a:solidFill>
                <a:effectLst/>
                <a:uLnTx/>
                <a:uFillTx/>
                <a:latin typeface="Segoe UI"/>
                <a:ea typeface="+mn-ea"/>
                <a:cs typeface="+mn-cs"/>
              </a:rPr>
              <a:t>(8 pre-defined in a copilot) </a:t>
            </a:r>
          </a:p>
        </p:txBody>
      </p:sp>
      <p:sp>
        <p:nvSpPr>
          <p:cNvPr id="75" name="Rectangle: Rounded Corners 74">
            <a:extLst>
              <a:ext uri="{FF2B5EF4-FFF2-40B4-BE49-F238E27FC236}">
                <a16:creationId xmlns:a16="http://schemas.microsoft.com/office/drawing/2014/main" id="{592E7F60-7A35-4D01-A0F9-DFBCDBC54D36}"/>
              </a:ext>
              <a:ext uri="{C183D7F6-B498-43B3-948B-1728B52AA6E4}">
                <adec:decorative xmlns:adec="http://schemas.microsoft.com/office/drawing/2017/decorative" val="1"/>
              </a:ext>
            </a:extLst>
          </p:cNvPr>
          <p:cNvSpPr/>
          <p:nvPr/>
        </p:nvSpPr>
        <p:spPr>
          <a:xfrm>
            <a:off x="6609075" y="3356527"/>
            <a:ext cx="4732977" cy="2331041"/>
          </a:xfrm>
          <a:prstGeom prst="roundRect">
            <a:avLst>
              <a:gd name="adj" fmla="val 7532"/>
            </a:avLst>
          </a:prstGeom>
          <a:solidFill>
            <a:srgbClr val="09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29767885-6A1D-491E-9EA8-393FBFDD7B1A}"/>
              </a:ext>
            </a:extLst>
          </p:cNvPr>
          <p:cNvSpPr txBox="1"/>
          <p:nvPr/>
        </p:nvSpPr>
        <p:spPr>
          <a:xfrm>
            <a:off x="6707260" y="3497818"/>
            <a:ext cx="4631519"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Conversation tree</a:t>
            </a:r>
          </a:p>
        </p:txBody>
      </p:sp>
      <p:sp>
        <p:nvSpPr>
          <p:cNvPr id="77" name="Rectangle: Rounded Corners 76">
            <a:extLst>
              <a:ext uri="{FF2B5EF4-FFF2-40B4-BE49-F238E27FC236}">
                <a16:creationId xmlns:a16="http://schemas.microsoft.com/office/drawing/2014/main" id="{E57C4053-1179-478E-B785-7535AAF8116C}"/>
              </a:ext>
            </a:extLst>
          </p:cNvPr>
          <p:cNvSpPr/>
          <p:nvPr/>
        </p:nvSpPr>
        <p:spPr>
          <a:xfrm>
            <a:off x="6707261" y="4012038"/>
            <a:ext cx="4536603" cy="565536"/>
          </a:xfrm>
          <a:prstGeom prst="roundRect">
            <a:avLst>
              <a:gd name="adj" fmla="val 97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mn-ea"/>
                <a:cs typeface="+mn-cs"/>
              </a:rPr>
              <a:t>Trigger Phrases </a:t>
            </a:r>
          </a:p>
        </p:txBody>
      </p:sp>
      <p:grpSp>
        <p:nvGrpSpPr>
          <p:cNvPr id="78" name="Group 77">
            <a:extLst>
              <a:ext uri="{FF2B5EF4-FFF2-40B4-BE49-F238E27FC236}">
                <a16:creationId xmlns:a16="http://schemas.microsoft.com/office/drawing/2014/main" id="{90FD2EE3-B09E-46B3-A424-97537E8184E0}"/>
              </a:ext>
              <a:ext uri="{C183D7F6-B498-43B3-948B-1728B52AA6E4}">
                <adec:decorative xmlns:adec="http://schemas.microsoft.com/office/drawing/2017/decorative" val="1"/>
              </a:ext>
            </a:extLst>
          </p:cNvPr>
          <p:cNvGrpSpPr/>
          <p:nvPr/>
        </p:nvGrpSpPr>
        <p:grpSpPr>
          <a:xfrm rot="10800000">
            <a:off x="10147489" y="0"/>
            <a:ext cx="1614975" cy="604899"/>
            <a:chOff x="10314145" y="6155531"/>
            <a:chExt cx="1875474" cy="702470"/>
          </a:xfrm>
        </p:grpSpPr>
        <p:sp>
          <p:nvSpPr>
            <p:cNvPr id="79" name="Freeform: Shape 78">
              <a:extLst>
                <a:ext uri="{FF2B5EF4-FFF2-40B4-BE49-F238E27FC236}">
                  <a16:creationId xmlns:a16="http://schemas.microsoft.com/office/drawing/2014/main" id="{CDE32A5A-A373-4BD2-93DE-54E51B9F10EB}"/>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6C430EE2-C3DB-456B-AE88-573BF44911A8}"/>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Rectangle: Rounded Corners 3">
            <a:extLst>
              <a:ext uri="{FF2B5EF4-FFF2-40B4-BE49-F238E27FC236}">
                <a16:creationId xmlns:a16="http://schemas.microsoft.com/office/drawing/2014/main" id="{3D847B39-AE50-4560-8158-1F472E6861BC}"/>
              </a:ext>
            </a:extLst>
          </p:cNvPr>
          <p:cNvSpPr/>
          <p:nvPr/>
        </p:nvSpPr>
        <p:spPr>
          <a:xfrm>
            <a:off x="6703684" y="4687747"/>
            <a:ext cx="2228160" cy="420661"/>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Prebuilt Entities </a:t>
            </a:r>
          </a:p>
        </p:txBody>
      </p:sp>
      <p:sp>
        <p:nvSpPr>
          <p:cNvPr id="35" name="Rectangle: Rounded Corners 34">
            <a:extLst>
              <a:ext uri="{FF2B5EF4-FFF2-40B4-BE49-F238E27FC236}">
                <a16:creationId xmlns:a16="http://schemas.microsoft.com/office/drawing/2014/main" id="{0FE75640-F4B2-483E-BCCD-D2F95916F990}"/>
              </a:ext>
            </a:extLst>
          </p:cNvPr>
          <p:cNvSpPr/>
          <p:nvPr/>
        </p:nvSpPr>
        <p:spPr>
          <a:xfrm>
            <a:off x="9015704" y="4687747"/>
            <a:ext cx="2228160" cy="420661"/>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Custom Entities </a:t>
            </a:r>
          </a:p>
        </p:txBody>
      </p:sp>
      <p:sp>
        <p:nvSpPr>
          <p:cNvPr id="34" name="Rectangle: Rounded Corners 33">
            <a:extLst>
              <a:ext uri="{FF2B5EF4-FFF2-40B4-BE49-F238E27FC236}">
                <a16:creationId xmlns:a16="http://schemas.microsoft.com/office/drawing/2014/main" id="{583D5283-D6E4-43F5-A65F-967742773E27}"/>
              </a:ext>
            </a:extLst>
          </p:cNvPr>
          <p:cNvSpPr/>
          <p:nvPr/>
        </p:nvSpPr>
        <p:spPr>
          <a:xfrm>
            <a:off x="6710018" y="5168239"/>
            <a:ext cx="2228160" cy="420184"/>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Power Automate Flows</a:t>
            </a:r>
          </a:p>
        </p:txBody>
      </p:sp>
      <p:sp>
        <p:nvSpPr>
          <p:cNvPr id="39" name="Rectangle: Rounded Corners 38">
            <a:extLst>
              <a:ext uri="{FF2B5EF4-FFF2-40B4-BE49-F238E27FC236}">
                <a16:creationId xmlns:a16="http://schemas.microsoft.com/office/drawing/2014/main" id="{1E5E6A56-6FA9-4FB4-AF0D-1867F3842ED5}"/>
              </a:ext>
            </a:extLst>
          </p:cNvPr>
          <p:cNvSpPr/>
          <p:nvPr/>
        </p:nvSpPr>
        <p:spPr>
          <a:xfrm>
            <a:off x="9015704" y="5170760"/>
            <a:ext cx="2228160" cy="417663"/>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Bot Framework Skills </a:t>
            </a:r>
          </a:p>
        </p:txBody>
      </p:sp>
    </p:spTree>
    <p:extLst>
      <p:ext uri="{BB962C8B-B14F-4D97-AF65-F5344CB8AC3E}">
        <p14:creationId xmlns:p14="http://schemas.microsoft.com/office/powerpoint/2010/main" val="183246286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23">
            <a:extLst>
              <a:ext uri="{FF2B5EF4-FFF2-40B4-BE49-F238E27FC236}">
                <a16:creationId xmlns:a16="http://schemas.microsoft.com/office/drawing/2014/main" id="{A349DB5B-111A-4FEE-9B5B-E577B17CC740}"/>
              </a:ext>
            </a:extLst>
          </p:cNvPr>
          <p:cNvSpPr>
            <a:spLocks noGrp="1"/>
          </p:cNvSpPr>
          <p:nvPr>
            <p:ph type="title"/>
          </p:nvPr>
        </p:nvSpPr>
        <p:spPr>
          <a:xfrm>
            <a:off x="455995" y="620428"/>
            <a:ext cx="11306469" cy="492443"/>
          </a:xfrm>
        </p:spPr>
        <p:txBody>
          <a:bodyPr/>
          <a:lstStyle/>
          <a:p>
            <a:r>
              <a:rPr lang="en-US" dirty="0"/>
              <a:t>Copilot Creation Process overview</a:t>
            </a:r>
            <a:endParaRPr lang="en-IN" dirty="0"/>
          </a:p>
        </p:txBody>
      </p:sp>
      <p:pic>
        <p:nvPicPr>
          <p:cNvPr id="10" name="Picture 9" descr="a process diagram in a spiral motion">
            <a:extLst>
              <a:ext uri="{FF2B5EF4-FFF2-40B4-BE49-F238E27FC236}">
                <a16:creationId xmlns:a16="http://schemas.microsoft.com/office/drawing/2014/main" id="{ECD305EB-5B54-48C5-BE2A-54FDC2F394B3}"/>
              </a:ext>
            </a:extLst>
          </p:cNvPr>
          <p:cNvPicPr>
            <a:picLocks noChangeAspect="1"/>
          </p:cNvPicPr>
          <p:nvPr/>
        </p:nvPicPr>
        <p:blipFill>
          <a:blip r:embed="rId3"/>
          <a:stretch>
            <a:fillRect/>
          </a:stretch>
        </p:blipFill>
        <p:spPr>
          <a:xfrm>
            <a:off x="-29849" y="1813726"/>
            <a:ext cx="11606784" cy="3666744"/>
          </a:xfrm>
          <a:prstGeom prst="rect">
            <a:avLst/>
          </a:prstGeom>
        </p:spPr>
      </p:pic>
      <p:pic>
        <p:nvPicPr>
          <p:cNvPr id="15" name="Picture 14">
            <a:extLst>
              <a:ext uri="{FF2B5EF4-FFF2-40B4-BE49-F238E27FC236}">
                <a16:creationId xmlns:a16="http://schemas.microsoft.com/office/drawing/2014/main" id="{62C79101-B2B4-4F38-9E7D-52965EA6CA2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227564" y="3090512"/>
            <a:ext cx="1964436" cy="3147060"/>
          </a:xfrm>
          <a:prstGeom prst="rect">
            <a:avLst/>
          </a:prstGeom>
        </p:spPr>
      </p:pic>
      <p:grpSp>
        <p:nvGrpSpPr>
          <p:cNvPr id="12" name="Group 11">
            <a:extLst>
              <a:ext uri="{FF2B5EF4-FFF2-40B4-BE49-F238E27FC236}">
                <a16:creationId xmlns:a16="http://schemas.microsoft.com/office/drawing/2014/main" id="{0574EE69-D114-4C1F-B518-B877B3DC4206}"/>
              </a:ext>
              <a:ext uri="{C183D7F6-B498-43B3-948B-1728B52AA6E4}">
                <adec:decorative xmlns:adec="http://schemas.microsoft.com/office/drawing/2017/decorative" val="1"/>
              </a:ext>
            </a:extLst>
          </p:cNvPr>
          <p:cNvGrpSpPr/>
          <p:nvPr/>
        </p:nvGrpSpPr>
        <p:grpSpPr>
          <a:xfrm>
            <a:off x="591885" y="1890653"/>
            <a:ext cx="3467316" cy="2951912"/>
            <a:chOff x="591885" y="1890653"/>
            <a:chExt cx="3467316" cy="2951912"/>
          </a:xfrm>
        </p:grpSpPr>
        <p:sp>
          <p:nvSpPr>
            <p:cNvPr id="128" name="Rectangle 127">
              <a:extLst>
                <a:ext uri="{FF2B5EF4-FFF2-40B4-BE49-F238E27FC236}">
                  <a16:creationId xmlns:a16="http://schemas.microsoft.com/office/drawing/2014/main" id="{7EA9F7C8-3DCA-4EA7-B693-192A1A2929E9}"/>
                </a:ext>
              </a:extLst>
            </p:cNvPr>
            <p:cNvSpPr/>
            <p:nvPr/>
          </p:nvSpPr>
          <p:spPr>
            <a:xfrm>
              <a:off x="2498225" y="4432210"/>
              <a:ext cx="1490431" cy="410355"/>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copilot</a:t>
              </a:r>
            </a:p>
          </p:txBody>
        </p:sp>
        <p:sp>
          <p:nvSpPr>
            <p:cNvPr id="129" name="Rectangle 128">
              <a:extLst>
                <a:ext uri="{FF2B5EF4-FFF2-40B4-BE49-F238E27FC236}">
                  <a16:creationId xmlns:a16="http://schemas.microsoft.com/office/drawing/2014/main" id="{B80BD694-1B5A-435A-B38B-454D98BE055B}"/>
                </a:ext>
              </a:extLst>
            </p:cNvPr>
            <p:cNvSpPr/>
            <p:nvPr/>
          </p:nvSpPr>
          <p:spPr>
            <a:xfrm>
              <a:off x="3293004" y="3248019"/>
              <a:ext cx="738659"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topics</a:t>
              </a:r>
            </a:p>
          </p:txBody>
        </p:sp>
        <p:sp>
          <p:nvSpPr>
            <p:cNvPr id="130" name="Rectangle 129">
              <a:extLst>
                <a:ext uri="{FF2B5EF4-FFF2-40B4-BE49-F238E27FC236}">
                  <a16:creationId xmlns:a16="http://schemas.microsoft.com/office/drawing/2014/main" id="{53226C70-5534-4256-AE4C-62C259D201F5}"/>
                </a:ext>
              </a:extLst>
            </p:cNvPr>
            <p:cNvSpPr/>
            <p:nvPr/>
          </p:nvSpPr>
          <p:spPr>
            <a:xfrm>
              <a:off x="2858307" y="2372861"/>
              <a:ext cx="1097996"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conversation</a:t>
              </a:r>
            </a:p>
          </p:txBody>
        </p:sp>
        <p:sp>
          <p:nvSpPr>
            <p:cNvPr id="131" name="Rectangle 130">
              <a:extLst>
                <a:ext uri="{FF2B5EF4-FFF2-40B4-BE49-F238E27FC236}">
                  <a16:creationId xmlns:a16="http://schemas.microsoft.com/office/drawing/2014/main" id="{4E101862-A9A3-40BD-9AD7-0AAFEAA2E847}"/>
                </a:ext>
              </a:extLst>
            </p:cNvPr>
            <p:cNvSpPr/>
            <p:nvPr/>
          </p:nvSpPr>
          <p:spPr>
            <a:xfrm>
              <a:off x="2093964" y="2004820"/>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Test your</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copilot</a:t>
              </a:r>
            </a:p>
          </p:txBody>
        </p:sp>
        <p:sp>
          <p:nvSpPr>
            <p:cNvPr id="132" name="Rectangle 131">
              <a:extLst>
                <a:ext uri="{FF2B5EF4-FFF2-40B4-BE49-F238E27FC236}">
                  <a16:creationId xmlns:a16="http://schemas.microsoft.com/office/drawing/2014/main" id="{93D8834E-127E-4C60-BDDA-F4D4810705E3}"/>
                </a:ext>
              </a:extLst>
            </p:cNvPr>
            <p:cNvSpPr/>
            <p:nvPr/>
          </p:nvSpPr>
          <p:spPr>
            <a:xfrm>
              <a:off x="1264443" y="2241907"/>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Publish</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copilot</a:t>
              </a:r>
            </a:p>
          </p:txBody>
        </p:sp>
        <p:sp>
          <p:nvSpPr>
            <p:cNvPr id="133" name="Rectangle 132">
              <a:extLst>
                <a:ext uri="{FF2B5EF4-FFF2-40B4-BE49-F238E27FC236}">
                  <a16:creationId xmlns:a16="http://schemas.microsoft.com/office/drawing/2014/main" id="{604BBE83-3EC7-4A56-91FD-0938FA07E660}"/>
                </a:ext>
              </a:extLst>
            </p:cNvPr>
            <p:cNvSpPr/>
            <p:nvPr/>
          </p:nvSpPr>
          <p:spPr>
            <a:xfrm>
              <a:off x="709488" y="2973130"/>
              <a:ext cx="809750" cy="458740"/>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Measure</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copilot</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performance</a:t>
              </a:r>
            </a:p>
          </p:txBody>
        </p:sp>
        <p:grpSp>
          <p:nvGrpSpPr>
            <p:cNvPr id="138" name="Group 137">
              <a:extLst>
                <a:ext uri="{FF2B5EF4-FFF2-40B4-BE49-F238E27FC236}">
                  <a16:creationId xmlns:a16="http://schemas.microsoft.com/office/drawing/2014/main" id="{187D907B-DDC8-4881-86F6-4D92683E03CA}"/>
                </a:ext>
              </a:extLst>
            </p:cNvPr>
            <p:cNvGrpSpPr/>
            <p:nvPr/>
          </p:nvGrpSpPr>
          <p:grpSpPr>
            <a:xfrm>
              <a:off x="3788732" y="4311183"/>
              <a:ext cx="141242" cy="142872"/>
              <a:chOff x="2551096" y="4928951"/>
              <a:chExt cx="493503" cy="499198"/>
            </a:xfrm>
          </p:grpSpPr>
          <p:sp>
            <p:nvSpPr>
              <p:cNvPr id="139" name="Freeform: Shape 138">
                <a:extLst>
                  <a:ext uri="{FF2B5EF4-FFF2-40B4-BE49-F238E27FC236}">
                    <a16:creationId xmlns:a16="http://schemas.microsoft.com/office/drawing/2014/main" id="{E08872EC-5761-4116-8BA0-5C50B1E44CAD}"/>
                  </a:ext>
                  <a:ext uri="{C183D7F6-B498-43B3-948B-1728B52AA6E4}">
                    <adec:decorative xmlns:adec="http://schemas.microsoft.com/office/drawing/2017/decorative" val="1"/>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F7E4D5CF-B897-4635-A1ED-505F65D620AC}"/>
                  </a:ext>
                  <a:ext uri="{C183D7F6-B498-43B3-948B-1728B52AA6E4}">
                    <adec:decorative xmlns:adec="http://schemas.microsoft.com/office/drawing/2017/decorative" val="1"/>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41" name="Graphic 2">
              <a:extLst>
                <a:ext uri="{FF2B5EF4-FFF2-40B4-BE49-F238E27FC236}">
                  <a16:creationId xmlns:a16="http://schemas.microsoft.com/office/drawing/2014/main" id="{DC9A1865-1F82-4968-AA6D-CB7FBC773885}"/>
                </a:ext>
              </a:extLst>
            </p:cNvPr>
            <p:cNvGrpSpPr/>
            <p:nvPr/>
          </p:nvGrpSpPr>
          <p:grpSpPr>
            <a:xfrm>
              <a:off x="3918453" y="3156743"/>
              <a:ext cx="140748" cy="163236"/>
              <a:chOff x="1203031" y="5188852"/>
              <a:chExt cx="263330" cy="305404"/>
            </a:xfrm>
            <a:noFill/>
          </p:grpSpPr>
          <p:sp>
            <p:nvSpPr>
              <p:cNvPr id="142" name="Freeform: Shape 141">
                <a:extLst>
                  <a:ext uri="{FF2B5EF4-FFF2-40B4-BE49-F238E27FC236}">
                    <a16:creationId xmlns:a16="http://schemas.microsoft.com/office/drawing/2014/main" id="{89CFBD00-A95A-42A7-980F-7AEDC0389570}"/>
                  </a:ext>
                  <a:ext uri="{C183D7F6-B498-43B3-948B-1728B52AA6E4}">
                    <adec:decorative xmlns:adec="http://schemas.microsoft.com/office/drawing/2017/decorative" val="1"/>
                  </a:ext>
                </a:extLst>
              </p:cNvPr>
              <p:cNvSpPr/>
              <p:nvPr/>
            </p:nvSpPr>
            <p:spPr>
              <a:xfrm>
                <a:off x="1280624" y="5312107"/>
                <a:ext cx="185737" cy="182150"/>
              </a:xfrm>
              <a:custGeom>
                <a:avLst/>
                <a:gdLst>
                  <a:gd name="connsiteX0" fmla="*/ 161580 w 185737"/>
                  <a:gd name="connsiteY0" fmla="*/ 151733 h 182150"/>
                  <a:gd name="connsiteX1" fmla="*/ 155865 w 185737"/>
                  <a:gd name="connsiteY1" fmla="*/ 23812 h 182150"/>
                  <a:gd name="connsiteX2" fmla="*/ 24610 w 185737"/>
                  <a:gd name="connsiteY2" fmla="*/ 29432 h 182150"/>
                  <a:gd name="connsiteX3" fmla="*/ 30325 w 185737"/>
                  <a:gd name="connsiteY3" fmla="*/ 158495 h 182150"/>
                  <a:gd name="connsiteX4" fmla="*/ 161580 w 185737"/>
                  <a:gd name="connsiteY4" fmla="*/ 151733 h 182150"/>
                  <a:gd name="connsiteX5" fmla="*/ 161580 w 185737"/>
                  <a:gd name="connsiteY5" fmla="*/ 151733 h 182150"/>
                  <a:gd name="connsiteX6" fmla="*/ 161580 w 185737"/>
                  <a:gd name="connsiteY6" fmla="*/ 151733 h 182150"/>
                  <a:gd name="connsiteX7" fmla="*/ 161580 w 185737"/>
                  <a:gd name="connsiteY7" fmla="*/ 151733 h 18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 h="182150">
                    <a:moveTo>
                      <a:pt x="161580" y="151733"/>
                    </a:moveTo>
                    <a:cubicBezTo>
                      <a:pt x="195775" y="114680"/>
                      <a:pt x="193489" y="57435"/>
                      <a:pt x="155865" y="23812"/>
                    </a:cubicBezTo>
                    <a:cubicBezTo>
                      <a:pt x="118241" y="-9907"/>
                      <a:pt x="58900" y="-7621"/>
                      <a:pt x="24610" y="29432"/>
                    </a:cubicBezTo>
                    <a:cubicBezTo>
                      <a:pt x="-10727" y="66484"/>
                      <a:pt x="-7298" y="124872"/>
                      <a:pt x="30325" y="158495"/>
                    </a:cubicBezTo>
                    <a:cubicBezTo>
                      <a:pt x="68044" y="192119"/>
                      <a:pt x="126242" y="189928"/>
                      <a:pt x="161580" y="151733"/>
                    </a:cubicBezTo>
                    <a:lnTo>
                      <a:pt x="161580" y="151733"/>
                    </a:lnTo>
                    <a:lnTo>
                      <a:pt x="161580" y="151733"/>
                    </a:lnTo>
                    <a:lnTo>
                      <a:pt x="161580" y="151733"/>
                    </a:lnTo>
                    <a:close/>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061CD7A-5FD4-41B8-9557-650D7C68C7DC}"/>
                  </a:ext>
                  <a:ext uri="{C183D7F6-B498-43B3-948B-1728B52AA6E4}">
                    <adec:decorative xmlns:adec="http://schemas.microsoft.com/office/drawing/2017/decorative" val="1"/>
                  </a:ext>
                </a:extLst>
              </p:cNvPr>
              <p:cNvSpPr/>
              <p:nvPr/>
            </p:nvSpPr>
            <p:spPr>
              <a:xfrm>
                <a:off x="1203031" y="5188852"/>
                <a:ext cx="200215" cy="281368"/>
              </a:xfrm>
              <a:custGeom>
                <a:avLst/>
                <a:gdLst>
                  <a:gd name="connsiteX0" fmla="*/ 81915 w 200215"/>
                  <a:gd name="connsiteY0" fmla="*/ 281369 h 281368"/>
                  <a:gd name="connsiteX1" fmla="*/ 0 w 200215"/>
                  <a:gd name="connsiteY1" fmla="*/ 281369 h 281368"/>
                  <a:gd name="connsiteX2" fmla="*/ 0 w 200215"/>
                  <a:gd name="connsiteY2" fmla="*/ 41148 h 281368"/>
                  <a:gd name="connsiteX3" fmla="*/ 40958 w 200215"/>
                  <a:gd name="connsiteY3" fmla="*/ 0 h 281368"/>
                  <a:gd name="connsiteX4" fmla="*/ 200216 w 200215"/>
                  <a:gd name="connsiteY4" fmla="*/ 0 h 281368"/>
                  <a:gd name="connsiteX5" fmla="*/ 200216 w 200215"/>
                  <a:gd name="connsiteY5" fmla="*/ 107537 h 2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15" h="281368">
                    <a:moveTo>
                      <a:pt x="81915" y="281369"/>
                    </a:moveTo>
                    <a:cubicBezTo>
                      <a:pt x="0" y="281369"/>
                      <a:pt x="0" y="281369"/>
                      <a:pt x="0" y="281369"/>
                    </a:cubicBezTo>
                    <a:cubicBezTo>
                      <a:pt x="0" y="41148"/>
                      <a:pt x="0" y="41148"/>
                      <a:pt x="0" y="41148"/>
                    </a:cubicBezTo>
                    <a:cubicBezTo>
                      <a:pt x="40958" y="0"/>
                      <a:pt x="40958" y="0"/>
                      <a:pt x="40958" y="0"/>
                    </a:cubicBezTo>
                    <a:cubicBezTo>
                      <a:pt x="200216" y="0"/>
                      <a:pt x="200216" y="0"/>
                      <a:pt x="200216" y="0"/>
                    </a:cubicBezTo>
                    <a:cubicBezTo>
                      <a:pt x="200216" y="107537"/>
                      <a:pt x="200216" y="107537"/>
                      <a:pt x="200216" y="107537"/>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85363B1-2D69-4555-8F4F-B9A2B059B7C4}"/>
                  </a:ext>
                  <a:ext uri="{C183D7F6-B498-43B3-948B-1728B52AA6E4}">
                    <adec:decorative xmlns:adec="http://schemas.microsoft.com/office/drawing/2017/decorative" val="1"/>
                  </a:ext>
                </a:extLst>
              </p:cNvPr>
              <p:cNvSpPr/>
              <p:nvPr/>
            </p:nvSpPr>
            <p:spPr>
              <a:xfrm>
                <a:off x="1319808" y="5377447"/>
                <a:ext cx="104775" cy="65341"/>
              </a:xfrm>
              <a:custGeom>
                <a:avLst/>
                <a:gdLst>
                  <a:gd name="connsiteX0" fmla="*/ 0 w 104775"/>
                  <a:gd name="connsiteY0" fmla="*/ 29432 h 65341"/>
                  <a:gd name="connsiteX1" fmla="*/ 30385 w 104775"/>
                  <a:gd name="connsiteY1" fmla="*/ 65342 h 65341"/>
                  <a:gd name="connsiteX2" fmla="*/ 104775 w 104775"/>
                  <a:gd name="connsiteY2" fmla="*/ 0 h 65341"/>
                </a:gdLst>
                <a:ahLst/>
                <a:cxnLst>
                  <a:cxn ang="0">
                    <a:pos x="connsiteX0" y="connsiteY0"/>
                  </a:cxn>
                  <a:cxn ang="0">
                    <a:pos x="connsiteX1" y="connsiteY1"/>
                  </a:cxn>
                  <a:cxn ang="0">
                    <a:pos x="connsiteX2" y="connsiteY2"/>
                  </a:cxn>
                </a:cxnLst>
                <a:rect l="l" t="t" r="r" b="b"/>
                <a:pathLst>
                  <a:path w="104775" h="65341">
                    <a:moveTo>
                      <a:pt x="0" y="29432"/>
                    </a:moveTo>
                    <a:lnTo>
                      <a:pt x="30385" y="65342"/>
                    </a:lnTo>
                    <a:lnTo>
                      <a:pt x="104775"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5" name="speech_5">
              <a:extLst>
                <a:ext uri="{FF2B5EF4-FFF2-40B4-BE49-F238E27FC236}">
                  <a16:creationId xmlns:a16="http://schemas.microsoft.com/office/drawing/2014/main" id="{C7931D43-B0FF-48F0-82AF-8294E9100A77}"/>
                </a:ext>
                <a:ext uri="{C183D7F6-B498-43B3-948B-1728B52AA6E4}">
                  <adec:decorative xmlns:adec="http://schemas.microsoft.com/office/drawing/2017/decorative" val="1"/>
                </a:ext>
              </a:extLst>
            </p:cNvPr>
            <p:cNvSpPr>
              <a:spLocks noChangeAspect="1" noEditPoints="1"/>
            </p:cNvSpPr>
            <p:nvPr/>
          </p:nvSpPr>
          <p:spPr bwMode="auto">
            <a:xfrm>
              <a:off x="3248025" y="2220356"/>
              <a:ext cx="183236" cy="14327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check 3">
              <a:extLst>
                <a:ext uri="{FF2B5EF4-FFF2-40B4-BE49-F238E27FC236}">
                  <a16:creationId xmlns:a16="http://schemas.microsoft.com/office/drawing/2014/main" id="{9B2FE1FA-E583-45D4-A096-29097BEA9825}"/>
                </a:ext>
                <a:ext uri="{C183D7F6-B498-43B3-948B-1728B52AA6E4}">
                  <adec:decorative xmlns:adec="http://schemas.microsoft.com/office/drawing/2017/decorative" val="1"/>
                </a:ext>
              </a:extLst>
            </p:cNvPr>
            <p:cNvSpPr>
              <a:spLocks noChangeAspect="1" noEditPoints="1"/>
            </p:cNvSpPr>
            <p:nvPr/>
          </p:nvSpPr>
          <p:spPr bwMode="auto">
            <a:xfrm>
              <a:off x="2115395" y="1890653"/>
              <a:ext cx="154902" cy="15400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7" name="Graphic 116">
              <a:extLst>
                <a:ext uri="{FF2B5EF4-FFF2-40B4-BE49-F238E27FC236}">
                  <a16:creationId xmlns:a16="http://schemas.microsoft.com/office/drawing/2014/main" id="{2A80C32F-89D4-4DAE-82FA-2586EE1299D7}"/>
                </a:ext>
                <a:ext uri="{C183D7F6-B498-43B3-948B-1728B52AA6E4}">
                  <adec:decorative xmlns:adec="http://schemas.microsoft.com/office/drawing/2017/decorative" val="1"/>
                </a:ext>
              </a:extLst>
            </p:cNvPr>
            <p:cNvSpPr/>
            <p:nvPr/>
          </p:nvSpPr>
          <p:spPr>
            <a:xfrm>
              <a:off x="591885" y="3464607"/>
              <a:ext cx="134396" cy="145664"/>
            </a:xfrm>
            <a:custGeom>
              <a:avLst/>
              <a:gdLst>
                <a:gd name="connsiteX0" fmla="*/ 246646 w 420021"/>
                <a:gd name="connsiteY0" fmla="*/ 346894 h 455236"/>
                <a:gd name="connsiteX1" fmla="*/ 73270 w 420021"/>
                <a:gd name="connsiteY1" fmla="*/ 173518 h 455236"/>
                <a:gd name="connsiteX2" fmla="*/ 246646 w 420021"/>
                <a:gd name="connsiteY2" fmla="*/ 0 h 455236"/>
                <a:gd name="connsiteX3" fmla="*/ 420022 w 420021"/>
                <a:gd name="connsiteY3" fmla="*/ 173376 h 455236"/>
                <a:gd name="connsiteX4" fmla="*/ 246646 w 420021"/>
                <a:gd name="connsiteY4" fmla="*/ 346894 h 455236"/>
                <a:gd name="connsiteX5" fmla="*/ 133901 w 420021"/>
                <a:gd name="connsiteY5" fmla="*/ 305148 h 455236"/>
                <a:gd name="connsiteX6" fmla="*/ 0 w 420021"/>
                <a:gd name="connsiteY6" fmla="*/ 455236 h 455236"/>
                <a:gd name="connsiteX7" fmla="*/ 113454 w 420021"/>
                <a:gd name="connsiteY7" fmla="*/ 173518 h 455236"/>
                <a:gd name="connsiteX8" fmla="*/ 113454 w 420021"/>
                <a:gd name="connsiteY8" fmla="*/ 278878 h 455236"/>
                <a:gd name="connsiteX9" fmla="*/ 166702 w 420021"/>
                <a:gd name="connsiteY9" fmla="*/ 91303 h 455236"/>
                <a:gd name="connsiteX10" fmla="*/ 166702 w 420021"/>
                <a:gd name="connsiteY10" fmla="*/ 323039 h 455236"/>
                <a:gd name="connsiteX11" fmla="*/ 219951 w 420021"/>
                <a:gd name="connsiteY11" fmla="*/ 52538 h 455236"/>
                <a:gd name="connsiteX12" fmla="*/ 219951 w 420021"/>
                <a:gd name="connsiteY12" fmla="*/ 342492 h 455236"/>
                <a:gd name="connsiteX13" fmla="*/ 273199 w 420021"/>
                <a:gd name="connsiteY13" fmla="*/ 112460 h 455236"/>
                <a:gd name="connsiteX14" fmla="*/ 273199 w 420021"/>
                <a:gd name="connsiteY14" fmla="*/ 342492 h 455236"/>
                <a:gd name="connsiteX15" fmla="*/ 326447 w 420021"/>
                <a:gd name="connsiteY15" fmla="*/ 131488 h 455236"/>
                <a:gd name="connsiteX16" fmla="*/ 326447 w 420021"/>
                <a:gd name="connsiteY16" fmla="*/ 320625 h 455236"/>
                <a:gd name="connsiteX17" fmla="*/ 379695 w 420021"/>
                <a:gd name="connsiteY17" fmla="*/ 173518 h 455236"/>
                <a:gd name="connsiteX18" fmla="*/ 379695 w 420021"/>
                <a:gd name="connsiteY18" fmla="*/ 278878 h 45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021" h="455236">
                  <a:moveTo>
                    <a:pt x="246646" y="346894"/>
                  </a:moveTo>
                  <a:cubicBezTo>
                    <a:pt x="150941" y="346894"/>
                    <a:pt x="73270" y="269223"/>
                    <a:pt x="73270" y="173518"/>
                  </a:cubicBezTo>
                  <a:cubicBezTo>
                    <a:pt x="73270" y="77813"/>
                    <a:pt x="150799" y="0"/>
                    <a:pt x="246646" y="0"/>
                  </a:cubicBezTo>
                  <a:cubicBezTo>
                    <a:pt x="342492" y="0"/>
                    <a:pt x="420022" y="77671"/>
                    <a:pt x="420022" y="173376"/>
                  </a:cubicBezTo>
                  <a:cubicBezTo>
                    <a:pt x="420022" y="269081"/>
                    <a:pt x="342350" y="346894"/>
                    <a:pt x="246646" y="346894"/>
                  </a:cubicBezTo>
                  <a:close/>
                  <a:moveTo>
                    <a:pt x="133901" y="305148"/>
                  </a:moveTo>
                  <a:lnTo>
                    <a:pt x="0" y="455236"/>
                  </a:lnTo>
                  <a:moveTo>
                    <a:pt x="113454" y="173518"/>
                  </a:moveTo>
                  <a:lnTo>
                    <a:pt x="113454" y="278878"/>
                  </a:lnTo>
                  <a:moveTo>
                    <a:pt x="166702" y="91303"/>
                  </a:moveTo>
                  <a:lnTo>
                    <a:pt x="166702" y="323039"/>
                  </a:lnTo>
                  <a:moveTo>
                    <a:pt x="219951" y="52538"/>
                  </a:moveTo>
                  <a:lnTo>
                    <a:pt x="219951" y="342492"/>
                  </a:lnTo>
                  <a:moveTo>
                    <a:pt x="273199" y="112460"/>
                  </a:moveTo>
                  <a:lnTo>
                    <a:pt x="273199" y="342492"/>
                  </a:lnTo>
                  <a:moveTo>
                    <a:pt x="326447" y="131488"/>
                  </a:moveTo>
                  <a:lnTo>
                    <a:pt x="326447" y="320625"/>
                  </a:lnTo>
                  <a:moveTo>
                    <a:pt x="379695" y="173518"/>
                  </a:moveTo>
                  <a:lnTo>
                    <a:pt x="379695" y="278878"/>
                  </a:lnTo>
                </a:path>
              </a:pathLst>
            </a:custGeom>
            <a:noFill/>
            <a:ln w="6350" cap="flat">
              <a:solidFill>
                <a:schemeClr val="bg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8" name="Dictionary_E82D">
              <a:extLst>
                <a:ext uri="{FF2B5EF4-FFF2-40B4-BE49-F238E27FC236}">
                  <a16:creationId xmlns:a16="http://schemas.microsoft.com/office/drawing/2014/main" id="{047D208D-9A3E-40DF-B8C9-790A044A4989}"/>
                </a:ext>
                <a:ext uri="{C183D7F6-B498-43B3-948B-1728B52AA6E4}">
                  <adec:decorative xmlns:adec="http://schemas.microsoft.com/office/drawing/2017/decorative" val="1"/>
                </a:ext>
              </a:extLst>
            </p:cNvPr>
            <p:cNvSpPr>
              <a:spLocks noChangeAspect="1" noEditPoints="1"/>
            </p:cNvSpPr>
            <p:nvPr/>
          </p:nvSpPr>
          <p:spPr bwMode="auto">
            <a:xfrm>
              <a:off x="1106005" y="2401951"/>
              <a:ext cx="148280" cy="185352"/>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6350" cap="sq">
              <a:solidFill>
                <a:schemeClr val="bg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C6BB06C-84BA-4654-A5E9-F216591BE5A4}"/>
              </a:ext>
              <a:ext uri="{C183D7F6-B498-43B3-948B-1728B52AA6E4}">
                <adec:decorative xmlns:adec="http://schemas.microsoft.com/office/drawing/2017/decorative" val="1"/>
              </a:ext>
            </a:extLst>
          </p:cNvPr>
          <p:cNvGrpSpPr/>
          <p:nvPr/>
        </p:nvGrpSpPr>
        <p:grpSpPr>
          <a:xfrm>
            <a:off x="4889565" y="1890653"/>
            <a:ext cx="3566255" cy="2951912"/>
            <a:chOff x="4889565" y="1890653"/>
            <a:chExt cx="3566255" cy="2951912"/>
          </a:xfrm>
        </p:grpSpPr>
        <p:sp>
          <p:nvSpPr>
            <p:cNvPr id="134" name="Rectangle 133">
              <a:extLst>
                <a:ext uri="{FF2B5EF4-FFF2-40B4-BE49-F238E27FC236}">
                  <a16:creationId xmlns:a16="http://schemas.microsoft.com/office/drawing/2014/main" id="{ADF440FB-1F28-4D1C-A61E-0983E3664E30}"/>
                </a:ext>
              </a:extLst>
            </p:cNvPr>
            <p:cNvSpPr/>
            <p:nvPr/>
          </p:nvSpPr>
          <p:spPr>
            <a:xfrm>
              <a:off x="6878004" y="4432210"/>
              <a:ext cx="1490431" cy="410355"/>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copilot</a:t>
              </a:r>
            </a:p>
          </p:txBody>
        </p:sp>
        <p:sp>
          <p:nvSpPr>
            <p:cNvPr id="135" name="Rectangle 134">
              <a:extLst>
                <a:ext uri="{FF2B5EF4-FFF2-40B4-BE49-F238E27FC236}">
                  <a16:creationId xmlns:a16="http://schemas.microsoft.com/office/drawing/2014/main" id="{F3FB2331-5FFE-4AD9-89B8-1BAD3A79E819}"/>
                </a:ext>
              </a:extLst>
            </p:cNvPr>
            <p:cNvSpPr/>
            <p:nvPr/>
          </p:nvSpPr>
          <p:spPr>
            <a:xfrm>
              <a:off x="7555648" y="3248019"/>
              <a:ext cx="9001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topics</a:t>
              </a:r>
            </a:p>
          </p:txBody>
        </p:sp>
        <p:sp>
          <p:nvSpPr>
            <p:cNvPr id="136" name="Rectangle 135">
              <a:extLst>
                <a:ext uri="{FF2B5EF4-FFF2-40B4-BE49-F238E27FC236}">
                  <a16:creationId xmlns:a16="http://schemas.microsoft.com/office/drawing/2014/main" id="{A8E6E086-F8DD-45A7-A60B-FBC1DE46E209}"/>
                </a:ext>
              </a:extLst>
            </p:cNvPr>
            <p:cNvSpPr/>
            <p:nvPr/>
          </p:nvSpPr>
          <p:spPr>
            <a:xfrm>
              <a:off x="7154077" y="2372861"/>
              <a:ext cx="1097996"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conversation</a:t>
              </a:r>
            </a:p>
          </p:txBody>
        </p:sp>
        <p:sp>
          <p:nvSpPr>
            <p:cNvPr id="137" name="Rectangle 136">
              <a:extLst>
                <a:ext uri="{FF2B5EF4-FFF2-40B4-BE49-F238E27FC236}">
                  <a16:creationId xmlns:a16="http://schemas.microsoft.com/office/drawing/2014/main" id="{895E752F-1DBC-4092-AC17-7275B9C2E562}"/>
                </a:ext>
              </a:extLst>
            </p:cNvPr>
            <p:cNvSpPr/>
            <p:nvPr/>
          </p:nvSpPr>
          <p:spPr>
            <a:xfrm>
              <a:off x="6437364" y="2004820"/>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Test your</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copilot</a:t>
              </a:r>
            </a:p>
          </p:txBody>
        </p:sp>
        <p:sp>
          <p:nvSpPr>
            <p:cNvPr id="162" name="Rectangle 161">
              <a:extLst>
                <a:ext uri="{FF2B5EF4-FFF2-40B4-BE49-F238E27FC236}">
                  <a16:creationId xmlns:a16="http://schemas.microsoft.com/office/drawing/2014/main" id="{0F812543-9FDC-4AAC-B873-54858A62B57B}"/>
                </a:ext>
              </a:extLst>
            </p:cNvPr>
            <p:cNvSpPr/>
            <p:nvPr/>
          </p:nvSpPr>
          <p:spPr>
            <a:xfrm>
              <a:off x="5600223" y="2241907"/>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Publish</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copilot</a:t>
              </a:r>
            </a:p>
          </p:txBody>
        </p:sp>
        <p:sp>
          <p:nvSpPr>
            <p:cNvPr id="160" name="Rectangle 159">
              <a:extLst>
                <a:ext uri="{FF2B5EF4-FFF2-40B4-BE49-F238E27FC236}">
                  <a16:creationId xmlns:a16="http://schemas.microsoft.com/office/drawing/2014/main" id="{4C80F517-68E7-4F6C-90DE-DB9F404CBFEF}"/>
                </a:ext>
              </a:extLst>
            </p:cNvPr>
            <p:cNvSpPr/>
            <p:nvPr/>
          </p:nvSpPr>
          <p:spPr>
            <a:xfrm>
              <a:off x="5014788" y="2973130"/>
              <a:ext cx="809750" cy="458740"/>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Measure</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copilot</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performance</a:t>
              </a:r>
            </a:p>
          </p:txBody>
        </p:sp>
        <p:grpSp>
          <p:nvGrpSpPr>
            <p:cNvPr id="149" name="Group 148">
              <a:extLst>
                <a:ext uri="{FF2B5EF4-FFF2-40B4-BE49-F238E27FC236}">
                  <a16:creationId xmlns:a16="http://schemas.microsoft.com/office/drawing/2014/main" id="{DAE66D74-7512-4EE3-B352-3FFD5B55536E}"/>
                </a:ext>
                <a:ext uri="{C183D7F6-B498-43B3-948B-1728B52AA6E4}">
                  <adec:decorative xmlns:adec="http://schemas.microsoft.com/office/drawing/2017/decorative" val="1"/>
                </a:ext>
              </a:extLst>
            </p:cNvPr>
            <p:cNvGrpSpPr/>
            <p:nvPr/>
          </p:nvGrpSpPr>
          <p:grpSpPr>
            <a:xfrm>
              <a:off x="8086412" y="4311183"/>
              <a:ext cx="141242" cy="142872"/>
              <a:chOff x="2551096" y="4928951"/>
              <a:chExt cx="493503" cy="499198"/>
            </a:xfrm>
          </p:grpSpPr>
          <p:sp>
            <p:nvSpPr>
              <p:cNvPr id="150" name="Freeform: Shape 149">
                <a:extLst>
                  <a:ext uri="{FF2B5EF4-FFF2-40B4-BE49-F238E27FC236}">
                    <a16:creationId xmlns:a16="http://schemas.microsoft.com/office/drawing/2014/main" id="{AB24EC98-543B-47F7-BC50-5B6069350CC2}"/>
                  </a:ext>
                  <a:ext uri="{C183D7F6-B498-43B3-948B-1728B52AA6E4}">
                    <adec:decorative xmlns:adec="http://schemas.microsoft.com/office/drawing/2017/decorative" val="1"/>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AA3F774F-D83C-4104-BE26-FD3F5745DA24}"/>
                  </a:ext>
                  <a:ext uri="{C183D7F6-B498-43B3-948B-1728B52AA6E4}">
                    <adec:decorative xmlns:adec="http://schemas.microsoft.com/office/drawing/2017/decorative" val="1"/>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2" name="Graphic 2">
              <a:extLst>
                <a:ext uri="{FF2B5EF4-FFF2-40B4-BE49-F238E27FC236}">
                  <a16:creationId xmlns:a16="http://schemas.microsoft.com/office/drawing/2014/main" id="{FE8C3FF9-35A4-4DEA-A425-219876DC4BF5}"/>
                </a:ext>
                <a:ext uri="{C183D7F6-B498-43B3-948B-1728B52AA6E4}">
                  <adec:decorative xmlns:adec="http://schemas.microsoft.com/office/drawing/2017/decorative" val="1"/>
                </a:ext>
              </a:extLst>
            </p:cNvPr>
            <p:cNvGrpSpPr/>
            <p:nvPr/>
          </p:nvGrpSpPr>
          <p:grpSpPr>
            <a:xfrm>
              <a:off x="8216133" y="3156743"/>
              <a:ext cx="140748" cy="163236"/>
              <a:chOff x="1203031" y="5188852"/>
              <a:chExt cx="263330" cy="305404"/>
            </a:xfrm>
            <a:noFill/>
          </p:grpSpPr>
          <p:sp>
            <p:nvSpPr>
              <p:cNvPr id="153" name="Freeform: Shape 152">
                <a:extLst>
                  <a:ext uri="{FF2B5EF4-FFF2-40B4-BE49-F238E27FC236}">
                    <a16:creationId xmlns:a16="http://schemas.microsoft.com/office/drawing/2014/main" id="{A4C9CD77-7D2C-405B-B8A7-351ADCE830C4}"/>
                  </a:ext>
                  <a:ext uri="{C183D7F6-B498-43B3-948B-1728B52AA6E4}">
                    <adec:decorative xmlns:adec="http://schemas.microsoft.com/office/drawing/2017/decorative" val="1"/>
                  </a:ext>
                </a:extLst>
              </p:cNvPr>
              <p:cNvSpPr/>
              <p:nvPr/>
            </p:nvSpPr>
            <p:spPr>
              <a:xfrm>
                <a:off x="1280624" y="5312107"/>
                <a:ext cx="185737" cy="182150"/>
              </a:xfrm>
              <a:custGeom>
                <a:avLst/>
                <a:gdLst>
                  <a:gd name="connsiteX0" fmla="*/ 161580 w 185737"/>
                  <a:gd name="connsiteY0" fmla="*/ 151733 h 182150"/>
                  <a:gd name="connsiteX1" fmla="*/ 155865 w 185737"/>
                  <a:gd name="connsiteY1" fmla="*/ 23812 h 182150"/>
                  <a:gd name="connsiteX2" fmla="*/ 24610 w 185737"/>
                  <a:gd name="connsiteY2" fmla="*/ 29432 h 182150"/>
                  <a:gd name="connsiteX3" fmla="*/ 30325 w 185737"/>
                  <a:gd name="connsiteY3" fmla="*/ 158495 h 182150"/>
                  <a:gd name="connsiteX4" fmla="*/ 161580 w 185737"/>
                  <a:gd name="connsiteY4" fmla="*/ 151733 h 182150"/>
                  <a:gd name="connsiteX5" fmla="*/ 161580 w 185737"/>
                  <a:gd name="connsiteY5" fmla="*/ 151733 h 182150"/>
                  <a:gd name="connsiteX6" fmla="*/ 161580 w 185737"/>
                  <a:gd name="connsiteY6" fmla="*/ 151733 h 182150"/>
                  <a:gd name="connsiteX7" fmla="*/ 161580 w 185737"/>
                  <a:gd name="connsiteY7" fmla="*/ 151733 h 18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 h="182150">
                    <a:moveTo>
                      <a:pt x="161580" y="151733"/>
                    </a:moveTo>
                    <a:cubicBezTo>
                      <a:pt x="195775" y="114680"/>
                      <a:pt x="193489" y="57435"/>
                      <a:pt x="155865" y="23812"/>
                    </a:cubicBezTo>
                    <a:cubicBezTo>
                      <a:pt x="118241" y="-9907"/>
                      <a:pt x="58900" y="-7621"/>
                      <a:pt x="24610" y="29432"/>
                    </a:cubicBezTo>
                    <a:cubicBezTo>
                      <a:pt x="-10727" y="66484"/>
                      <a:pt x="-7298" y="124872"/>
                      <a:pt x="30325" y="158495"/>
                    </a:cubicBezTo>
                    <a:cubicBezTo>
                      <a:pt x="68044" y="192119"/>
                      <a:pt x="126242" y="189928"/>
                      <a:pt x="161580" y="151733"/>
                    </a:cubicBezTo>
                    <a:lnTo>
                      <a:pt x="161580" y="151733"/>
                    </a:lnTo>
                    <a:lnTo>
                      <a:pt x="161580" y="151733"/>
                    </a:lnTo>
                    <a:lnTo>
                      <a:pt x="161580" y="151733"/>
                    </a:lnTo>
                    <a:close/>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09502373-386F-4FFD-AD94-AEF116B2147C}"/>
                  </a:ext>
                  <a:ext uri="{C183D7F6-B498-43B3-948B-1728B52AA6E4}">
                    <adec:decorative xmlns:adec="http://schemas.microsoft.com/office/drawing/2017/decorative" val="1"/>
                  </a:ext>
                </a:extLst>
              </p:cNvPr>
              <p:cNvSpPr/>
              <p:nvPr/>
            </p:nvSpPr>
            <p:spPr>
              <a:xfrm>
                <a:off x="1203031" y="5188852"/>
                <a:ext cx="200215" cy="281368"/>
              </a:xfrm>
              <a:custGeom>
                <a:avLst/>
                <a:gdLst>
                  <a:gd name="connsiteX0" fmla="*/ 81915 w 200215"/>
                  <a:gd name="connsiteY0" fmla="*/ 281369 h 281368"/>
                  <a:gd name="connsiteX1" fmla="*/ 0 w 200215"/>
                  <a:gd name="connsiteY1" fmla="*/ 281369 h 281368"/>
                  <a:gd name="connsiteX2" fmla="*/ 0 w 200215"/>
                  <a:gd name="connsiteY2" fmla="*/ 41148 h 281368"/>
                  <a:gd name="connsiteX3" fmla="*/ 40958 w 200215"/>
                  <a:gd name="connsiteY3" fmla="*/ 0 h 281368"/>
                  <a:gd name="connsiteX4" fmla="*/ 200216 w 200215"/>
                  <a:gd name="connsiteY4" fmla="*/ 0 h 281368"/>
                  <a:gd name="connsiteX5" fmla="*/ 200216 w 200215"/>
                  <a:gd name="connsiteY5" fmla="*/ 107537 h 2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15" h="281368">
                    <a:moveTo>
                      <a:pt x="81915" y="281369"/>
                    </a:moveTo>
                    <a:cubicBezTo>
                      <a:pt x="0" y="281369"/>
                      <a:pt x="0" y="281369"/>
                      <a:pt x="0" y="281369"/>
                    </a:cubicBezTo>
                    <a:cubicBezTo>
                      <a:pt x="0" y="41148"/>
                      <a:pt x="0" y="41148"/>
                      <a:pt x="0" y="41148"/>
                    </a:cubicBezTo>
                    <a:cubicBezTo>
                      <a:pt x="40958" y="0"/>
                      <a:pt x="40958" y="0"/>
                      <a:pt x="40958" y="0"/>
                    </a:cubicBezTo>
                    <a:cubicBezTo>
                      <a:pt x="200216" y="0"/>
                      <a:pt x="200216" y="0"/>
                      <a:pt x="200216" y="0"/>
                    </a:cubicBezTo>
                    <a:cubicBezTo>
                      <a:pt x="200216" y="107537"/>
                      <a:pt x="200216" y="107537"/>
                      <a:pt x="200216" y="107537"/>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4DFB17FF-FB7A-4072-9DB2-CAB5A0DAEE26}"/>
                  </a:ext>
                  <a:ext uri="{C183D7F6-B498-43B3-948B-1728B52AA6E4}">
                    <adec:decorative xmlns:adec="http://schemas.microsoft.com/office/drawing/2017/decorative" val="1"/>
                  </a:ext>
                </a:extLst>
              </p:cNvPr>
              <p:cNvSpPr/>
              <p:nvPr/>
            </p:nvSpPr>
            <p:spPr>
              <a:xfrm>
                <a:off x="1319808" y="5377447"/>
                <a:ext cx="104775" cy="65341"/>
              </a:xfrm>
              <a:custGeom>
                <a:avLst/>
                <a:gdLst>
                  <a:gd name="connsiteX0" fmla="*/ 0 w 104775"/>
                  <a:gd name="connsiteY0" fmla="*/ 29432 h 65341"/>
                  <a:gd name="connsiteX1" fmla="*/ 30385 w 104775"/>
                  <a:gd name="connsiteY1" fmla="*/ 65342 h 65341"/>
                  <a:gd name="connsiteX2" fmla="*/ 104775 w 104775"/>
                  <a:gd name="connsiteY2" fmla="*/ 0 h 65341"/>
                </a:gdLst>
                <a:ahLst/>
                <a:cxnLst>
                  <a:cxn ang="0">
                    <a:pos x="connsiteX0" y="connsiteY0"/>
                  </a:cxn>
                  <a:cxn ang="0">
                    <a:pos x="connsiteX1" y="connsiteY1"/>
                  </a:cxn>
                  <a:cxn ang="0">
                    <a:pos x="connsiteX2" y="connsiteY2"/>
                  </a:cxn>
                </a:cxnLst>
                <a:rect l="l" t="t" r="r" b="b"/>
                <a:pathLst>
                  <a:path w="104775" h="65341">
                    <a:moveTo>
                      <a:pt x="0" y="29432"/>
                    </a:moveTo>
                    <a:lnTo>
                      <a:pt x="30385" y="65342"/>
                    </a:lnTo>
                    <a:lnTo>
                      <a:pt x="104775"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56" name="speech_5">
              <a:extLst>
                <a:ext uri="{FF2B5EF4-FFF2-40B4-BE49-F238E27FC236}">
                  <a16:creationId xmlns:a16="http://schemas.microsoft.com/office/drawing/2014/main" id="{31965C43-41F9-4B55-BD84-AE4264EC0220}"/>
                </a:ext>
                <a:ext uri="{C183D7F6-B498-43B3-948B-1728B52AA6E4}">
                  <adec:decorative xmlns:adec="http://schemas.microsoft.com/office/drawing/2017/decorative" val="1"/>
                </a:ext>
              </a:extLst>
            </p:cNvPr>
            <p:cNvSpPr>
              <a:spLocks noChangeAspect="1" noEditPoints="1"/>
            </p:cNvSpPr>
            <p:nvPr/>
          </p:nvSpPr>
          <p:spPr bwMode="auto">
            <a:xfrm>
              <a:off x="7545705" y="2220356"/>
              <a:ext cx="183236" cy="14327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check 3">
              <a:extLst>
                <a:ext uri="{FF2B5EF4-FFF2-40B4-BE49-F238E27FC236}">
                  <a16:creationId xmlns:a16="http://schemas.microsoft.com/office/drawing/2014/main" id="{BC345F39-0F2A-4609-8ECA-1BE73FD6BBA1}"/>
                </a:ext>
                <a:ext uri="{C183D7F6-B498-43B3-948B-1728B52AA6E4}">
                  <adec:decorative xmlns:adec="http://schemas.microsoft.com/office/drawing/2017/decorative" val="1"/>
                </a:ext>
              </a:extLst>
            </p:cNvPr>
            <p:cNvSpPr>
              <a:spLocks noChangeAspect="1" noEditPoints="1"/>
            </p:cNvSpPr>
            <p:nvPr/>
          </p:nvSpPr>
          <p:spPr bwMode="auto">
            <a:xfrm>
              <a:off x="6413075" y="1890653"/>
              <a:ext cx="154902" cy="15400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8" name="Graphic 116">
              <a:extLst>
                <a:ext uri="{FF2B5EF4-FFF2-40B4-BE49-F238E27FC236}">
                  <a16:creationId xmlns:a16="http://schemas.microsoft.com/office/drawing/2014/main" id="{42474F90-0586-4124-88BE-F5A53584B00B}"/>
                </a:ext>
                <a:ext uri="{C183D7F6-B498-43B3-948B-1728B52AA6E4}">
                  <adec:decorative xmlns:adec="http://schemas.microsoft.com/office/drawing/2017/decorative" val="1"/>
                </a:ext>
              </a:extLst>
            </p:cNvPr>
            <p:cNvSpPr/>
            <p:nvPr/>
          </p:nvSpPr>
          <p:spPr>
            <a:xfrm>
              <a:off x="4889565" y="3464607"/>
              <a:ext cx="134396" cy="145664"/>
            </a:xfrm>
            <a:custGeom>
              <a:avLst/>
              <a:gdLst>
                <a:gd name="connsiteX0" fmla="*/ 246646 w 420021"/>
                <a:gd name="connsiteY0" fmla="*/ 346894 h 455236"/>
                <a:gd name="connsiteX1" fmla="*/ 73270 w 420021"/>
                <a:gd name="connsiteY1" fmla="*/ 173518 h 455236"/>
                <a:gd name="connsiteX2" fmla="*/ 246646 w 420021"/>
                <a:gd name="connsiteY2" fmla="*/ 0 h 455236"/>
                <a:gd name="connsiteX3" fmla="*/ 420022 w 420021"/>
                <a:gd name="connsiteY3" fmla="*/ 173376 h 455236"/>
                <a:gd name="connsiteX4" fmla="*/ 246646 w 420021"/>
                <a:gd name="connsiteY4" fmla="*/ 346894 h 455236"/>
                <a:gd name="connsiteX5" fmla="*/ 133901 w 420021"/>
                <a:gd name="connsiteY5" fmla="*/ 305148 h 455236"/>
                <a:gd name="connsiteX6" fmla="*/ 0 w 420021"/>
                <a:gd name="connsiteY6" fmla="*/ 455236 h 455236"/>
                <a:gd name="connsiteX7" fmla="*/ 113454 w 420021"/>
                <a:gd name="connsiteY7" fmla="*/ 173518 h 455236"/>
                <a:gd name="connsiteX8" fmla="*/ 113454 w 420021"/>
                <a:gd name="connsiteY8" fmla="*/ 278878 h 455236"/>
                <a:gd name="connsiteX9" fmla="*/ 166702 w 420021"/>
                <a:gd name="connsiteY9" fmla="*/ 91303 h 455236"/>
                <a:gd name="connsiteX10" fmla="*/ 166702 w 420021"/>
                <a:gd name="connsiteY10" fmla="*/ 323039 h 455236"/>
                <a:gd name="connsiteX11" fmla="*/ 219951 w 420021"/>
                <a:gd name="connsiteY11" fmla="*/ 52538 h 455236"/>
                <a:gd name="connsiteX12" fmla="*/ 219951 w 420021"/>
                <a:gd name="connsiteY12" fmla="*/ 342492 h 455236"/>
                <a:gd name="connsiteX13" fmla="*/ 273199 w 420021"/>
                <a:gd name="connsiteY13" fmla="*/ 112460 h 455236"/>
                <a:gd name="connsiteX14" fmla="*/ 273199 w 420021"/>
                <a:gd name="connsiteY14" fmla="*/ 342492 h 455236"/>
                <a:gd name="connsiteX15" fmla="*/ 326447 w 420021"/>
                <a:gd name="connsiteY15" fmla="*/ 131488 h 455236"/>
                <a:gd name="connsiteX16" fmla="*/ 326447 w 420021"/>
                <a:gd name="connsiteY16" fmla="*/ 320625 h 455236"/>
                <a:gd name="connsiteX17" fmla="*/ 379695 w 420021"/>
                <a:gd name="connsiteY17" fmla="*/ 173518 h 455236"/>
                <a:gd name="connsiteX18" fmla="*/ 379695 w 420021"/>
                <a:gd name="connsiteY18" fmla="*/ 278878 h 45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021" h="455236">
                  <a:moveTo>
                    <a:pt x="246646" y="346894"/>
                  </a:moveTo>
                  <a:cubicBezTo>
                    <a:pt x="150941" y="346894"/>
                    <a:pt x="73270" y="269223"/>
                    <a:pt x="73270" y="173518"/>
                  </a:cubicBezTo>
                  <a:cubicBezTo>
                    <a:pt x="73270" y="77813"/>
                    <a:pt x="150799" y="0"/>
                    <a:pt x="246646" y="0"/>
                  </a:cubicBezTo>
                  <a:cubicBezTo>
                    <a:pt x="342492" y="0"/>
                    <a:pt x="420022" y="77671"/>
                    <a:pt x="420022" y="173376"/>
                  </a:cubicBezTo>
                  <a:cubicBezTo>
                    <a:pt x="420022" y="269081"/>
                    <a:pt x="342350" y="346894"/>
                    <a:pt x="246646" y="346894"/>
                  </a:cubicBezTo>
                  <a:close/>
                  <a:moveTo>
                    <a:pt x="133901" y="305148"/>
                  </a:moveTo>
                  <a:lnTo>
                    <a:pt x="0" y="455236"/>
                  </a:lnTo>
                  <a:moveTo>
                    <a:pt x="113454" y="173518"/>
                  </a:moveTo>
                  <a:lnTo>
                    <a:pt x="113454" y="278878"/>
                  </a:lnTo>
                  <a:moveTo>
                    <a:pt x="166702" y="91303"/>
                  </a:moveTo>
                  <a:lnTo>
                    <a:pt x="166702" y="323039"/>
                  </a:lnTo>
                  <a:moveTo>
                    <a:pt x="219951" y="52538"/>
                  </a:moveTo>
                  <a:lnTo>
                    <a:pt x="219951" y="342492"/>
                  </a:lnTo>
                  <a:moveTo>
                    <a:pt x="273199" y="112460"/>
                  </a:moveTo>
                  <a:lnTo>
                    <a:pt x="273199" y="342492"/>
                  </a:lnTo>
                  <a:moveTo>
                    <a:pt x="326447" y="131488"/>
                  </a:moveTo>
                  <a:lnTo>
                    <a:pt x="326447" y="320625"/>
                  </a:lnTo>
                  <a:moveTo>
                    <a:pt x="379695" y="173518"/>
                  </a:moveTo>
                  <a:lnTo>
                    <a:pt x="379695" y="278878"/>
                  </a:lnTo>
                </a:path>
              </a:pathLst>
            </a:custGeom>
            <a:noFill/>
            <a:ln w="6350" cap="flat">
              <a:solidFill>
                <a:schemeClr val="bg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9" name="Dictionary_E82D">
              <a:extLst>
                <a:ext uri="{FF2B5EF4-FFF2-40B4-BE49-F238E27FC236}">
                  <a16:creationId xmlns:a16="http://schemas.microsoft.com/office/drawing/2014/main" id="{91B7AB6B-8F1B-4A44-B32F-940E9F0F88F4}"/>
                </a:ext>
                <a:ext uri="{C183D7F6-B498-43B3-948B-1728B52AA6E4}">
                  <adec:decorative xmlns:adec="http://schemas.microsoft.com/office/drawing/2017/decorative" val="1"/>
                </a:ext>
              </a:extLst>
            </p:cNvPr>
            <p:cNvSpPr>
              <a:spLocks noChangeAspect="1" noEditPoints="1"/>
            </p:cNvSpPr>
            <p:nvPr/>
          </p:nvSpPr>
          <p:spPr bwMode="auto">
            <a:xfrm>
              <a:off x="5424585" y="2401951"/>
              <a:ext cx="148280" cy="185352"/>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6350" cap="sq">
              <a:solidFill>
                <a:schemeClr val="bg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5F8CF902-29C6-4AB4-93ED-C2F9DC5D3678}"/>
              </a:ext>
              <a:ext uri="{C183D7F6-B498-43B3-948B-1728B52AA6E4}">
                <adec:decorative xmlns:adec="http://schemas.microsoft.com/office/drawing/2017/decorative" val="1"/>
              </a:ext>
            </a:extLst>
          </p:cNvPr>
          <p:cNvGrpSpPr/>
          <p:nvPr/>
        </p:nvGrpSpPr>
        <p:grpSpPr>
          <a:xfrm>
            <a:off x="9234364" y="-345396"/>
            <a:ext cx="3513204" cy="5124149"/>
            <a:chOff x="9234364" y="-345396"/>
            <a:chExt cx="3513204" cy="5124149"/>
          </a:xfrm>
        </p:grpSpPr>
        <p:sp>
          <p:nvSpPr>
            <p:cNvPr id="177" name="Freeform: Shape 176">
              <a:extLst>
                <a:ext uri="{FF2B5EF4-FFF2-40B4-BE49-F238E27FC236}">
                  <a16:creationId xmlns:a16="http://schemas.microsoft.com/office/drawing/2014/main" id="{F2A666BB-7193-4CAF-A0D9-8A1A16E9D71D}"/>
                </a:ext>
              </a:extLst>
            </p:cNvPr>
            <p:cNvSpPr/>
            <p:nvPr/>
          </p:nvSpPr>
          <p:spPr bwMode="auto">
            <a:xfrm rot="20997721">
              <a:off x="9234364" y="-345396"/>
              <a:ext cx="3513204" cy="5124149"/>
            </a:xfrm>
            <a:custGeom>
              <a:avLst/>
              <a:gdLst>
                <a:gd name="connsiteX0" fmla="*/ 0 w 3513204"/>
                <a:gd name="connsiteY0" fmla="*/ 0 h 5124149"/>
                <a:gd name="connsiteX1" fmla="*/ 3513204 w 3513204"/>
                <a:gd name="connsiteY1" fmla="*/ 621874 h 5124149"/>
                <a:gd name="connsiteX2" fmla="*/ 2716253 w 3513204"/>
                <a:gd name="connsiteY2" fmla="*/ 5124149 h 5124149"/>
              </a:gdLst>
              <a:ahLst/>
              <a:cxnLst>
                <a:cxn ang="0">
                  <a:pos x="connsiteX0" y="connsiteY0"/>
                </a:cxn>
                <a:cxn ang="0">
                  <a:pos x="connsiteX1" y="connsiteY1"/>
                </a:cxn>
                <a:cxn ang="0">
                  <a:pos x="connsiteX2" y="connsiteY2"/>
                </a:cxn>
              </a:cxnLst>
              <a:rect l="l" t="t" r="r" b="b"/>
              <a:pathLst>
                <a:path w="3513204" h="5124149">
                  <a:moveTo>
                    <a:pt x="0" y="0"/>
                  </a:moveTo>
                  <a:lnTo>
                    <a:pt x="3513204" y="621874"/>
                  </a:lnTo>
                  <a:lnTo>
                    <a:pt x="2716253" y="512414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Shape 174">
              <a:extLst>
                <a:ext uri="{FF2B5EF4-FFF2-40B4-BE49-F238E27FC236}">
                  <a16:creationId xmlns:a16="http://schemas.microsoft.com/office/drawing/2014/main" id="{4E48BEC2-D906-485E-A723-FB929AF0CC6E}"/>
                </a:ext>
                <a:ext uri="{C183D7F6-B498-43B3-948B-1728B52AA6E4}">
                  <adec:decorative xmlns:adec="http://schemas.microsoft.com/office/drawing/2017/decorative" val="1"/>
                </a:ext>
              </a:extLst>
            </p:cNvPr>
            <p:cNvSpPr/>
            <p:nvPr/>
          </p:nvSpPr>
          <p:spPr bwMode="auto">
            <a:xfrm rot="10197721" flipH="1">
              <a:off x="9518191" y="-293893"/>
              <a:ext cx="2986909" cy="4387741"/>
            </a:xfrm>
            <a:custGeom>
              <a:avLst/>
              <a:gdLst>
                <a:gd name="connsiteX0" fmla="*/ 0 w 2986909"/>
                <a:gd name="connsiteY0" fmla="*/ 4387741 h 4387741"/>
                <a:gd name="connsiteX1" fmla="*/ 2986909 w 2986909"/>
                <a:gd name="connsiteY1" fmla="*/ 3859027 h 4387741"/>
                <a:gd name="connsiteX2" fmla="*/ 2303821 w 2986909"/>
                <a:gd name="connsiteY2" fmla="*/ 0 h 4387741"/>
              </a:gdLst>
              <a:ahLst/>
              <a:cxnLst>
                <a:cxn ang="0">
                  <a:pos x="connsiteX0" y="connsiteY0"/>
                </a:cxn>
                <a:cxn ang="0">
                  <a:pos x="connsiteX1" y="connsiteY1"/>
                </a:cxn>
                <a:cxn ang="0">
                  <a:pos x="connsiteX2" y="connsiteY2"/>
                </a:cxn>
              </a:cxnLst>
              <a:rect l="l" t="t" r="r" b="b"/>
              <a:pathLst>
                <a:path w="2986909" h="4387741">
                  <a:moveTo>
                    <a:pt x="0" y="4387741"/>
                  </a:moveTo>
                  <a:lnTo>
                    <a:pt x="2986909" y="3859027"/>
                  </a:lnTo>
                  <a:lnTo>
                    <a:pt x="2303821" y="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914B42F3-9FA6-41BD-91C6-FD3B8C2F4133}"/>
                </a:ext>
                <a:ext uri="{C183D7F6-B498-43B3-948B-1728B52AA6E4}">
                  <adec:decorative xmlns:adec="http://schemas.microsoft.com/office/drawing/2017/decorative" val="1"/>
                </a:ext>
              </a:extLst>
            </p:cNvPr>
            <p:cNvCxnSpPr>
              <a:cxnSpLocks/>
            </p:cNvCxnSpPr>
            <p:nvPr/>
          </p:nvCxnSpPr>
          <p:spPr>
            <a:xfrm>
              <a:off x="10071606" y="-10946"/>
              <a:ext cx="1407887" cy="1842860"/>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09D017C-4E30-463B-901E-80C03223B57F}"/>
                </a:ext>
                <a:ext uri="{C183D7F6-B498-43B3-948B-1728B52AA6E4}">
                  <adec:decorative xmlns:adec="http://schemas.microsoft.com/office/drawing/2017/decorative" val="1"/>
                </a:ext>
              </a:extLst>
            </p:cNvPr>
            <p:cNvCxnSpPr>
              <a:cxnSpLocks/>
            </p:cNvCxnSpPr>
            <p:nvPr/>
          </p:nvCxnSpPr>
          <p:spPr>
            <a:xfrm>
              <a:off x="11550537" y="2547559"/>
              <a:ext cx="617209" cy="822787"/>
            </a:xfrm>
            <a:prstGeom prst="line">
              <a:avLst/>
            </a:prstGeom>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55855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11BC9-FCA1-DAB7-8B2A-D9D2BD4710F2}"/>
              </a:ext>
            </a:extLst>
          </p:cNvPr>
          <p:cNvSpPr>
            <a:spLocks noGrp="1"/>
          </p:cNvSpPr>
          <p:nvPr>
            <p:ph type="title"/>
          </p:nvPr>
        </p:nvSpPr>
        <p:spPr/>
        <p:txBody>
          <a:bodyPr/>
          <a:lstStyle/>
          <a:p>
            <a:r>
              <a:rPr lang="en-US" sz="3600" dirty="0"/>
              <a:t>Introduction to Natural Language Understanding </a:t>
            </a:r>
            <a:endParaRPr lang="en-US" dirty="0"/>
          </a:p>
        </p:txBody>
      </p:sp>
      <p:sp>
        <p:nvSpPr>
          <p:cNvPr id="4" name="TextBox 3">
            <a:extLst>
              <a:ext uri="{FF2B5EF4-FFF2-40B4-BE49-F238E27FC236}">
                <a16:creationId xmlns:a16="http://schemas.microsoft.com/office/drawing/2014/main" id="{C6661836-01D7-D3E0-38C7-A89BF520E68E}"/>
              </a:ext>
            </a:extLst>
          </p:cNvPr>
          <p:cNvSpPr txBox="1"/>
          <p:nvPr/>
        </p:nvSpPr>
        <p:spPr>
          <a:xfrm>
            <a:off x="476955" y="2200376"/>
            <a:ext cx="10656711" cy="1939249"/>
          </a:xfrm>
          <a:prstGeom prst="rect">
            <a:avLst/>
          </a:prstGeom>
          <a:noFill/>
        </p:spPr>
        <p:txBody>
          <a:bodyPr wrap="square">
            <a:spAutoFit/>
          </a:bodyPr>
          <a:lstStyle/>
          <a:p>
            <a:pPr marL="0" marR="0" lvl="0" indent="0" algn="l" defTabSz="1219170" rtl="0" eaLnBrk="0" fontAlgn="base" latinLnBrk="0" hangingPunct="0">
              <a:lnSpc>
                <a:spcPct val="100000"/>
              </a:lnSpc>
              <a:spcBef>
                <a:spcPct val="0"/>
              </a:spcBef>
              <a:spcAft>
                <a:spcPts val="1600"/>
              </a:spcAft>
              <a:buClrTx/>
              <a:buSzTx/>
              <a:buFontTx/>
              <a:buNone/>
              <a:tabLst/>
              <a:defRPr/>
            </a:pPr>
            <a:r>
              <a:rPr kumimoji="0" lang="en-US" sz="2667" b="0" i="0" u="none" strike="noStrike" kern="1200" cap="none" spc="0" normalizeH="0" baseline="0" noProof="0" dirty="0">
                <a:ln>
                  <a:noFill/>
                </a:ln>
                <a:solidFill>
                  <a:schemeClr val="tx1">
                    <a:lumMod val="50000"/>
                  </a:schemeClr>
                </a:solidFill>
                <a:effectLst/>
                <a:uLnTx/>
                <a:uFillTx/>
                <a:latin typeface="Segoe UI"/>
                <a:ea typeface="+mn-ea"/>
                <a:cs typeface="+mn-cs"/>
              </a:rPr>
              <a:t>Natural Language Understanding (NLU) is a subfield in </a:t>
            </a:r>
            <a:br>
              <a:rPr kumimoji="0" lang="en-US" sz="2667" b="0" i="0" u="none" strike="noStrike" kern="1200" cap="none" spc="0" normalizeH="0" baseline="0" noProof="0" dirty="0">
                <a:ln>
                  <a:noFill/>
                </a:ln>
                <a:solidFill>
                  <a:schemeClr val="tx1">
                    <a:lumMod val="50000"/>
                  </a:schemeClr>
                </a:solidFill>
                <a:effectLst/>
                <a:uLnTx/>
                <a:uFillTx/>
                <a:latin typeface="Segoe UI"/>
                <a:ea typeface="+mn-ea"/>
                <a:cs typeface="+mn-cs"/>
              </a:rPr>
            </a:br>
            <a:r>
              <a:rPr kumimoji="0" lang="en-US" sz="2667" b="0" i="0" u="none" strike="noStrike" kern="1200" cap="none" spc="0" normalizeH="0" baseline="0" noProof="0" dirty="0">
                <a:ln>
                  <a:noFill/>
                </a:ln>
                <a:solidFill>
                  <a:schemeClr val="tx1">
                    <a:lumMod val="50000"/>
                  </a:schemeClr>
                </a:solidFill>
                <a:effectLst/>
                <a:uLnTx/>
                <a:uFillTx/>
                <a:latin typeface="Segoe UI"/>
                <a:ea typeface="+mn-ea"/>
                <a:cs typeface="+mn-cs"/>
              </a:rPr>
              <a:t>Natural Language Processing (NLP).</a:t>
            </a:r>
          </a:p>
          <a:p>
            <a:pPr marL="0" marR="0" lvl="0" indent="0" algn="l" defTabSz="1219170" rtl="0" eaLnBrk="0" fontAlgn="base" latinLnBrk="0" hangingPunct="0">
              <a:lnSpc>
                <a:spcPct val="100000"/>
              </a:lnSpc>
              <a:spcBef>
                <a:spcPct val="0"/>
              </a:spcBef>
              <a:spcAft>
                <a:spcPts val="1600"/>
              </a:spcAft>
              <a:buClrTx/>
              <a:buSzTx/>
              <a:buFontTx/>
              <a:buNone/>
              <a:tabLst/>
              <a:defRPr/>
            </a:pPr>
            <a:r>
              <a:rPr kumimoji="0" lang="en-US" sz="2667" b="0" i="0" u="none" strike="noStrike" kern="1200" cap="none" spc="0" normalizeH="0" baseline="0" noProof="0" dirty="0">
                <a:ln>
                  <a:noFill/>
                </a:ln>
                <a:solidFill>
                  <a:schemeClr val="tx1">
                    <a:lumMod val="50000"/>
                  </a:schemeClr>
                </a:solidFill>
                <a:effectLst/>
                <a:uLnTx/>
                <a:uFillTx/>
                <a:latin typeface="Segoe UI"/>
                <a:ea typeface="+mn-ea"/>
                <a:cs typeface="+mn-cs"/>
              </a:rPr>
              <a:t>It focuses on </a:t>
            </a:r>
            <a:r>
              <a:rPr kumimoji="0" lang="en-US" sz="2667" b="0" i="0" u="none" strike="noStrike" kern="1200" cap="none" spc="0" normalizeH="0" baseline="0" noProof="0" dirty="0">
                <a:ln>
                  <a:noFill/>
                </a:ln>
                <a:solidFill>
                  <a:schemeClr val="tx1">
                    <a:lumMod val="50000"/>
                  </a:schemeClr>
                </a:solidFill>
                <a:effectLst/>
                <a:uLnTx/>
                <a:uFillTx/>
                <a:latin typeface="Segoe UI Semibold"/>
                <a:ea typeface="+mn-ea"/>
                <a:cs typeface="+mn-cs"/>
              </a:rPr>
              <a:t>organizing the user’s unstructured inputs </a:t>
            </a:r>
            <a:r>
              <a:rPr kumimoji="0" lang="en-US" sz="2667" b="0" i="0" u="none" strike="noStrike" kern="1200" cap="none" spc="0" normalizeH="0" baseline="0" noProof="0" dirty="0">
                <a:ln>
                  <a:noFill/>
                </a:ln>
                <a:solidFill>
                  <a:schemeClr val="tx1">
                    <a:lumMod val="50000"/>
                  </a:schemeClr>
                </a:solidFill>
                <a:effectLst/>
                <a:uLnTx/>
                <a:uFillTx/>
                <a:latin typeface="Segoe UI"/>
                <a:ea typeface="+mn-ea"/>
                <a:cs typeface="+mn-cs"/>
              </a:rPr>
              <a:t>(utterences) so that the copilot can understand and analyze it.</a:t>
            </a:r>
          </a:p>
        </p:txBody>
      </p:sp>
    </p:spTree>
    <p:extLst>
      <p:ext uri="{BB962C8B-B14F-4D97-AF65-F5344CB8AC3E}">
        <p14:creationId xmlns:p14="http://schemas.microsoft.com/office/powerpoint/2010/main" val="6460950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11BC9-FCA1-DAB7-8B2A-D9D2BD4710F2}"/>
              </a:ext>
            </a:extLst>
          </p:cNvPr>
          <p:cNvSpPr>
            <a:spLocks noGrp="1"/>
          </p:cNvSpPr>
          <p:nvPr>
            <p:ph type="title"/>
          </p:nvPr>
        </p:nvSpPr>
        <p:spPr/>
        <p:txBody>
          <a:bodyPr/>
          <a:lstStyle/>
          <a:p>
            <a:r>
              <a:rPr lang="en-US" dirty="0"/>
              <a:t>Example in action: topic triggering and slot filling</a:t>
            </a:r>
          </a:p>
        </p:txBody>
      </p:sp>
      <p:sp>
        <p:nvSpPr>
          <p:cNvPr id="2" name="TextBox 1">
            <a:extLst>
              <a:ext uri="{FF2B5EF4-FFF2-40B4-BE49-F238E27FC236}">
                <a16:creationId xmlns:a16="http://schemas.microsoft.com/office/drawing/2014/main" id="{3CEF35B9-5912-13BE-2A47-9ACE6EE287A4}"/>
              </a:ext>
            </a:extLst>
          </p:cNvPr>
          <p:cNvSpPr txBox="1"/>
          <p:nvPr/>
        </p:nvSpPr>
        <p:spPr>
          <a:xfrm>
            <a:off x="1004836" y="3215313"/>
            <a:ext cx="9781698" cy="738664"/>
          </a:xfrm>
          <a:prstGeom prst="rect">
            <a:avLst/>
          </a:prstGeom>
          <a:noFill/>
        </p:spPr>
        <p:txBody>
          <a:bodyPr wrap="square" lIns="0" tIns="0" rIns="0" bIns="0"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US" sz="4800" b="1" i="0" u="none" strike="noStrike" kern="1200" cap="none" spc="0" normalizeH="0" baseline="0" noProof="0" dirty="0">
                <a:ln>
                  <a:noFill/>
                </a:ln>
                <a:solidFill>
                  <a:schemeClr val="tx2"/>
                </a:solidFill>
                <a:effectLst/>
                <a:uLnTx/>
                <a:uFillTx/>
                <a:latin typeface="Segoe UI"/>
                <a:ea typeface="+mn-ea"/>
                <a:cs typeface="+mn-cs"/>
              </a:rPr>
              <a:t>“What’s the weather in Orlando?”</a:t>
            </a:r>
          </a:p>
        </p:txBody>
      </p:sp>
      <p:sp>
        <p:nvSpPr>
          <p:cNvPr id="5" name="TextBox 4">
            <a:extLst>
              <a:ext uri="{FF2B5EF4-FFF2-40B4-BE49-F238E27FC236}">
                <a16:creationId xmlns:a16="http://schemas.microsoft.com/office/drawing/2014/main" id="{FD2DD9CF-FAEA-C139-B64E-A352856AE3C0}"/>
              </a:ext>
            </a:extLst>
          </p:cNvPr>
          <p:cNvSpPr txBox="1"/>
          <p:nvPr/>
        </p:nvSpPr>
        <p:spPr>
          <a:xfrm>
            <a:off x="5122333" y="1942440"/>
            <a:ext cx="1993900" cy="369332"/>
          </a:xfrm>
          <a:prstGeom prst="rect">
            <a:avLst/>
          </a:prstGeom>
          <a:noFill/>
        </p:spPr>
        <p:txBody>
          <a:bodyPr wrap="square" lIns="0" tIns="0" rIns="0" bIns="0"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lumMod val="50000"/>
                  </a:schemeClr>
                </a:solidFill>
                <a:effectLst/>
                <a:uLnTx/>
                <a:uFillTx/>
                <a:latin typeface="Segoe UI"/>
                <a:ea typeface="+mn-ea"/>
                <a:cs typeface="+mn-cs"/>
              </a:rPr>
              <a:t>Utterance</a:t>
            </a:r>
          </a:p>
        </p:txBody>
      </p:sp>
      <p:sp>
        <p:nvSpPr>
          <p:cNvPr id="6" name="Right Brace 5">
            <a:extLst>
              <a:ext uri="{FF2B5EF4-FFF2-40B4-BE49-F238E27FC236}">
                <a16:creationId xmlns:a16="http://schemas.microsoft.com/office/drawing/2014/main" id="{184E586C-D730-8780-AE43-5C00393B4E5C}"/>
              </a:ext>
            </a:extLst>
          </p:cNvPr>
          <p:cNvSpPr/>
          <p:nvPr/>
        </p:nvSpPr>
        <p:spPr>
          <a:xfrm rot="5400000">
            <a:off x="4238863" y="1797375"/>
            <a:ext cx="480000" cy="5113863"/>
          </a:xfrm>
          <a:prstGeom prst="rightBrac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lumMod val="50000"/>
                </a:schemeClr>
              </a:solidFill>
              <a:effectLst/>
              <a:uLnTx/>
              <a:uFillTx/>
              <a:latin typeface="Segoe UI"/>
              <a:ea typeface="+mn-ea"/>
              <a:cs typeface="+mn-cs"/>
            </a:endParaRPr>
          </a:p>
        </p:txBody>
      </p:sp>
      <p:sp>
        <p:nvSpPr>
          <p:cNvPr id="7" name="Right Brace 6">
            <a:extLst>
              <a:ext uri="{FF2B5EF4-FFF2-40B4-BE49-F238E27FC236}">
                <a16:creationId xmlns:a16="http://schemas.microsoft.com/office/drawing/2014/main" id="{B11C6DCA-62B9-CD1A-6BC7-8B5608327F42}"/>
              </a:ext>
            </a:extLst>
          </p:cNvPr>
          <p:cNvSpPr/>
          <p:nvPr/>
        </p:nvSpPr>
        <p:spPr>
          <a:xfrm rot="16200000">
            <a:off x="5856000" y="-1625479"/>
            <a:ext cx="480000" cy="8940800"/>
          </a:xfrm>
          <a:prstGeom prst="rightBrac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lumMod val="50000"/>
                </a:schemeClr>
              </a:solidFill>
              <a:effectLst/>
              <a:uLnTx/>
              <a:uFillTx/>
              <a:latin typeface="Segoe UI"/>
              <a:ea typeface="+mn-ea"/>
              <a:cs typeface="+mn-cs"/>
            </a:endParaRPr>
          </a:p>
        </p:txBody>
      </p:sp>
      <p:sp>
        <p:nvSpPr>
          <p:cNvPr id="8" name="TextBox 7">
            <a:extLst>
              <a:ext uri="{FF2B5EF4-FFF2-40B4-BE49-F238E27FC236}">
                <a16:creationId xmlns:a16="http://schemas.microsoft.com/office/drawing/2014/main" id="{5B339F1A-6779-EFB6-8A44-BCF1FBADC07D}"/>
              </a:ext>
            </a:extLst>
          </p:cNvPr>
          <p:cNvSpPr txBox="1"/>
          <p:nvPr/>
        </p:nvSpPr>
        <p:spPr>
          <a:xfrm>
            <a:off x="2713560" y="4807243"/>
            <a:ext cx="3530605" cy="369332"/>
          </a:xfrm>
          <a:prstGeom prst="rect">
            <a:avLst/>
          </a:prstGeom>
          <a:noFill/>
        </p:spPr>
        <p:txBody>
          <a:bodyPr wrap="square" lIns="0" tIns="0" rIns="0" bIns="0"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lumMod val="50000"/>
                  </a:schemeClr>
                </a:solidFill>
                <a:effectLst/>
                <a:uLnTx/>
                <a:uFillTx/>
                <a:latin typeface="Segoe UI"/>
                <a:ea typeface="+mn-ea"/>
                <a:cs typeface="+mn-cs"/>
              </a:rPr>
              <a:t>Topic: Check Weather</a:t>
            </a:r>
          </a:p>
        </p:txBody>
      </p:sp>
      <p:sp>
        <p:nvSpPr>
          <p:cNvPr id="9" name="Right Brace 8">
            <a:extLst>
              <a:ext uri="{FF2B5EF4-FFF2-40B4-BE49-F238E27FC236}">
                <a16:creationId xmlns:a16="http://schemas.microsoft.com/office/drawing/2014/main" id="{B2B09FB4-F728-E7CF-3E10-87CFE94F1433}"/>
              </a:ext>
            </a:extLst>
          </p:cNvPr>
          <p:cNvSpPr/>
          <p:nvPr/>
        </p:nvSpPr>
        <p:spPr>
          <a:xfrm rot="5400000">
            <a:off x="8764299" y="3274808"/>
            <a:ext cx="480003" cy="2159001"/>
          </a:xfrm>
          <a:prstGeom prst="rightBrac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lumMod val="50000"/>
                </a:schemeClr>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BBDDE2DF-D806-009C-839C-E21F3507C061}"/>
              </a:ext>
            </a:extLst>
          </p:cNvPr>
          <p:cNvSpPr txBox="1"/>
          <p:nvPr/>
        </p:nvSpPr>
        <p:spPr>
          <a:xfrm>
            <a:off x="7238998" y="4807243"/>
            <a:ext cx="3530605" cy="369332"/>
          </a:xfrm>
          <a:prstGeom prst="rect">
            <a:avLst/>
          </a:prstGeom>
          <a:noFill/>
        </p:spPr>
        <p:txBody>
          <a:bodyPr wrap="square" lIns="0" tIns="0" rIns="0" bIns="0"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lumMod val="50000"/>
                  </a:schemeClr>
                </a:solidFill>
                <a:effectLst/>
                <a:uLnTx/>
                <a:uFillTx/>
                <a:latin typeface="Segoe UI"/>
                <a:ea typeface="+mn-ea"/>
                <a:cs typeface="+mn-cs"/>
              </a:rPr>
              <a:t>Entity: Location = Orlando</a:t>
            </a:r>
          </a:p>
        </p:txBody>
      </p:sp>
    </p:spTree>
    <p:extLst>
      <p:ext uri="{BB962C8B-B14F-4D97-AF65-F5344CB8AC3E}">
        <p14:creationId xmlns:p14="http://schemas.microsoft.com/office/powerpoint/2010/main" val="333848122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2FB68277-2F75-4B48-8C1F-680997DDAA16}"/>
              </a:ext>
            </a:extLst>
          </p:cNvPr>
          <p:cNvSpPr>
            <a:spLocks noGrp="1"/>
          </p:cNvSpPr>
          <p:nvPr>
            <p:ph type="title"/>
          </p:nvPr>
        </p:nvSpPr>
        <p:spPr/>
        <p:txBody>
          <a:bodyPr/>
          <a:lstStyle/>
          <a:p>
            <a:r>
              <a:rPr lang="en-US" dirty="0">
                <a:solidFill>
                  <a:schemeClr val="tx1"/>
                </a:solidFill>
              </a:rPr>
              <a:t>Create a new preview copilot</a:t>
            </a:r>
          </a:p>
        </p:txBody>
      </p:sp>
      <p:sp>
        <p:nvSpPr>
          <p:cNvPr id="117" name="Freeform: Shape 116">
            <a:extLst>
              <a:ext uri="{FF2B5EF4-FFF2-40B4-BE49-F238E27FC236}">
                <a16:creationId xmlns:a16="http://schemas.microsoft.com/office/drawing/2014/main" id="{8828C234-AFC2-46F8-A85D-D130318493EC}"/>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9" name="Group 8">
            <a:extLst>
              <a:ext uri="{FF2B5EF4-FFF2-40B4-BE49-F238E27FC236}">
                <a16:creationId xmlns:a16="http://schemas.microsoft.com/office/drawing/2014/main" id="{F1D3D54A-3F17-4A7F-A75E-3D8D3FF2ED32}"/>
              </a:ext>
              <a:ext uri="{C183D7F6-B498-43B3-948B-1728B52AA6E4}">
                <adec:decorative xmlns:adec="http://schemas.microsoft.com/office/drawing/2017/decorative" val="1"/>
              </a:ext>
            </a:extLst>
          </p:cNvPr>
          <p:cNvGrpSpPr/>
          <p:nvPr/>
        </p:nvGrpSpPr>
        <p:grpSpPr>
          <a:xfrm>
            <a:off x="590378" y="2276242"/>
            <a:ext cx="6491237" cy="3745506"/>
            <a:chOff x="590378" y="2276242"/>
            <a:chExt cx="6491237" cy="3745506"/>
          </a:xfrm>
        </p:grpSpPr>
        <p:grpSp>
          <p:nvGrpSpPr>
            <p:cNvPr id="2" name="Group 1">
              <a:extLst>
                <a:ext uri="{FF2B5EF4-FFF2-40B4-BE49-F238E27FC236}">
                  <a16:creationId xmlns:a16="http://schemas.microsoft.com/office/drawing/2014/main" id="{808E3DE5-BE78-4816-BD73-AB45EE5E53D3}"/>
                </a:ext>
                <a:ext uri="{C183D7F6-B498-43B3-948B-1728B52AA6E4}">
                  <adec:decorative xmlns:adec="http://schemas.microsoft.com/office/drawing/2017/decorative" val="1"/>
                </a:ext>
              </a:extLst>
            </p:cNvPr>
            <p:cNvGrpSpPr/>
            <p:nvPr/>
          </p:nvGrpSpPr>
          <p:grpSpPr>
            <a:xfrm>
              <a:off x="590379" y="2276242"/>
              <a:ext cx="5340948" cy="677108"/>
              <a:chOff x="575865" y="2276242"/>
              <a:chExt cx="5340948" cy="677108"/>
            </a:xfrm>
          </p:grpSpPr>
          <p:sp>
            <p:nvSpPr>
              <p:cNvPr id="107" name="Text Placeholder 1">
                <a:extLst>
                  <a:ext uri="{FF2B5EF4-FFF2-40B4-BE49-F238E27FC236}">
                    <a16:creationId xmlns:a16="http://schemas.microsoft.com/office/drawing/2014/main" id="{5DF6F385-F5C6-4888-A164-9837161BEDEA}"/>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Open the Copilot Studio designer</a:t>
                </a:r>
              </a:p>
            </p:txBody>
          </p:sp>
          <p:sp>
            <p:nvSpPr>
              <p:cNvPr id="112" name="Website" title="Icon of multiple app windows">
                <a:extLst>
                  <a:ext uri="{FF2B5EF4-FFF2-40B4-BE49-F238E27FC236}">
                    <a16:creationId xmlns:a16="http://schemas.microsoft.com/office/drawing/2014/main" id="{6F5C2A75-E613-4448-BF6C-579992223766}"/>
                  </a:ext>
                </a:extLst>
              </p:cNvPr>
              <p:cNvSpPr>
                <a:spLocks noChangeAspect="1" noEditPoints="1"/>
              </p:cNvSpPr>
              <p:nvPr/>
            </p:nvSpPr>
            <p:spPr bwMode="auto">
              <a:xfrm>
                <a:off x="575865" y="2408121"/>
                <a:ext cx="471742" cy="41335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3" name="Group 2">
              <a:extLst>
                <a:ext uri="{FF2B5EF4-FFF2-40B4-BE49-F238E27FC236}">
                  <a16:creationId xmlns:a16="http://schemas.microsoft.com/office/drawing/2014/main" id="{E79FE504-F3C2-47FA-920C-10934AEF9BF6}"/>
                </a:ext>
                <a:ext uri="{C183D7F6-B498-43B3-948B-1728B52AA6E4}">
                  <adec:decorative xmlns:adec="http://schemas.microsoft.com/office/drawing/2017/decorative" val="1"/>
                </a:ext>
              </a:extLst>
            </p:cNvPr>
            <p:cNvGrpSpPr/>
            <p:nvPr/>
          </p:nvGrpSpPr>
          <p:grpSpPr>
            <a:xfrm>
              <a:off x="590378" y="3810441"/>
              <a:ext cx="5340949" cy="677108"/>
              <a:chOff x="575864" y="3810441"/>
              <a:chExt cx="5340949" cy="677108"/>
            </a:xfrm>
          </p:grpSpPr>
          <p:sp>
            <p:nvSpPr>
              <p:cNvPr id="108" name="Text Placeholder 1">
                <a:extLst>
                  <a:ext uri="{FF2B5EF4-FFF2-40B4-BE49-F238E27FC236}">
                    <a16:creationId xmlns:a16="http://schemas.microsoft.com/office/drawing/2014/main" id="{F3A93A51-7C07-4CCC-AA22-CA054BCA11EF}"/>
                  </a:ext>
                </a:extLst>
              </p:cNvPr>
              <p:cNvSpPr txBox="1">
                <a:spLocks/>
              </p:cNvSpPr>
              <p:nvPr/>
            </p:nvSpPr>
            <p:spPr>
              <a:xfrm>
                <a:off x="1375928" y="381044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Copilot Studio</a:t>
                </a:r>
              </a:p>
            </p:txBody>
          </p:sp>
          <p:sp>
            <p:nvSpPr>
              <p:cNvPr id="111" name="Touchscreen" title="Icon of a closed hand with one finger touching a screen">
                <a:extLst>
                  <a:ext uri="{FF2B5EF4-FFF2-40B4-BE49-F238E27FC236}">
                    <a16:creationId xmlns:a16="http://schemas.microsoft.com/office/drawing/2014/main" id="{A254F804-0821-493C-8131-BE7E5F01B410}"/>
                  </a:ext>
                </a:extLst>
              </p:cNvPr>
              <p:cNvSpPr>
                <a:spLocks noChangeAspect="1" noEditPoints="1"/>
              </p:cNvSpPr>
              <p:nvPr/>
            </p:nvSpPr>
            <p:spPr bwMode="auto">
              <a:xfrm>
                <a:off x="575864" y="3927842"/>
                <a:ext cx="471742" cy="44230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grpSp>
          <p:nvGrpSpPr>
            <p:cNvPr id="4" name="Group 3">
              <a:extLst>
                <a:ext uri="{FF2B5EF4-FFF2-40B4-BE49-F238E27FC236}">
                  <a16:creationId xmlns:a16="http://schemas.microsoft.com/office/drawing/2014/main" id="{9EC598EA-9D3B-4FF3-9F90-893F14A8325E}"/>
                </a:ext>
                <a:ext uri="{C183D7F6-B498-43B3-948B-1728B52AA6E4}">
                  <adec:decorative xmlns:adec="http://schemas.microsoft.com/office/drawing/2017/decorative" val="1"/>
                </a:ext>
              </a:extLst>
            </p:cNvPr>
            <p:cNvGrpSpPr/>
            <p:nvPr/>
          </p:nvGrpSpPr>
          <p:grpSpPr>
            <a:xfrm>
              <a:off x="610627" y="5344640"/>
              <a:ext cx="5320700" cy="677108"/>
              <a:chOff x="596113" y="5344640"/>
              <a:chExt cx="5320700" cy="677108"/>
            </a:xfrm>
          </p:grpSpPr>
          <p:sp>
            <p:nvSpPr>
              <p:cNvPr id="109" name="Text Placeholder 1">
                <a:extLst>
                  <a:ext uri="{FF2B5EF4-FFF2-40B4-BE49-F238E27FC236}">
                    <a16:creationId xmlns:a16="http://schemas.microsoft.com/office/drawing/2014/main" id="{5EACD4C1-C74B-4A86-A665-F2FBCB8A1518}"/>
                  </a:ext>
                </a:extLst>
              </p:cNvPr>
              <p:cNvSpPr txBox="1">
                <a:spLocks/>
              </p:cNvSpPr>
              <p:nvPr/>
            </p:nvSpPr>
            <p:spPr>
              <a:xfrm>
                <a:off x="1375928" y="534464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367" rtl="0" eaLnBrk="1" fontAlgn="auto" latinLnBrk="0" hangingPunct="1">
                  <a:lnSpc>
                    <a:spcPct val="100000"/>
                  </a:lnSpc>
                  <a:spcBef>
                    <a:spcPts val="0"/>
                  </a:spcBef>
                  <a:spcAft>
                    <a:spcPts val="0"/>
                  </a:spcAft>
                  <a:buClrTx/>
                  <a:buSzPct val="90000"/>
                  <a:tabLst/>
                  <a:defRPr/>
                </a:pPr>
                <a:r>
                  <a:rPr kumimoji="0" lang="en-US" b="0" i="0" u="none" strike="noStrike" kern="1200" cap="none" spc="0" normalizeH="0" baseline="0" noProof="0" dirty="0">
                    <a:ln>
                      <a:noFill/>
                    </a:ln>
                    <a:solidFill>
                      <a:schemeClr val="bg1"/>
                    </a:solidFill>
                    <a:effectLst/>
                    <a:uLnTx/>
                    <a:uFillTx/>
                    <a:ea typeface="+mn-ea"/>
                  </a:rPr>
                  <a:t>Select </a:t>
                </a:r>
                <a:r>
                  <a:rPr lang="en-US" spc="0" dirty="0">
                    <a:solidFill>
                      <a:schemeClr val="bg1"/>
                    </a:solidFill>
                  </a:rPr>
                  <a:t>‘create</a:t>
                </a:r>
                <a:r>
                  <a:rPr kumimoji="0" lang="en-US" b="0" i="0" u="none" strike="noStrike" kern="1200" cap="none" spc="0" normalizeH="0" baseline="0" noProof="0" dirty="0">
                    <a:ln>
                      <a:noFill/>
                    </a:ln>
                    <a:solidFill>
                      <a:schemeClr val="bg1"/>
                    </a:solidFill>
                    <a:effectLst/>
                    <a:uLnTx/>
                    <a:uFillTx/>
                    <a:ea typeface="+mn-ea"/>
                  </a:rPr>
                  <a:t> copilot’</a:t>
                </a:r>
                <a:endParaRPr kumimoji="0" lang="en-US" b="0" i="0" u="none" strike="noStrike" kern="1200" cap="none" spc="0" normalizeH="0" baseline="0" noProof="0" dirty="0">
                  <a:ln>
                    <a:noFill/>
                  </a:ln>
                  <a:solidFill>
                    <a:schemeClr val="bg1"/>
                  </a:solidFill>
                  <a:effectLst/>
                  <a:uLnTx/>
                  <a:uFillTx/>
                  <a:ea typeface="+mn-ea"/>
                  <a:cs typeface="Segoe UI"/>
                </a:endParaRPr>
              </a:p>
            </p:txBody>
          </p:sp>
          <p:sp>
            <p:nvSpPr>
              <p:cNvPr id="110" name="Robot_E99A" title="Icon of a robot">
                <a:extLst>
                  <a:ext uri="{FF2B5EF4-FFF2-40B4-BE49-F238E27FC236}">
                    <a16:creationId xmlns:a16="http://schemas.microsoft.com/office/drawing/2014/main" id="{8F007969-3290-4FA7-8B39-636EDA6C3084}"/>
                  </a:ext>
                </a:extLst>
              </p:cNvPr>
              <p:cNvSpPr>
                <a:spLocks noChangeAspect="1" noEditPoints="1"/>
              </p:cNvSpPr>
              <p:nvPr/>
            </p:nvSpPr>
            <p:spPr bwMode="auto">
              <a:xfrm>
                <a:off x="596113" y="5404571"/>
                <a:ext cx="431242" cy="557246"/>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13" name="Straight Connector 112">
              <a:extLst>
                <a:ext uri="{FF2B5EF4-FFF2-40B4-BE49-F238E27FC236}">
                  <a16:creationId xmlns:a16="http://schemas.microsoft.com/office/drawing/2014/main" id="{E5B2A470-168A-4DA9-A70E-EAEFA06596B0}"/>
                </a:ext>
                <a:ext uri="{C183D7F6-B498-43B3-948B-1728B52AA6E4}">
                  <adec:decorative xmlns:adec="http://schemas.microsoft.com/office/drawing/2017/decorative" val="1"/>
                </a:ext>
              </a:extLst>
            </p:cNvPr>
            <p:cNvCxnSpPr/>
            <p:nvPr/>
          </p:nvCxnSpPr>
          <p:spPr>
            <a:xfrm>
              <a:off x="1390442" y="3381895"/>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C69403-3F72-4DC6-AB51-56728981C84D}"/>
                </a:ext>
                <a:ext uri="{C183D7F6-B498-43B3-948B-1728B52AA6E4}">
                  <adec:decorative xmlns:adec="http://schemas.microsoft.com/office/drawing/2017/decorative" val="1"/>
                </a:ext>
              </a:extLst>
            </p:cNvPr>
            <p:cNvCxnSpPr/>
            <p:nvPr/>
          </p:nvCxnSpPr>
          <p:spPr>
            <a:xfrm>
              <a:off x="1390442" y="4916094"/>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5" name="Freeform: Shape 114">
            <a:extLst>
              <a:ext uri="{FF2B5EF4-FFF2-40B4-BE49-F238E27FC236}">
                <a16:creationId xmlns:a16="http://schemas.microsoft.com/office/drawing/2014/main" id="{AE5AE9E2-DCCF-4C71-8092-031089472ECC}"/>
              </a:ext>
              <a:ext uri="{C183D7F6-B498-43B3-948B-1728B52AA6E4}">
                <adec:decorative xmlns:adec="http://schemas.microsoft.com/office/drawing/2017/decorative" val="1"/>
              </a:ext>
            </a:extLst>
          </p:cNvPr>
          <p:cNvSpPr/>
          <p:nvPr/>
        </p:nvSpPr>
        <p:spPr>
          <a:xfrm flipH="1">
            <a:off x="6031993" y="2364455"/>
            <a:ext cx="5569628"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6" name="Picture 5" descr="Using the Create a Bot wizard to design your first bot.">
            <a:extLst>
              <a:ext uri="{FF2B5EF4-FFF2-40B4-BE49-F238E27FC236}">
                <a16:creationId xmlns:a16="http://schemas.microsoft.com/office/drawing/2014/main" id="{6FB36ED4-312F-61D4-14A1-303DA72B42F5}"/>
              </a:ext>
            </a:extLst>
          </p:cNvPr>
          <p:cNvPicPr>
            <a:picLocks noChangeAspect="1"/>
          </p:cNvPicPr>
          <p:nvPr/>
        </p:nvPicPr>
        <p:blipFill>
          <a:blip r:embed="rId3"/>
          <a:stretch>
            <a:fillRect/>
          </a:stretch>
        </p:blipFill>
        <p:spPr>
          <a:xfrm>
            <a:off x="6189373" y="2514673"/>
            <a:ext cx="5259913" cy="3231438"/>
          </a:xfrm>
          <a:prstGeom prst="rect">
            <a:avLst/>
          </a:prstGeom>
        </p:spPr>
      </p:pic>
    </p:spTree>
    <p:extLst>
      <p:ext uri="{BB962C8B-B14F-4D97-AF65-F5344CB8AC3E}">
        <p14:creationId xmlns:p14="http://schemas.microsoft.com/office/powerpoint/2010/main" val="380480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3.33333E-6 -1.11111E-6 L -0.0345 -0.00092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2FB68277-2F75-4B48-8C1F-680997DDAA16}"/>
              </a:ext>
            </a:extLst>
          </p:cNvPr>
          <p:cNvSpPr>
            <a:spLocks noGrp="1"/>
          </p:cNvSpPr>
          <p:nvPr>
            <p:ph type="title"/>
          </p:nvPr>
        </p:nvSpPr>
        <p:spPr/>
        <p:txBody>
          <a:bodyPr/>
          <a:lstStyle/>
          <a:p>
            <a:r>
              <a:rPr lang="en-US" dirty="0">
                <a:solidFill>
                  <a:schemeClr val="tx1"/>
                </a:solidFill>
              </a:rPr>
              <a:t>Supported Languages</a:t>
            </a:r>
          </a:p>
        </p:txBody>
      </p:sp>
      <p:sp>
        <p:nvSpPr>
          <p:cNvPr id="117" name="Freeform: Shape 116">
            <a:extLst>
              <a:ext uri="{FF2B5EF4-FFF2-40B4-BE49-F238E27FC236}">
                <a16:creationId xmlns:a16="http://schemas.microsoft.com/office/drawing/2014/main" id="{8828C234-AFC2-46F8-A85D-D130318493EC}"/>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9" name="Group 8">
            <a:extLst>
              <a:ext uri="{FF2B5EF4-FFF2-40B4-BE49-F238E27FC236}">
                <a16:creationId xmlns:a16="http://schemas.microsoft.com/office/drawing/2014/main" id="{F1D3D54A-3F17-4A7F-A75E-3D8D3FF2ED32}"/>
              </a:ext>
              <a:ext uri="{C183D7F6-B498-43B3-948B-1728B52AA6E4}">
                <adec:decorative xmlns:adec="http://schemas.microsoft.com/office/drawing/2017/decorative" val="1"/>
              </a:ext>
            </a:extLst>
          </p:cNvPr>
          <p:cNvGrpSpPr/>
          <p:nvPr/>
        </p:nvGrpSpPr>
        <p:grpSpPr>
          <a:xfrm>
            <a:off x="590378" y="2276242"/>
            <a:ext cx="6491237" cy="3745506"/>
            <a:chOff x="590378" y="2276242"/>
            <a:chExt cx="6491237" cy="3745506"/>
          </a:xfrm>
        </p:grpSpPr>
        <p:grpSp>
          <p:nvGrpSpPr>
            <p:cNvPr id="2" name="Group 1">
              <a:extLst>
                <a:ext uri="{FF2B5EF4-FFF2-40B4-BE49-F238E27FC236}">
                  <a16:creationId xmlns:a16="http://schemas.microsoft.com/office/drawing/2014/main" id="{808E3DE5-BE78-4816-BD73-AB45EE5E53D3}"/>
                </a:ext>
                <a:ext uri="{C183D7F6-B498-43B3-948B-1728B52AA6E4}">
                  <adec:decorative xmlns:adec="http://schemas.microsoft.com/office/drawing/2017/decorative" val="1"/>
                </a:ext>
              </a:extLst>
            </p:cNvPr>
            <p:cNvGrpSpPr/>
            <p:nvPr/>
          </p:nvGrpSpPr>
          <p:grpSpPr>
            <a:xfrm>
              <a:off x="590379" y="2276242"/>
              <a:ext cx="5505621" cy="677108"/>
              <a:chOff x="575865" y="2276242"/>
              <a:chExt cx="5505621" cy="677108"/>
            </a:xfrm>
          </p:grpSpPr>
          <p:sp>
            <p:nvSpPr>
              <p:cNvPr id="107" name="Text Placeholder 1">
                <a:extLst>
                  <a:ext uri="{FF2B5EF4-FFF2-40B4-BE49-F238E27FC236}">
                    <a16:creationId xmlns:a16="http://schemas.microsoft.com/office/drawing/2014/main" id="{5DF6F385-F5C6-4888-A164-9837161BEDEA}"/>
                  </a:ext>
                </a:extLst>
              </p:cNvPr>
              <p:cNvSpPr txBox="1">
                <a:spLocks/>
              </p:cNvSpPr>
              <p:nvPr/>
            </p:nvSpPr>
            <p:spPr>
              <a:xfrm>
                <a:off x="1375928" y="2276242"/>
                <a:ext cx="4705558"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Copilot Studio supports copilots in many different languages</a:t>
                </a:r>
              </a:p>
            </p:txBody>
          </p:sp>
          <p:sp>
            <p:nvSpPr>
              <p:cNvPr id="112" name="Website" title="Icon of multiple app windows">
                <a:extLst>
                  <a:ext uri="{FF2B5EF4-FFF2-40B4-BE49-F238E27FC236}">
                    <a16:creationId xmlns:a16="http://schemas.microsoft.com/office/drawing/2014/main" id="{6F5C2A75-E613-4448-BF6C-579992223766}"/>
                  </a:ext>
                </a:extLst>
              </p:cNvPr>
              <p:cNvSpPr>
                <a:spLocks noChangeAspect="1" noEditPoints="1"/>
              </p:cNvSpPr>
              <p:nvPr/>
            </p:nvSpPr>
            <p:spPr bwMode="auto">
              <a:xfrm>
                <a:off x="575865" y="2408121"/>
                <a:ext cx="471742" cy="41335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3" name="Group 2">
              <a:extLst>
                <a:ext uri="{FF2B5EF4-FFF2-40B4-BE49-F238E27FC236}">
                  <a16:creationId xmlns:a16="http://schemas.microsoft.com/office/drawing/2014/main" id="{E79FE504-F3C2-47FA-920C-10934AEF9BF6}"/>
                </a:ext>
                <a:ext uri="{C183D7F6-B498-43B3-948B-1728B52AA6E4}">
                  <adec:decorative xmlns:adec="http://schemas.microsoft.com/office/drawing/2017/decorative" val="1"/>
                </a:ext>
              </a:extLst>
            </p:cNvPr>
            <p:cNvGrpSpPr/>
            <p:nvPr/>
          </p:nvGrpSpPr>
          <p:grpSpPr>
            <a:xfrm>
              <a:off x="590378" y="3810441"/>
              <a:ext cx="5505622" cy="677108"/>
              <a:chOff x="575864" y="3810441"/>
              <a:chExt cx="5505622" cy="677108"/>
            </a:xfrm>
          </p:grpSpPr>
          <p:sp>
            <p:nvSpPr>
              <p:cNvPr id="108" name="Text Placeholder 1">
                <a:extLst>
                  <a:ext uri="{FF2B5EF4-FFF2-40B4-BE49-F238E27FC236}">
                    <a16:creationId xmlns:a16="http://schemas.microsoft.com/office/drawing/2014/main" id="{F3A93A51-7C07-4CCC-AA22-CA054BCA11EF}"/>
                  </a:ext>
                </a:extLst>
              </p:cNvPr>
              <p:cNvSpPr txBox="1">
                <a:spLocks/>
              </p:cNvSpPr>
              <p:nvPr/>
            </p:nvSpPr>
            <p:spPr>
              <a:xfrm>
                <a:off x="1375928" y="3810441"/>
                <a:ext cx="4705558"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Copilot Studio Unified Authoring Preview is currently available only in English when creating your Copilot</a:t>
                </a:r>
              </a:p>
            </p:txBody>
          </p:sp>
          <p:sp>
            <p:nvSpPr>
              <p:cNvPr id="111" name="Touchscreen" title="Icon of a closed hand with one finger touching a screen">
                <a:extLst>
                  <a:ext uri="{FF2B5EF4-FFF2-40B4-BE49-F238E27FC236}">
                    <a16:creationId xmlns:a16="http://schemas.microsoft.com/office/drawing/2014/main" id="{A254F804-0821-493C-8131-BE7E5F01B410}"/>
                  </a:ext>
                </a:extLst>
              </p:cNvPr>
              <p:cNvSpPr>
                <a:spLocks noChangeAspect="1" noEditPoints="1"/>
              </p:cNvSpPr>
              <p:nvPr/>
            </p:nvSpPr>
            <p:spPr bwMode="auto">
              <a:xfrm>
                <a:off x="575864" y="3927842"/>
                <a:ext cx="471742" cy="44230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grpSp>
          <p:nvGrpSpPr>
            <p:cNvPr id="4" name="Group 3">
              <a:extLst>
                <a:ext uri="{FF2B5EF4-FFF2-40B4-BE49-F238E27FC236}">
                  <a16:creationId xmlns:a16="http://schemas.microsoft.com/office/drawing/2014/main" id="{9EC598EA-9D3B-4FF3-9F90-893F14A8325E}"/>
                </a:ext>
                <a:ext uri="{C183D7F6-B498-43B3-948B-1728B52AA6E4}">
                  <adec:decorative xmlns:adec="http://schemas.microsoft.com/office/drawing/2017/decorative" val="1"/>
                </a:ext>
              </a:extLst>
            </p:cNvPr>
            <p:cNvGrpSpPr/>
            <p:nvPr/>
          </p:nvGrpSpPr>
          <p:grpSpPr>
            <a:xfrm>
              <a:off x="610627" y="5344640"/>
              <a:ext cx="5320700" cy="677108"/>
              <a:chOff x="596113" y="5344640"/>
              <a:chExt cx="5320700" cy="677108"/>
            </a:xfrm>
          </p:grpSpPr>
          <p:sp>
            <p:nvSpPr>
              <p:cNvPr id="109" name="Text Placeholder 1">
                <a:extLst>
                  <a:ext uri="{FF2B5EF4-FFF2-40B4-BE49-F238E27FC236}">
                    <a16:creationId xmlns:a16="http://schemas.microsoft.com/office/drawing/2014/main" id="{5EACD4C1-C74B-4A86-A665-F2FBCB8A1518}"/>
                  </a:ext>
                </a:extLst>
              </p:cNvPr>
              <p:cNvSpPr txBox="1">
                <a:spLocks/>
              </p:cNvSpPr>
              <p:nvPr/>
            </p:nvSpPr>
            <p:spPr>
              <a:xfrm>
                <a:off x="1375928" y="534464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367" rtl="0" eaLnBrk="1" fontAlgn="auto" latinLnBrk="0" hangingPunct="1">
                  <a:lnSpc>
                    <a:spcPct val="100000"/>
                  </a:lnSpc>
                  <a:spcBef>
                    <a:spcPts val="0"/>
                  </a:spcBef>
                  <a:spcAft>
                    <a:spcPts val="0"/>
                  </a:spcAft>
                  <a:buClrTx/>
                  <a:buSzPct val="90000"/>
                  <a:tabLst/>
                  <a:defRPr/>
                </a:pPr>
                <a:r>
                  <a:rPr kumimoji="0" lang="en-US" b="0" i="0" u="none" strike="noStrike" kern="1200" cap="none" spc="0" normalizeH="0" baseline="0" noProof="0" dirty="0">
                    <a:ln>
                      <a:noFill/>
                    </a:ln>
                    <a:solidFill>
                      <a:schemeClr val="bg1"/>
                    </a:solidFill>
                    <a:effectLst/>
                    <a:uLnTx/>
                    <a:uFillTx/>
                    <a:ea typeface="+mn-ea"/>
                  </a:rPr>
                  <a:t>There will be more supported languages throughout Preview</a:t>
                </a:r>
                <a:endParaRPr kumimoji="0" lang="en-US" b="0" i="0" u="none" strike="noStrike" kern="1200" cap="none" spc="0" normalizeH="0" baseline="0" noProof="0" dirty="0">
                  <a:ln>
                    <a:noFill/>
                  </a:ln>
                  <a:solidFill>
                    <a:schemeClr val="bg1"/>
                  </a:solidFill>
                  <a:effectLst/>
                  <a:uLnTx/>
                  <a:uFillTx/>
                  <a:ea typeface="+mn-ea"/>
                  <a:cs typeface="Segoe UI"/>
                </a:endParaRPr>
              </a:p>
            </p:txBody>
          </p:sp>
          <p:sp>
            <p:nvSpPr>
              <p:cNvPr id="110" name="Robot_E99A" title="Icon of a robot">
                <a:extLst>
                  <a:ext uri="{FF2B5EF4-FFF2-40B4-BE49-F238E27FC236}">
                    <a16:creationId xmlns:a16="http://schemas.microsoft.com/office/drawing/2014/main" id="{8F007969-3290-4FA7-8B39-636EDA6C3084}"/>
                  </a:ext>
                </a:extLst>
              </p:cNvPr>
              <p:cNvSpPr>
                <a:spLocks noChangeAspect="1" noEditPoints="1"/>
              </p:cNvSpPr>
              <p:nvPr/>
            </p:nvSpPr>
            <p:spPr bwMode="auto">
              <a:xfrm>
                <a:off x="596113" y="5404571"/>
                <a:ext cx="431242" cy="557246"/>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13" name="Straight Connector 112">
              <a:extLst>
                <a:ext uri="{FF2B5EF4-FFF2-40B4-BE49-F238E27FC236}">
                  <a16:creationId xmlns:a16="http://schemas.microsoft.com/office/drawing/2014/main" id="{E5B2A470-168A-4DA9-A70E-EAEFA06596B0}"/>
                </a:ext>
                <a:ext uri="{C183D7F6-B498-43B3-948B-1728B52AA6E4}">
                  <adec:decorative xmlns:adec="http://schemas.microsoft.com/office/drawing/2017/decorative" val="1"/>
                </a:ext>
              </a:extLst>
            </p:cNvPr>
            <p:cNvCxnSpPr/>
            <p:nvPr/>
          </p:nvCxnSpPr>
          <p:spPr>
            <a:xfrm>
              <a:off x="1390442" y="3381895"/>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C69403-3F72-4DC6-AB51-56728981C84D}"/>
                </a:ext>
                <a:ext uri="{C183D7F6-B498-43B3-948B-1728B52AA6E4}">
                  <adec:decorative xmlns:adec="http://schemas.microsoft.com/office/drawing/2017/decorative" val="1"/>
                </a:ext>
              </a:extLst>
            </p:cNvPr>
            <p:cNvCxnSpPr/>
            <p:nvPr/>
          </p:nvCxnSpPr>
          <p:spPr>
            <a:xfrm>
              <a:off x="1390442" y="4916094"/>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5" name="Freeform: Shape 114">
            <a:extLst>
              <a:ext uri="{FF2B5EF4-FFF2-40B4-BE49-F238E27FC236}">
                <a16:creationId xmlns:a16="http://schemas.microsoft.com/office/drawing/2014/main" id="{AE5AE9E2-DCCF-4C71-8092-031089472ECC}"/>
              </a:ext>
              <a:ext uri="{C183D7F6-B498-43B3-948B-1728B52AA6E4}">
                <adec:decorative xmlns:adec="http://schemas.microsoft.com/office/drawing/2017/decorative" val="1"/>
              </a:ext>
            </a:extLst>
          </p:cNvPr>
          <p:cNvSpPr/>
          <p:nvPr/>
        </p:nvSpPr>
        <p:spPr>
          <a:xfrm flipH="1">
            <a:off x="6390326" y="2266400"/>
            <a:ext cx="5569628"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1" name="Picture 10" descr="Creation of a simple topic called Order Cancellation">
            <a:extLst>
              <a:ext uri="{FF2B5EF4-FFF2-40B4-BE49-F238E27FC236}">
                <a16:creationId xmlns:a16="http://schemas.microsoft.com/office/drawing/2014/main" id="{CA0842E8-5E8C-40CF-E69C-4DA39A32B8A1}"/>
              </a:ext>
            </a:extLst>
          </p:cNvPr>
          <p:cNvPicPr>
            <a:picLocks noChangeAspect="1"/>
          </p:cNvPicPr>
          <p:nvPr/>
        </p:nvPicPr>
        <p:blipFill rotWithShape="1">
          <a:blip r:embed="rId3"/>
          <a:srcRect r="11918"/>
          <a:stretch/>
        </p:blipFill>
        <p:spPr>
          <a:xfrm>
            <a:off x="6524223" y="2408121"/>
            <a:ext cx="5301834" cy="3243334"/>
          </a:xfrm>
          <a:prstGeom prst="rect">
            <a:avLst/>
          </a:prstGeom>
        </p:spPr>
      </p:pic>
    </p:spTree>
    <p:extLst>
      <p:ext uri="{BB962C8B-B14F-4D97-AF65-F5344CB8AC3E}">
        <p14:creationId xmlns:p14="http://schemas.microsoft.com/office/powerpoint/2010/main" val="2884254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3.33333E-6 -1.11111E-6 L -0.0345 -0.00092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B3D2-0C96-4D3A-BC2E-CCFBCF40AAFC}"/>
              </a:ext>
            </a:extLst>
          </p:cNvPr>
          <p:cNvSpPr>
            <a:spLocks noGrp="1"/>
          </p:cNvSpPr>
          <p:nvPr>
            <p:ph type="title"/>
          </p:nvPr>
        </p:nvSpPr>
        <p:spPr/>
        <p:txBody>
          <a:bodyPr/>
          <a:lstStyle/>
          <a:p>
            <a:r>
              <a:rPr lang="en-US" dirty="0">
                <a:solidFill>
                  <a:schemeClr val="tx1"/>
                </a:solidFill>
              </a:rPr>
              <a:t>View topics </a:t>
            </a:r>
          </a:p>
        </p:txBody>
      </p:sp>
      <p:sp>
        <p:nvSpPr>
          <p:cNvPr id="44" name="Freeform: Shape 43">
            <a:extLst>
              <a:ext uri="{FF2B5EF4-FFF2-40B4-BE49-F238E27FC236}">
                <a16:creationId xmlns:a16="http://schemas.microsoft.com/office/drawing/2014/main" id="{A592B573-00C0-4090-A955-6ABDC20EC077}"/>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0" name="Group 9">
            <a:extLst>
              <a:ext uri="{FF2B5EF4-FFF2-40B4-BE49-F238E27FC236}">
                <a16:creationId xmlns:a16="http://schemas.microsoft.com/office/drawing/2014/main" id="{9F14DC4C-ED38-4632-8DD0-3FB431405582}"/>
              </a:ext>
              <a:ext uri="{C183D7F6-B498-43B3-948B-1728B52AA6E4}">
                <adec:decorative xmlns:adec="http://schemas.microsoft.com/office/drawing/2017/decorative" val="1"/>
              </a:ext>
            </a:extLst>
          </p:cNvPr>
          <p:cNvGrpSpPr/>
          <p:nvPr/>
        </p:nvGrpSpPr>
        <p:grpSpPr>
          <a:xfrm>
            <a:off x="542374" y="2828692"/>
            <a:ext cx="6524727" cy="2211307"/>
            <a:chOff x="542374" y="2828692"/>
            <a:chExt cx="6524727" cy="2211307"/>
          </a:xfrm>
        </p:grpSpPr>
        <p:cxnSp>
          <p:nvCxnSpPr>
            <p:cNvPr id="36" name="Straight Connector 35">
              <a:extLst>
                <a:ext uri="{FF2B5EF4-FFF2-40B4-BE49-F238E27FC236}">
                  <a16:creationId xmlns:a16="http://schemas.microsoft.com/office/drawing/2014/main" id="{B00DD89A-DBF2-49B4-8B73-96EDC19A6BAB}"/>
                </a:ext>
                <a:ext uri="{C183D7F6-B498-43B3-948B-1728B52AA6E4}">
                  <adec:decorative xmlns:adec="http://schemas.microsoft.com/office/drawing/2017/decorative" val="1"/>
                </a:ext>
              </a:extLst>
            </p:cNvPr>
            <p:cNvCxnSpPr/>
            <p:nvPr/>
          </p:nvCxnSpPr>
          <p:spPr>
            <a:xfrm>
              <a:off x="1375928" y="393434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17C3DE0-1D35-4283-9FCA-2C15AFDDB3DD}"/>
                </a:ext>
              </a:extLst>
            </p:cNvPr>
            <p:cNvGrpSpPr/>
            <p:nvPr/>
          </p:nvGrpSpPr>
          <p:grpSpPr>
            <a:xfrm>
              <a:off x="542374" y="2828692"/>
              <a:ext cx="5374439" cy="677108"/>
              <a:chOff x="542374" y="2276242"/>
              <a:chExt cx="5374439" cy="677108"/>
            </a:xfrm>
          </p:grpSpPr>
          <p:sp>
            <p:nvSpPr>
              <p:cNvPr id="30" name="Text Placeholder 1">
                <a:extLst>
                  <a:ext uri="{FF2B5EF4-FFF2-40B4-BE49-F238E27FC236}">
                    <a16:creationId xmlns:a16="http://schemas.microsoft.com/office/drawing/2014/main" id="{E6680721-FBC9-4925-A386-171020498000}"/>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 copilot comes with 4-7 User topics &amp; 8 system topics </a:t>
                </a:r>
              </a:p>
            </p:txBody>
          </p:sp>
          <p:sp>
            <p:nvSpPr>
              <p:cNvPr id="46" name="BulletedList_E8FD" title="Icon of a bulleted list">
                <a:extLst>
                  <a:ext uri="{FF2B5EF4-FFF2-40B4-BE49-F238E27FC236}">
                    <a16:creationId xmlns:a16="http://schemas.microsoft.com/office/drawing/2014/main" id="{6DAA4471-DEAC-4411-8FBA-2157A3D4069C}"/>
                  </a:ext>
                </a:extLst>
              </p:cNvPr>
              <p:cNvSpPr>
                <a:spLocks noChangeAspect="1" noEditPoints="1"/>
              </p:cNvSpPr>
              <p:nvPr/>
            </p:nvSpPr>
            <p:spPr bwMode="auto">
              <a:xfrm>
                <a:off x="542374" y="24631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9" name="Group 8">
              <a:extLst>
                <a:ext uri="{FF2B5EF4-FFF2-40B4-BE49-F238E27FC236}">
                  <a16:creationId xmlns:a16="http://schemas.microsoft.com/office/drawing/2014/main" id="{2AEFEB8A-AEDE-4266-B0BD-80EEA5D2E94B}"/>
                </a:ext>
              </a:extLst>
            </p:cNvPr>
            <p:cNvGrpSpPr/>
            <p:nvPr/>
          </p:nvGrpSpPr>
          <p:grpSpPr>
            <a:xfrm>
              <a:off x="570195" y="4362891"/>
              <a:ext cx="5346618" cy="677108"/>
              <a:chOff x="570195" y="4362891"/>
              <a:chExt cx="5346618" cy="677108"/>
            </a:xfrm>
          </p:grpSpPr>
          <p:sp>
            <p:nvSpPr>
              <p:cNvPr id="31" name="Text Placeholder 1">
                <a:extLst>
                  <a:ext uri="{FF2B5EF4-FFF2-40B4-BE49-F238E27FC236}">
                    <a16:creationId xmlns:a16="http://schemas.microsoft.com/office/drawing/2014/main" id="{CB81A9B0-81AC-402D-A4B1-C6B0B530FEC6}"/>
                  </a:ext>
                </a:extLst>
              </p:cNvPr>
              <p:cNvSpPr txBox="1">
                <a:spLocks/>
              </p:cNvSpPr>
              <p:nvPr/>
            </p:nvSpPr>
            <p:spPr>
              <a:xfrm>
                <a:off x="1375928" y="436289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Using one of the 4 topics to get familiar with the structure</a:t>
                </a:r>
              </a:p>
            </p:txBody>
          </p:sp>
          <p:pic>
            <p:nvPicPr>
              <p:cNvPr id="8" name="Picture 7" descr="icon of controls">
                <a:extLst>
                  <a:ext uri="{FF2B5EF4-FFF2-40B4-BE49-F238E27FC236}">
                    <a16:creationId xmlns:a16="http://schemas.microsoft.com/office/drawing/2014/main" id="{46407D0E-C70A-4F7B-99E0-F131F9BBE15B}"/>
                  </a:ext>
                </a:extLst>
              </p:cNvPr>
              <p:cNvPicPr>
                <a:picLocks noChangeAspect="1"/>
              </p:cNvPicPr>
              <p:nvPr/>
            </p:nvPicPr>
            <p:blipFill>
              <a:blip r:embed="rId3"/>
              <a:stretch>
                <a:fillRect/>
              </a:stretch>
            </p:blipFill>
            <p:spPr>
              <a:xfrm>
                <a:off x="570195" y="4476655"/>
                <a:ext cx="566928" cy="449580"/>
              </a:xfrm>
              <a:prstGeom prst="rect">
                <a:avLst/>
              </a:prstGeom>
            </p:spPr>
          </p:pic>
        </p:grpSp>
      </p:grpSp>
      <p:sp>
        <p:nvSpPr>
          <p:cNvPr id="41" name="Freeform: Shape 40">
            <a:extLst>
              <a:ext uri="{FF2B5EF4-FFF2-40B4-BE49-F238E27FC236}">
                <a16:creationId xmlns:a16="http://schemas.microsoft.com/office/drawing/2014/main" id="{E552F4D9-393A-4742-AF89-931F530B53C8}"/>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5" name="Picture 4" descr="Shows created a topic with Copilot">
            <a:extLst>
              <a:ext uri="{FF2B5EF4-FFF2-40B4-BE49-F238E27FC236}">
                <a16:creationId xmlns:a16="http://schemas.microsoft.com/office/drawing/2014/main" id="{ABDA8A41-1E43-767C-A199-4175E74C9E53}"/>
              </a:ext>
            </a:extLst>
          </p:cNvPr>
          <p:cNvPicPr>
            <a:picLocks noChangeAspect="1"/>
          </p:cNvPicPr>
          <p:nvPr/>
        </p:nvPicPr>
        <p:blipFill rotWithShape="1">
          <a:blip r:embed="rId4"/>
          <a:srcRect l="32202" t="25217" b="2"/>
          <a:stretch/>
        </p:blipFill>
        <p:spPr>
          <a:xfrm>
            <a:off x="6528180" y="2391507"/>
            <a:ext cx="5495166" cy="3205847"/>
          </a:xfrm>
          <a:prstGeom prst="rect">
            <a:avLst/>
          </a:prstGeom>
        </p:spPr>
      </p:pic>
    </p:spTree>
    <p:extLst>
      <p:ext uri="{BB962C8B-B14F-4D97-AF65-F5344CB8AC3E}">
        <p14:creationId xmlns:p14="http://schemas.microsoft.com/office/powerpoint/2010/main" val="1489951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nodeType="withEffect">
                                  <p:stCondLst>
                                    <p:cond delay="0"/>
                                  </p:stCondLst>
                                  <p:childTnLst>
                                    <p:animMotion origin="layout" path="M -3.33333E-6 -1.11111E-6 L -0.0345 -0.00092 " pathEditMode="relative" rAng="0" ptsTypes="AA">
                                      <p:cBhvr>
                                        <p:cTn id="13" dur="700" spd="-100000" fill="hold"/>
                                        <p:tgtEl>
                                          <p:spTgt spid="10"/>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7EE7-37B3-4C43-C682-E1E1F2245963}"/>
              </a:ext>
            </a:extLst>
          </p:cNvPr>
          <p:cNvSpPr>
            <a:spLocks noGrp="1"/>
          </p:cNvSpPr>
          <p:nvPr>
            <p:ph type="title"/>
          </p:nvPr>
        </p:nvSpPr>
        <p:spPr>
          <a:xfrm>
            <a:off x="586740" y="3152000"/>
            <a:ext cx="11018520" cy="553999"/>
          </a:xfrm>
        </p:spPr>
        <p:txBody>
          <a:bodyPr>
            <a:normAutofit fontScale="90000"/>
          </a:bodyPr>
          <a:lstStyle/>
          <a:p>
            <a:pPr algn="ctr"/>
            <a:r>
              <a:rPr lang="en-US" dirty="0"/>
              <a:t>Copilot Building Basics</a:t>
            </a:r>
          </a:p>
        </p:txBody>
      </p:sp>
    </p:spTree>
    <p:extLst>
      <p:ext uri="{BB962C8B-B14F-4D97-AF65-F5344CB8AC3E}">
        <p14:creationId xmlns:p14="http://schemas.microsoft.com/office/powerpoint/2010/main" val="2712451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0D290-5178-48D6-A739-35B702254CBC}"/>
              </a:ext>
            </a:extLst>
          </p:cNvPr>
          <p:cNvSpPr>
            <a:spLocks noGrp="1"/>
          </p:cNvSpPr>
          <p:nvPr>
            <p:ph type="title"/>
          </p:nvPr>
        </p:nvSpPr>
        <p:spPr/>
        <p:txBody>
          <a:bodyPr/>
          <a:lstStyle/>
          <a:p>
            <a:r>
              <a:rPr lang="en-US" dirty="0">
                <a:solidFill>
                  <a:schemeClr val="tx1"/>
                </a:solidFill>
              </a:rPr>
              <a:t>Add conversational trigger phrases</a:t>
            </a:r>
          </a:p>
        </p:txBody>
      </p:sp>
      <p:sp>
        <p:nvSpPr>
          <p:cNvPr id="9" name="Freeform: Shape 8">
            <a:extLst>
              <a:ext uri="{FF2B5EF4-FFF2-40B4-BE49-F238E27FC236}">
                <a16:creationId xmlns:a16="http://schemas.microsoft.com/office/drawing/2014/main" id="{A3FF6816-B22D-46AB-8FBC-4F46340782EF}"/>
              </a:ext>
              <a:ext uri="{C183D7F6-B498-43B3-948B-1728B52AA6E4}">
                <adec:decorative xmlns:adec="http://schemas.microsoft.com/office/drawing/2017/decorative" val="1"/>
              </a:ext>
            </a:extLst>
          </p:cNvPr>
          <p:cNvSpPr/>
          <p:nvPr/>
        </p:nvSpPr>
        <p:spPr bwMode="auto">
          <a:xfrm>
            <a:off x="0" y="1442063"/>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0" name="Group 19">
            <a:extLst>
              <a:ext uri="{FF2B5EF4-FFF2-40B4-BE49-F238E27FC236}">
                <a16:creationId xmlns:a16="http://schemas.microsoft.com/office/drawing/2014/main" id="{4E80B7E1-ACA9-4491-A5DC-8780E8B5A5A3}"/>
              </a:ext>
              <a:ext uri="{C183D7F6-B498-43B3-948B-1728B52AA6E4}">
                <adec:decorative xmlns:adec="http://schemas.microsoft.com/office/drawing/2017/decorative" val="1"/>
              </a:ext>
            </a:extLst>
          </p:cNvPr>
          <p:cNvGrpSpPr/>
          <p:nvPr/>
        </p:nvGrpSpPr>
        <p:grpSpPr>
          <a:xfrm>
            <a:off x="626532" y="1804612"/>
            <a:ext cx="6440569" cy="4321868"/>
            <a:chOff x="626532" y="1804612"/>
            <a:chExt cx="6440569" cy="4321868"/>
          </a:xfrm>
        </p:grpSpPr>
        <p:grpSp>
          <p:nvGrpSpPr>
            <p:cNvPr id="16" name="Group 15">
              <a:extLst>
                <a:ext uri="{FF2B5EF4-FFF2-40B4-BE49-F238E27FC236}">
                  <a16:creationId xmlns:a16="http://schemas.microsoft.com/office/drawing/2014/main" id="{5CBE9C86-22D9-4E7E-811D-66F4B5D41E47}"/>
                </a:ext>
                <a:ext uri="{C183D7F6-B498-43B3-948B-1728B52AA6E4}">
                  <adec:decorative xmlns:adec="http://schemas.microsoft.com/office/drawing/2017/decorative" val="1"/>
                </a:ext>
              </a:extLst>
            </p:cNvPr>
            <p:cNvGrpSpPr/>
            <p:nvPr/>
          </p:nvGrpSpPr>
          <p:grpSpPr>
            <a:xfrm>
              <a:off x="638725" y="1804612"/>
              <a:ext cx="4898476" cy="840551"/>
              <a:chOff x="638725" y="1804612"/>
              <a:chExt cx="4898476" cy="840551"/>
            </a:xfrm>
          </p:grpSpPr>
          <p:sp>
            <p:nvSpPr>
              <p:cNvPr id="10" name="Text Placeholder 1">
                <a:extLst>
                  <a:ext uri="{FF2B5EF4-FFF2-40B4-BE49-F238E27FC236}">
                    <a16:creationId xmlns:a16="http://schemas.microsoft.com/office/drawing/2014/main" id="{4257F308-FD32-4233-8F4F-E05956A99834}"/>
                  </a:ext>
                </a:extLst>
              </p:cNvPr>
              <p:cNvSpPr txBox="1">
                <a:spLocks/>
              </p:cNvSpPr>
              <p:nvPr/>
            </p:nvSpPr>
            <p:spPr>
              <a:xfrm>
                <a:off x="1375929" y="1804612"/>
                <a:ext cx="4161272" cy="840551"/>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For a topic you’ll define a few trigger phrases</a:t>
                </a:r>
              </a:p>
            </p:txBody>
          </p:sp>
          <p:pic>
            <p:nvPicPr>
              <p:cNvPr id="6" name="Picture 5" descr="Icon of a magnifier with a document">
                <a:extLst>
                  <a:ext uri="{FF2B5EF4-FFF2-40B4-BE49-F238E27FC236}">
                    <a16:creationId xmlns:a16="http://schemas.microsoft.com/office/drawing/2014/main" id="{6B166A20-5671-4B31-BC40-B14028151842}"/>
                  </a:ext>
                </a:extLst>
              </p:cNvPr>
              <p:cNvPicPr>
                <a:picLocks noChangeAspect="1"/>
              </p:cNvPicPr>
              <p:nvPr/>
            </p:nvPicPr>
            <p:blipFill>
              <a:blip r:embed="rId3"/>
              <a:stretch>
                <a:fillRect/>
              </a:stretch>
            </p:blipFill>
            <p:spPr>
              <a:xfrm>
                <a:off x="638725" y="2001097"/>
                <a:ext cx="522732" cy="548640"/>
              </a:xfrm>
              <a:prstGeom prst="rect">
                <a:avLst/>
              </a:prstGeom>
            </p:spPr>
          </p:pic>
        </p:grpSp>
        <p:grpSp>
          <p:nvGrpSpPr>
            <p:cNvPr id="17" name="Group 16">
              <a:extLst>
                <a:ext uri="{FF2B5EF4-FFF2-40B4-BE49-F238E27FC236}">
                  <a16:creationId xmlns:a16="http://schemas.microsoft.com/office/drawing/2014/main" id="{D07E6668-2461-4772-93A7-7C6ED9513236}"/>
                </a:ext>
                <a:ext uri="{C183D7F6-B498-43B3-948B-1728B52AA6E4}">
                  <adec:decorative xmlns:adec="http://schemas.microsoft.com/office/drawing/2017/decorative" val="1"/>
                </a:ext>
              </a:extLst>
            </p:cNvPr>
            <p:cNvGrpSpPr/>
            <p:nvPr/>
          </p:nvGrpSpPr>
          <p:grpSpPr>
            <a:xfrm>
              <a:off x="626532" y="3103519"/>
              <a:ext cx="5290281" cy="1231106"/>
              <a:chOff x="626532" y="3103519"/>
              <a:chExt cx="5290281" cy="1231106"/>
            </a:xfrm>
          </p:grpSpPr>
          <p:sp>
            <p:nvSpPr>
              <p:cNvPr id="11" name="Text Placeholder 1">
                <a:extLst>
                  <a:ext uri="{FF2B5EF4-FFF2-40B4-BE49-F238E27FC236}">
                    <a16:creationId xmlns:a16="http://schemas.microsoft.com/office/drawing/2014/main" id="{C23C4C06-FC43-4364-AD6D-8F9BDA31158E}"/>
                  </a:ext>
                </a:extLst>
              </p:cNvPr>
              <p:cNvSpPr txBox="1">
                <a:spLocks/>
              </p:cNvSpPr>
              <p:nvPr/>
            </p:nvSpPr>
            <p:spPr>
              <a:xfrm>
                <a:off x="1375928" y="3103519"/>
                <a:ext cx="4540885" cy="123110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A trigger phrase is a way to describe an intent, it captures the way a customer might ask about a problem/issue.</a:t>
                </a:r>
                <a:br>
                  <a:rPr lang="en-US" sz="2000" spc="0" dirty="0">
                    <a:solidFill>
                      <a:schemeClr val="bg1"/>
                    </a:solidFill>
                  </a:rPr>
                </a:br>
                <a:r>
                  <a:rPr lang="en-US" sz="2000" spc="0" dirty="0">
                    <a:solidFill>
                      <a:schemeClr val="bg1"/>
                    </a:solidFill>
                  </a:rPr>
                  <a:t>E.g., “problem with weeds in lawn” </a:t>
                </a:r>
              </a:p>
            </p:txBody>
          </p:sp>
          <p:pic>
            <p:nvPicPr>
              <p:cNvPr id="8" name="Picture 7" descr="alert sign icon">
                <a:extLst>
                  <a:ext uri="{FF2B5EF4-FFF2-40B4-BE49-F238E27FC236}">
                    <a16:creationId xmlns:a16="http://schemas.microsoft.com/office/drawing/2014/main" id="{B7C23E0A-F2E4-4174-AF76-110706AF2F4E}"/>
                  </a:ext>
                </a:extLst>
              </p:cNvPr>
              <p:cNvPicPr>
                <a:picLocks noChangeAspect="1"/>
              </p:cNvPicPr>
              <p:nvPr/>
            </p:nvPicPr>
            <p:blipFill>
              <a:blip r:embed="rId4"/>
              <a:stretch>
                <a:fillRect/>
              </a:stretch>
            </p:blipFill>
            <p:spPr>
              <a:xfrm>
                <a:off x="626532" y="3477518"/>
                <a:ext cx="534924" cy="483108"/>
              </a:xfrm>
              <a:prstGeom prst="rect">
                <a:avLst/>
              </a:prstGeom>
            </p:spPr>
          </p:pic>
        </p:grpSp>
        <p:grpSp>
          <p:nvGrpSpPr>
            <p:cNvPr id="18" name="Group 17">
              <a:extLst>
                <a:ext uri="{FF2B5EF4-FFF2-40B4-BE49-F238E27FC236}">
                  <a16:creationId xmlns:a16="http://schemas.microsoft.com/office/drawing/2014/main" id="{E85BE18B-03B6-4593-8F36-5D70341DA462}"/>
                </a:ext>
                <a:ext uri="{C183D7F6-B498-43B3-948B-1728B52AA6E4}">
                  <adec:decorative xmlns:adec="http://schemas.microsoft.com/office/drawing/2017/decorative" val="1"/>
                </a:ext>
              </a:extLst>
            </p:cNvPr>
            <p:cNvGrpSpPr/>
            <p:nvPr/>
          </p:nvGrpSpPr>
          <p:grpSpPr>
            <a:xfrm>
              <a:off x="626532" y="4792980"/>
              <a:ext cx="5512675" cy="1333500"/>
              <a:chOff x="626532" y="4792980"/>
              <a:chExt cx="5512675" cy="1333500"/>
            </a:xfrm>
          </p:grpSpPr>
          <p:sp>
            <p:nvSpPr>
              <p:cNvPr id="25" name="Text Placeholder 1">
                <a:extLst>
                  <a:ext uri="{FF2B5EF4-FFF2-40B4-BE49-F238E27FC236}">
                    <a16:creationId xmlns:a16="http://schemas.microsoft.com/office/drawing/2014/main" id="{0B1022F9-0555-4B36-AB8D-A97270972133}"/>
                  </a:ext>
                </a:extLst>
              </p:cNvPr>
              <p:cNvSpPr txBox="1">
                <a:spLocks/>
              </p:cNvSpPr>
              <p:nvPr/>
            </p:nvSpPr>
            <p:spPr>
              <a:xfrm>
                <a:off x="1375928" y="4792980"/>
                <a:ext cx="4763279" cy="1333500"/>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You only need to provide at least 5 phrases – the AI will parse whatever the user says and trigger the topic closest in meaning to the user utterance </a:t>
                </a:r>
              </a:p>
            </p:txBody>
          </p:sp>
          <p:pic>
            <p:nvPicPr>
              <p:cNvPr id="15" name="Picture 14" descr="icon of transforming from circle to square">
                <a:extLst>
                  <a:ext uri="{FF2B5EF4-FFF2-40B4-BE49-F238E27FC236}">
                    <a16:creationId xmlns:a16="http://schemas.microsoft.com/office/drawing/2014/main" id="{0C90A68F-C9D0-454E-97EE-275AD2A63176}"/>
                  </a:ext>
                </a:extLst>
              </p:cNvPr>
              <p:cNvPicPr>
                <a:picLocks noChangeAspect="1"/>
              </p:cNvPicPr>
              <p:nvPr/>
            </p:nvPicPr>
            <p:blipFill>
              <a:blip r:embed="rId5"/>
              <a:stretch>
                <a:fillRect/>
              </a:stretch>
            </p:blipFill>
            <p:spPr>
              <a:xfrm>
                <a:off x="626532" y="5220462"/>
                <a:ext cx="499872" cy="478536"/>
              </a:xfrm>
              <a:prstGeom prst="rect">
                <a:avLst/>
              </a:prstGeom>
            </p:spPr>
          </p:pic>
        </p:grpSp>
        <p:cxnSp>
          <p:nvCxnSpPr>
            <p:cNvPr id="12" name="Straight Connector 11">
              <a:extLst>
                <a:ext uri="{FF2B5EF4-FFF2-40B4-BE49-F238E27FC236}">
                  <a16:creationId xmlns:a16="http://schemas.microsoft.com/office/drawing/2014/main" id="{595BBB3F-CB08-44A7-B2C1-D0DE3657B670}"/>
                </a:ext>
                <a:ext uri="{C183D7F6-B498-43B3-948B-1728B52AA6E4}">
                  <adec:decorative xmlns:adec="http://schemas.microsoft.com/office/drawing/2017/decorative" val="1"/>
                </a:ext>
              </a:extLst>
            </p:cNvPr>
            <p:cNvCxnSpPr/>
            <p:nvPr/>
          </p:nvCxnSpPr>
          <p:spPr>
            <a:xfrm>
              <a:off x="1375928" y="287434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98182F-8D61-48BD-9A8C-B30CBDA1703C}"/>
                </a:ext>
                <a:ext uri="{C183D7F6-B498-43B3-948B-1728B52AA6E4}">
                  <adec:decorative xmlns:adec="http://schemas.microsoft.com/office/drawing/2017/decorative" val="1"/>
                </a:ext>
              </a:extLst>
            </p:cNvPr>
            <p:cNvCxnSpPr>
              <a:cxnSpLocks/>
            </p:cNvCxnSpPr>
            <p:nvPr/>
          </p:nvCxnSpPr>
          <p:spPr>
            <a:xfrm>
              <a:off x="1375928" y="456380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Freeform: Shape 12">
            <a:extLst>
              <a:ext uri="{FF2B5EF4-FFF2-40B4-BE49-F238E27FC236}">
                <a16:creationId xmlns:a16="http://schemas.microsoft.com/office/drawing/2014/main" id="{FF92A8F4-3F96-41A6-ABD4-84EB1F97A0AB}"/>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 name="Picture 3" descr="Add trigger phrases into the editor.">
            <a:extLst>
              <a:ext uri="{FF2B5EF4-FFF2-40B4-BE49-F238E27FC236}">
                <a16:creationId xmlns:a16="http://schemas.microsoft.com/office/drawing/2014/main" id="{802BFC2A-B929-C3E5-96DD-3FC0A985703B}"/>
              </a:ext>
            </a:extLst>
          </p:cNvPr>
          <p:cNvPicPr>
            <a:picLocks noChangeAspect="1"/>
          </p:cNvPicPr>
          <p:nvPr/>
        </p:nvPicPr>
        <p:blipFill rotWithShape="1">
          <a:blip r:embed="rId6"/>
          <a:srcRect l="18884"/>
          <a:stretch/>
        </p:blipFill>
        <p:spPr>
          <a:xfrm>
            <a:off x="6481859" y="2326129"/>
            <a:ext cx="5485138" cy="3268993"/>
          </a:xfrm>
          <a:prstGeom prst="rect">
            <a:avLst/>
          </a:prstGeom>
        </p:spPr>
      </p:pic>
    </p:spTree>
    <p:extLst>
      <p:ext uri="{BB962C8B-B14F-4D97-AF65-F5344CB8AC3E}">
        <p14:creationId xmlns:p14="http://schemas.microsoft.com/office/powerpoint/2010/main" val="352906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42" presetClass="path" presetSubtype="0" decel="100000" fill="hold" nodeType="withEffect">
                                  <p:stCondLst>
                                    <p:cond delay="0"/>
                                  </p:stCondLst>
                                  <p:childTnLst>
                                    <p:animMotion origin="layout" path="M -3.33333E-6 -1.11111E-6 L -0.0345 -0.00092 " pathEditMode="relative" rAng="0" ptsTypes="AA">
                                      <p:cBhvr>
                                        <p:cTn id="13" dur="700" spd="-100000" fill="hold"/>
                                        <p:tgtEl>
                                          <p:spTgt spid="20"/>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553D74-9298-4227-B47F-263655DD5A75}"/>
              </a:ext>
            </a:extLst>
          </p:cNvPr>
          <p:cNvSpPr>
            <a:spLocks noGrp="1"/>
          </p:cNvSpPr>
          <p:nvPr>
            <p:ph type="title"/>
          </p:nvPr>
        </p:nvSpPr>
        <p:spPr/>
        <p:txBody>
          <a:bodyPr/>
          <a:lstStyle/>
          <a:p>
            <a:r>
              <a:rPr lang="en-US" dirty="0">
                <a:solidFill>
                  <a:schemeClr val="tx1"/>
                </a:solidFill>
              </a:rPr>
              <a:t>Open the authoring canvas and begin editing a topic</a:t>
            </a:r>
          </a:p>
        </p:txBody>
      </p:sp>
      <p:sp>
        <p:nvSpPr>
          <p:cNvPr id="10" name="Freeform: Shape 9">
            <a:extLst>
              <a:ext uri="{FF2B5EF4-FFF2-40B4-BE49-F238E27FC236}">
                <a16:creationId xmlns:a16="http://schemas.microsoft.com/office/drawing/2014/main" id="{AF04B17F-B3AB-4C4B-B0C0-7087C95A3467}"/>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6" name="Group 5">
            <a:extLst>
              <a:ext uri="{FF2B5EF4-FFF2-40B4-BE49-F238E27FC236}">
                <a16:creationId xmlns:a16="http://schemas.microsoft.com/office/drawing/2014/main" id="{44B52C8D-3633-453D-B58F-983F3F2AD4F1}"/>
              </a:ext>
              <a:ext uri="{C183D7F6-B498-43B3-948B-1728B52AA6E4}">
                <adec:decorative xmlns:adec="http://schemas.microsoft.com/office/drawing/2017/decorative" val="1"/>
              </a:ext>
            </a:extLst>
          </p:cNvPr>
          <p:cNvGrpSpPr/>
          <p:nvPr/>
        </p:nvGrpSpPr>
        <p:grpSpPr>
          <a:xfrm>
            <a:off x="6345757" y="2205361"/>
            <a:ext cx="5757343" cy="3526776"/>
            <a:chOff x="6345757" y="2205361"/>
            <a:chExt cx="5757343" cy="3526776"/>
          </a:xfrm>
        </p:grpSpPr>
        <p:sp>
          <p:nvSpPr>
            <p:cNvPr id="14" name="Freeform: Shape 13">
              <a:extLst>
                <a:ext uri="{FF2B5EF4-FFF2-40B4-BE49-F238E27FC236}">
                  <a16:creationId xmlns:a16="http://schemas.microsoft.com/office/drawing/2014/main" id="{3B765039-AD1F-478E-ABAF-AAE345EB6013}"/>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641FF743-CF79-41CE-9F9E-8F9C27976AFB}"/>
                </a:ext>
                <a:ext uri="{C183D7F6-B498-43B3-948B-1728B52AA6E4}">
                  <adec:decorative xmlns:adec="http://schemas.microsoft.com/office/drawing/2017/decorative" val="1"/>
                </a:ext>
              </a:extLst>
            </p:cNvPr>
            <p:cNvSpPr/>
            <p:nvPr/>
          </p:nvSpPr>
          <p:spPr bwMode="auto">
            <a:xfrm>
              <a:off x="7180533" y="2611712"/>
              <a:ext cx="1612464" cy="7898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44B4EF9-D435-4CD0-918F-152FAB0069DA}"/>
              </a:ext>
              <a:ext uri="{C183D7F6-B498-43B3-948B-1728B52AA6E4}">
                <adec:decorative xmlns:adec="http://schemas.microsoft.com/office/drawing/2017/decorative" val="1"/>
              </a:ext>
            </a:extLst>
          </p:cNvPr>
          <p:cNvGrpSpPr/>
          <p:nvPr/>
        </p:nvGrpSpPr>
        <p:grpSpPr>
          <a:xfrm>
            <a:off x="541435" y="2276242"/>
            <a:ext cx="6525666" cy="3423511"/>
            <a:chOff x="541435" y="2276242"/>
            <a:chExt cx="6525666" cy="3423511"/>
          </a:xfrm>
        </p:grpSpPr>
        <p:grpSp>
          <p:nvGrpSpPr>
            <p:cNvPr id="3" name="Group 2">
              <a:extLst>
                <a:ext uri="{FF2B5EF4-FFF2-40B4-BE49-F238E27FC236}">
                  <a16:creationId xmlns:a16="http://schemas.microsoft.com/office/drawing/2014/main" id="{9B59533F-F1F3-41F2-8C5E-ABC2024B7B79}"/>
                </a:ext>
                <a:ext uri="{C183D7F6-B498-43B3-948B-1728B52AA6E4}">
                  <adec:decorative xmlns:adec="http://schemas.microsoft.com/office/drawing/2017/decorative" val="1"/>
                </a:ext>
              </a:extLst>
            </p:cNvPr>
            <p:cNvGrpSpPr/>
            <p:nvPr/>
          </p:nvGrpSpPr>
          <p:grpSpPr>
            <a:xfrm>
              <a:off x="541435" y="2276242"/>
              <a:ext cx="5375378" cy="677108"/>
              <a:chOff x="541435" y="2276242"/>
              <a:chExt cx="5375378" cy="677108"/>
            </a:xfrm>
          </p:grpSpPr>
          <p:sp>
            <p:nvSpPr>
              <p:cNvPr id="11" name="Text Placeholder 1">
                <a:extLst>
                  <a:ext uri="{FF2B5EF4-FFF2-40B4-BE49-F238E27FC236}">
                    <a16:creationId xmlns:a16="http://schemas.microsoft.com/office/drawing/2014/main" id="{E6971C38-B2DA-47F0-977F-7F59AE3F9A63}"/>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Open authoring canvas to view the conversation tree</a:t>
                </a:r>
              </a:p>
            </p:txBody>
          </p:sp>
          <p:sp>
            <p:nvSpPr>
              <p:cNvPr id="29" name="Org_ECA6" title="Icon of three boxes in a bracket chart">
                <a:extLst>
                  <a:ext uri="{FF2B5EF4-FFF2-40B4-BE49-F238E27FC236}">
                    <a16:creationId xmlns:a16="http://schemas.microsoft.com/office/drawing/2014/main" id="{E32A7AC7-6F1B-4E8A-AB0C-D5AC216328A3}"/>
                  </a:ext>
                </a:extLst>
              </p:cNvPr>
              <p:cNvSpPr>
                <a:spLocks noChangeAspect="1" noEditPoints="1"/>
              </p:cNvSpPr>
              <p:nvPr/>
            </p:nvSpPr>
            <p:spPr bwMode="auto">
              <a:xfrm>
                <a:off x="541435" y="2344363"/>
                <a:ext cx="540602" cy="54086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3" name="Straight Connector 12">
              <a:extLst>
                <a:ext uri="{FF2B5EF4-FFF2-40B4-BE49-F238E27FC236}">
                  <a16:creationId xmlns:a16="http://schemas.microsoft.com/office/drawing/2014/main" id="{C8DCB901-E11F-46BE-9084-5250C211FB11}"/>
                </a:ext>
                <a:ext uri="{C183D7F6-B498-43B3-948B-1728B52AA6E4}">
                  <adec:decorative xmlns:adec="http://schemas.microsoft.com/office/drawing/2017/decorative" val="1"/>
                </a:ext>
              </a:extLst>
            </p:cNvPr>
            <p:cNvCxnSpPr/>
            <p:nvPr/>
          </p:nvCxnSpPr>
          <p:spPr>
            <a:xfrm>
              <a:off x="1375928" y="33818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A2BAA79-9E2D-475C-8F4F-D5C726448800}"/>
                </a:ext>
                <a:ext uri="{C183D7F6-B498-43B3-948B-1728B52AA6E4}">
                  <adec:decorative xmlns:adec="http://schemas.microsoft.com/office/drawing/2017/decorative" val="1"/>
                </a:ext>
              </a:extLst>
            </p:cNvPr>
            <p:cNvGrpSpPr/>
            <p:nvPr/>
          </p:nvGrpSpPr>
          <p:grpSpPr>
            <a:xfrm>
              <a:off x="579053" y="3810440"/>
              <a:ext cx="5337760" cy="1889313"/>
              <a:chOff x="579053" y="3810440"/>
              <a:chExt cx="5337760" cy="1889313"/>
            </a:xfrm>
          </p:grpSpPr>
          <p:sp>
            <p:nvSpPr>
              <p:cNvPr id="12" name="Text Placeholder 1">
                <a:extLst>
                  <a:ext uri="{FF2B5EF4-FFF2-40B4-BE49-F238E27FC236}">
                    <a16:creationId xmlns:a16="http://schemas.microsoft.com/office/drawing/2014/main" id="{52F62F6D-41A4-4E34-BEC2-0BF8887178E4}"/>
                  </a:ext>
                </a:extLst>
              </p:cNvPr>
              <p:cNvSpPr txBox="1">
                <a:spLocks/>
              </p:cNvSpPr>
              <p:nvPr/>
            </p:nvSpPr>
            <p:spPr>
              <a:xfrm>
                <a:off x="1375928" y="3810440"/>
                <a:ext cx="4540885" cy="1889313"/>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You’ll see the trigger phrases at the top. You can edit the conversation tree, adding questions the copilot should ask, things the copilot should say etc.</a:t>
                </a:r>
              </a:p>
            </p:txBody>
          </p:sp>
          <p:pic>
            <p:nvPicPr>
              <p:cNvPr id="9" name="Picture 8" descr="icon of a wrench and screw driver">
                <a:extLst>
                  <a:ext uri="{FF2B5EF4-FFF2-40B4-BE49-F238E27FC236}">
                    <a16:creationId xmlns:a16="http://schemas.microsoft.com/office/drawing/2014/main" id="{08F3AE69-8AFB-4390-9ACA-DD72BCE2E966}"/>
                  </a:ext>
                </a:extLst>
              </p:cNvPr>
              <p:cNvPicPr>
                <a:picLocks noChangeAspect="1"/>
              </p:cNvPicPr>
              <p:nvPr/>
            </p:nvPicPr>
            <p:blipFill>
              <a:blip r:embed="rId3"/>
              <a:stretch>
                <a:fillRect/>
              </a:stretch>
            </p:blipFill>
            <p:spPr>
              <a:xfrm>
                <a:off x="579053" y="4485754"/>
                <a:ext cx="538684" cy="538684"/>
              </a:xfrm>
              <a:prstGeom prst="rect">
                <a:avLst/>
              </a:prstGeom>
            </p:spPr>
          </p:pic>
        </p:grpSp>
      </p:grpSp>
      <p:pic>
        <p:nvPicPr>
          <p:cNvPr id="7" name="Picture 6" descr="Renaming and saving the topic">
            <a:extLst>
              <a:ext uri="{FF2B5EF4-FFF2-40B4-BE49-F238E27FC236}">
                <a16:creationId xmlns:a16="http://schemas.microsoft.com/office/drawing/2014/main" id="{A1BC7340-3E48-6BA8-AB2F-74AE0258002E}"/>
              </a:ext>
            </a:extLst>
          </p:cNvPr>
          <p:cNvPicPr>
            <a:picLocks noChangeAspect="1"/>
          </p:cNvPicPr>
          <p:nvPr/>
        </p:nvPicPr>
        <p:blipFill rotWithShape="1">
          <a:blip r:embed="rId4"/>
          <a:srcRect l="45119"/>
          <a:stretch/>
        </p:blipFill>
        <p:spPr>
          <a:xfrm>
            <a:off x="6521411" y="2344363"/>
            <a:ext cx="5406033" cy="3267268"/>
          </a:xfrm>
          <a:prstGeom prst="rect">
            <a:avLst/>
          </a:prstGeom>
        </p:spPr>
      </p:pic>
    </p:spTree>
    <p:extLst>
      <p:ext uri="{BB962C8B-B14F-4D97-AF65-F5344CB8AC3E}">
        <p14:creationId xmlns:p14="http://schemas.microsoft.com/office/powerpoint/2010/main" val="3850394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766B-DFB4-4F91-A6A3-A0F8F4E5036B}"/>
              </a:ext>
            </a:extLst>
          </p:cNvPr>
          <p:cNvSpPr>
            <a:spLocks noGrp="1"/>
          </p:cNvSpPr>
          <p:nvPr>
            <p:ph type="title"/>
          </p:nvPr>
        </p:nvSpPr>
        <p:spPr/>
        <p:txBody>
          <a:bodyPr/>
          <a:lstStyle/>
          <a:p>
            <a:r>
              <a:rPr lang="en-US" dirty="0">
                <a:solidFill>
                  <a:schemeClr val="tx1"/>
                </a:solidFill>
              </a:rPr>
              <a:t>Test your topic as you construct it</a:t>
            </a:r>
          </a:p>
        </p:txBody>
      </p:sp>
      <p:sp>
        <p:nvSpPr>
          <p:cNvPr id="7" name="Freeform: Shape 6">
            <a:extLst>
              <a:ext uri="{FF2B5EF4-FFF2-40B4-BE49-F238E27FC236}">
                <a16:creationId xmlns:a16="http://schemas.microsoft.com/office/drawing/2014/main" id="{16C2BB61-AB4B-4A3A-B3B5-F47886B7CACB}"/>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5" name="Group 14">
            <a:extLst>
              <a:ext uri="{FF2B5EF4-FFF2-40B4-BE49-F238E27FC236}">
                <a16:creationId xmlns:a16="http://schemas.microsoft.com/office/drawing/2014/main" id="{E49C191A-68BF-4E33-96AC-D389C9A8B39A}"/>
              </a:ext>
              <a:ext uri="{C183D7F6-B498-43B3-948B-1728B52AA6E4}">
                <adec:decorative xmlns:adec="http://schemas.microsoft.com/office/drawing/2017/decorative" val="1"/>
              </a:ext>
            </a:extLst>
          </p:cNvPr>
          <p:cNvGrpSpPr/>
          <p:nvPr/>
        </p:nvGrpSpPr>
        <p:grpSpPr>
          <a:xfrm>
            <a:off x="538521" y="2263598"/>
            <a:ext cx="6509530" cy="3226970"/>
            <a:chOff x="538521" y="2263598"/>
            <a:chExt cx="6509530" cy="3226970"/>
          </a:xfrm>
        </p:grpSpPr>
        <p:grpSp>
          <p:nvGrpSpPr>
            <p:cNvPr id="13" name="Group 12">
              <a:extLst>
                <a:ext uri="{FF2B5EF4-FFF2-40B4-BE49-F238E27FC236}">
                  <a16:creationId xmlns:a16="http://schemas.microsoft.com/office/drawing/2014/main" id="{C615A3FE-D88C-4FF2-8DF1-A782856F26AB}"/>
                </a:ext>
              </a:extLst>
            </p:cNvPr>
            <p:cNvGrpSpPr/>
            <p:nvPr/>
          </p:nvGrpSpPr>
          <p:grpSpPr>
            <a:xfrm>
              <a:off x="538521" y="2263598"/>
              <a:ext cx="5359242" cy="1107996"/>
              <a:chOff x="538521" y="2263598"/>
              <a:chExt cx="5359242" cy="1107996"/>
            </a:xfrm>
          </p:grpSpPr>
          <p:sp>
            <p:nvSpPr>
              <p:cNvPr id="24" name="Text Placeholder 1">
                <a:extLst>
                  <a:ext uri="{FF2B5EF4-FFF2-40B4-BE49-F238E27FC236}">
                    <a16:creationId xmlns:a16="http://schemas.microsoft.com/office/drawing/2014/main" id="{3AFA5385-14D2-4B8D-B8BC-9AA1EAA31F7C}"/>
                  </a:ext>
                </a:extLst>
              </p:cNvPr>
              <p:cNvSpPr txBox="1">
                <a:spLocks/>
              </p:cNvSpPr>
              <p:nvPr/>
            </p:nvSpPr>
            <p:spPr>
              <a:xfrm>
                <a:off x="1356878" y="226359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To test what you’ve created click on test copilot (bottom left) to expand test window</a:t>
                </a:r>
              </a:p>
            </p:txBody>
          </p:sp>
          <p:pic>
            <p:nvPicPr>
              <p:cNvPr id="8" name="Picture 7" descr="icon of a magnifier glass monitoring a chart">
                <a:extLst>
                  <a:ext uri="{FF2B5EF4-FFF2-40B4-BE49-F238E27FC236}">
                    <a16:creationId xmlns:a16="http://schemas.microsoft.com/office/drawing/2014/main" id="{9E6F3ADF-796D-49D0-AA62-003A638E9C7B}"/>
                  </a:ext>
                </a:extLst>
              </p:cNvPr>
              <p:cNvPicPr>
                <a:picLocks noChangeAspect="1"/>
              </p:cNvPicPr>
              <p:nvPr/>
            </p:nvPicPr>
            <p:blipFill>
              <a:blip r:embed="rId3"/>
              <a:stretch>
                <a:fillRect/>
              </a:stretch>
            </p:blipFill>
            <p:spPr>
              <a:xfrm>
                <a:off x="538521" y="2559278"/>
                <a:ext cx="594360" cy="516636"/>
              </a:xfrm>
              <a:prstGeom prst="rect">
                <a:avLst/>
              </a:prstGeom>
            </p:spPr>
          </p:pic>
        </p:grpSp>
        <p:cxnSp>
          <p:nvCxnSpPr>
            <p:cNvPr id="11" name="Straight Connector 10">
              <a:extLst>
                <a:ext uri="{FF2B5EF4-FFF2-40B4-BE49-F238E27FC236}">
                  <a16:creationId xmlns:a16="http://schemas.microsoft.com/office/drawing/2014/main" id="{00CDEAAD-358D-4F78-826C-C2F763E1633E}"/>
                </a:ext>
                <a:ext uri="{C183D7F6-B498-43B3-948B-1728B52AA6E4}">
                  <adec:decorative xmlns:adec="http://schemas.microsoft.com/office/drawing/2017/decorative" val="1"/>
                </a:ext>
              </a:extLst>
            </p:cNvPr>
            <p:cNvCxnSpPr/>
            <p:nvPr/>
          </p:nvCxnSpPr>
          <p:spPr>
            <a:xfrm>
              <a:off x="1356878" y="369241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DE6EA34-50B8-4E3F-8C5F-3DB9BD1FE4E1}"/>
                </a:ext>
              </a:extLst>
            </p:cNvPr>
            <p:cNvGrpSpPr/>
            <p:nvPr/>
          </p:nvGrpSpPr>
          <p:grpSpPr>
            <a:xfrm>
              <a:off x="572264" y="4013240"/>
              <a:ext cx="5325499" cy="1477328"/>
              <a:chOff x="572264" y="4013240"/>
              <a:chExt cx="5325499" cy="1477328"/>
            </a:xfrm>
          </p:grpSpPr>
          <p:sp>
            <p:nvSpPr>
              <p:cNvPr id="9" name="Text Placeholder 1">
                <a:extLst>
                  <a:ext uri="{FF2B5EF4-FFF2-40B4-BE49-F238E27FC236}">
                    <a16:creationId xmlns:a16="http://schemas.microsoft.com/office/drawing/2014/main" id="{BB759238-4414-4996-816F-7DE083DED42D}"/>
                  </a:ext>
                </a:extLst>
              </p:cNvPr>
              <p:cNvSpPr txBox="1">
                <a:spLocks/>
              </p:cNvSpPr>
              <p:nvPr/>
            </p:nvSpPr>
            <p:spPr>
              <a:xfrm>
                <a:off x="1356878" y="4013240"/>
                <a:ext cx="4540885"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Turn on “Track between topics”. This lets you trace your way through both this topic and any others you call</a:t>
                </a:r>
              </a:p>
            </p:txBody>
          </p:sp>
          <p:sp>
            <p:nvSpPr>
              <p:cNvPr id="28" name="Trackers_EADF" title="Icon of a clipboard with a checklist on it">
                <a:extLst>
                  <a:ext uri="{FF2B5EF4-FFF2-40B4-BE49-F238E27FC236}">
                    <a16:creationId xmlns:a16="http://schemas.microsoft.com/office/drawing/2014/main" id="{7AA09D02-D6D7-40E1-91BF-99EAC3A82E15}"/>
                  </a:ext>
                </a:extLst>
              </p:cNvPr>
              <p:cNvSpPr>
                <a:spLocks noChangeAspect="1" noEditPoints="1"/>
              </p:cNvSpPr>
              <p:nvPr/>
            </p:nvSpPr>
            <p:spPr bwMode="auto">
              <a:xfrm>
                <a:off x="572264" y="4451350"/>
                <a:ext cx="440842" cy="6011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grpSp>
        <p:nvGrpSpPr>
          <p:cNvPr id="6" name="Group 5">
            <a:extLst>
              <a:ext uri="{FF2B5EF4-FFF2-40B4-BE49-F238E27FC236}">
                <a16:creationId xmlns:a16="http://schemas.microsoft.com/office/drawing/2014/main" id="{4E2F4FA0-BF65-45C5-BD3B-20B862995F1C}"/>
              </a:ext>
              <a:ext uri="{C183D7F6-B498-43B3-948B-1728B52AA6E4}">
                <adec:decorative xmlns:adec="http://schemas.microsoft.com/office/drawing/2017/decorative" val="1"/>
              </a:ext>
            </a:extLst>
          </p:cNvPr>
          <p:cNvGrpSpPr/>
          <p:nvPr/>
        </p:nvGrpSpPr>
        <p:grpSpPr>
          <a:xfrm>
            <a:off x="6345757" y="2205361"/>
            <a:ext cx="5757343" cy="3526776"/>
            <a:chOff x="6345757" y="2205361"/>
            <a:chExt cx="5757343" cy="3526776"/>
          </a:xfrm>
        </p:grpSpPr>
        <p:sp>
          <p:nvSpPr>
            <p:cNvPr id="12" name="Freeform: Shape 11">
              <a:extLst>
                <a:ext uri="{FF2B5EF4-FFF2-40B4-BE49-F238E27FC236}">
                  <a16:creationId xmlns:a16="http://schemas.microsoft.com/office/drawing/2014/main" id="{C724C64A-6058-44BC-9E38-99A02B978E14}"/>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10" name="Rectangle 9">
              <a:extLst>
                <a:ext uri="{FF2B5EF4-FFF2-40B4-BE49-F238E27FC236}">
                  <a16:creationId xmlns:a16="http://schemas.microsoft.com/office/drawing/2014/main" id="{99E544BE-2234-400D-8350-D0990643FB7D}"/>
                </a:ext>
              </a:extLst>
            </p:cNvPr>
            <p:cNvSpPr/>
            <p:nvPr/>
          </p:nvSpPr>
          <p:spPr bwMode="auto">
            <a:xfrm>
              <a:off x="7180533" y="2611712"/>
              <a:ext cx="1612464" cy="7898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Picture 3" descr="Select Test your bot">
            <a:extLst>
              <a:ext uri="{FF2B5EF4-FFF2-40B4-BE49-F238E27FC236}">
                <a16:creationId xmlns:a16="http://schemas.microsoft.com/office/drawing/2014/main" id="{900DAC64-7A7D-DC6B-83E2-C73673ECEE43}"/>
              </a:ext>
            </a:extLst>
          </p:cNvPr>
          <p:cNvPicPr>
            <a:picLocks noChangeAspect="1"/>
          </p:cNvPicPr>
          <p:nvPr/>
        </p:nvPicPr>
        <p:blipFill rotWithShape="1">
          <a:blip r:embed="rId4"/>
          <a:srcRect r="37550"/>
          <a:stretch/>
        </p:blipFill>
        <p:spPr>
          <a:xfrm>
            <a:off x="6555580" y="2367943"/>
            <a:ext cx="5407369" cy="3242902"/>
          </a:xfrm>
          <a:prstGeom prst="rect">
            <a:avLst/>
          </a:prstGeom>
        </p:spPr>
      </p:pic>
    </p:spTree>
    <p:extLst>
      <p:ext uri="{BB962C8B-B14F-4D97-AF65-F5344CB8AC3E}">
        <p14:creationId xmlns:p14="http://schemas.microsoft.com/office/powerpoint/2010/main" val="3702118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5"/>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B5D0-394C-4784-85BE-08C03E2FF6A6}"/>
              </a:ext>
            </a:extLst>
          </p:cNvPr>
          <p:cNvSpPr>
            <a:spLocks noGrp="1"/>
          </p:cNvSpPr>
          <p:nvPr>
            <p:ph type="title"/>
          </p:nvPr>
        </p:nvSpPr>
        <p:spPr/>
        <p:txBody>
          <a:bodyPr/>
          <a:lstStyle/>
          <a:p>
            <a:r>
              <a:rPr lang="en-US" dirty="0">
                <a:solidFill>
                  <a:schemeClr val="tx1"/>
                </a:solidFill>
              </a:rPr>
              <a:t>Publish to demo website</a:t>
            </a:r>
          </a:p>
        </p:txBody>
      </p:sp>
      <p:sp>
        <p:nvSpPr>
          <p:cNvPr id="9" name="Freeform: Shape 8">
            <a:extLst>
              <a:ext uri="{FF2B5EF4-FFF2-40B4-BE49-F238E27FC236}">
                <a16:creationId xmlns:a16="http://schemas.microsoft.com/office/drawing/2014/main" id="{D759CC87-F49E-4E90-AE11-BEE1961CEB5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E95B09B7-76D8-4722-AA95-44026D61AB74}"/>
              </a:ext>
              <a:ext uri="{C183D7F6-B498-43B3-948B-1728B52AA6E4}">
                <adec:decorative xmlns:adec="http://schemas.microsoft.com/office/drawing/2017/decorative" val="1"/>
              </a:ext>
            </a:extLst>
          </p:cNvPr>
          <p:cNvGrpSpPr/>
          <p:nvPr/>
        </p:nvGrpSpPr>
        <p:grpSpPr>
          <a:xfrm>
            <a:off x="523768" y="2536648"/>
            <a:ext cx="6543333" cy="2857638"/>
            <a:chOff x="523768" y="2536648"/>
            <a:chExt cx="6543333" cy="2857638"/>
          </a:xfrm>
        </p:grpSpPr>
        <p:grpSp>
          <p:nvGrpSpPr>
            <p:cNvPr id="5" name="Group 4">
              <a:extLst>
                <a:ext uri="{FF2B5EF4-FFF2-40B4-BE49-F238E27FC236}">
                  <a16:creationId xmlns:a16="http://schemas.microsoft.com/office/drawing/2014/main" id="{C16DAEA7-E27E-4994-8291-511AC2587F8D}"/>
                </a:ext>
                <a:ext uri="{C183D7F6-B498-43B3-948B-1728B52AA6E4}">
                  <adec:decorative xmlns:adec="http://schemas.microsoft.com/office/drawing/2017/decorative" val="1"/>
                </a:ext>
              </a:extLst>
            </p:cNvPr>
            <p:cNvGrpSpPr/>
            <p:nvPr/>
          </p:nvGrpSpPr>
          <p:grpSpPr>
            <a:xfrm>
              <a:off x="524088" y="2536648"/>
              <a:ext cx="5392725" cy="1107996"/>
              <a:chOff x="524088" y="2536648"/>
              <a:chExt cx="5392725" cy="1107996"/>
            </a:xfrm>
          </p:grpSpPr>
          <p:sp>
            <p:nvSpPr>
              <p:cNvPr id="22" name="Browser" title="Icon of a browser window">
                <a:extLst>
                  <a:ext uri="{FF2B5EF4-FFF2-40B4-BE49-F238E27FC236}">
                    <a16:creationId xmlns:a16="http://schemas.microsoft.com/office/drawing/2014/main" id="{43ACF9BB-1D86-4C9C-8A1E-49BB13D5B826}"/>
                  </a:ext>
                </a:extLst>
              </p:cNvPr>
              <p:cNvSpPr>
                <a:spLocks noChangeAspect="1" noEditPoints="1"/>
              </p:cNvSpPr>
              <p:nvPr/>
            </p:nvSpPr>
            <p:spPr bwMode="auto">
              <a:xfrm>
                <a:off x="524088" y="2860437"/>
                <a:ext cx="575296" cy="46041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6" name="Text Placeholder 1">
                <a:extLst>
                  <a:ext uri="{FF2B5EF4-FFF2-40B4-BE49-F238E27FC236}">
                    <a16:creationId xmlns:a16="http://schemas.microsoft.com/office/drawing/2014/main" id="{5B5C7595-A041-4A0C-A4CD-6128BC105C69}"/>
                  </a:ext>
                </a:extLst>
              </p:cNvPr>
              <p:cNvSpPr txBox="1">
                <a:spLocks/>
              </p:cNvSpPr>
              <p:nvPr/>
            </p:nvSpPr>
            <p:spPr>
              <a:xfrm>
                <a:off x="1375928" y="25366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Publish to demo website and share the URL with colleagues so they can try the copilot</a:t>
                </a:r>
              </a:p>
            </p:txBody>
          </p:sp>
        </p:grpSp>
        <p:cxnSp>
          <p:nvCxnSpPr>
            <p:cNvPr id="11" name="Straight Connector 10">
              <a:extLst>
                <a:ext uri="{FF2B5EF4-FFF2-40B4-BE49-F238E27FC236}">
                  <a16:creationId xmlns:a16="http://schemas.microsoft.com/office/drawing/2014/main" id="{9DD3B9D0-27D7-4B43-A472-0E47F9F35B3F}"/>
                </a:ext>
                <a:ext uri="{C183D7F6-B498-43B3-948B-1728B52AA6E4}">
                  <adec:decorative xmlns:adec="http://schemas.microsoft.com/office/drawing/2017/decorative" val="1"/>
                </a:ext>
              </a:extLst>
            </p:cNvPr>
            <p:cNvCxnSpPr/>
            <p:nvPr/>
          </p:nvCxnSpPr>
          <p:spPr>
            <a:xfrm>
              <a:off x="1375928" y="396546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A3870E0-3ADA-43F9-98E7-5C0BC593950B}"/>
                </a:ext>
                <a:ext uri="{C183D7F6-B498-43B3-948B-1728B52AA6E4}">
                  <adec:decorative xmlns:adec="http://schemas.microsoft.com/office/drawing/2017/decorative" val="1"/>
                </a:ext>
              </a:extLst>
            </p:cNvPr>
            <p:cNvGrpSpPr/>
            <p:nvPr/>
          </p:nvGrpSpPr>
          <p:grpSpPr>
            <a:xfrm>
              <a:off x="523768" y="4286290"/>
              <a:ext cx="5393045" cy="1107996"/>
              <a:chOff x="523768" y="4286290"/>
              <a:chExt cx="5393045" cy="1107996"/>
            </a:xfrm>
          </p:grpSpPr>
          <p:sp>
            <p:nvSpPr>
              <p:cNvPr id="23" name="PhotoCollection_E7AA" title="Icon of a stacked photo of a landscape">
                <a:extLst>
                  <a:ext uri="{FF2B5EF4-FFF2-40B4-BE49-F238E27FC236}">
                    <a16:creationId xmlns:a16="http://schemas.microsoft.com/office/drawing/2014/main" id="{5FEB8694-9516-43B4-B3E7-E180A4C28F24}"/>
                  </a:ext>
                </a:extLst>
              </p:cNvPr>
              <p:cNvSpPr>
                <a:spLocks noChangeAspect="1" noEditPoints="1"/>
              </p:cNvSpPr>
              <p:nvPr/>
            </p:nvSpPr>
            <p:spPr bwMode="auto">
              <a:xfrm>
                <a:off x="523768" y="4620260"/>
                <a:ext cx="575934" cy="440056"/>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0" name="Text Placeholder 1">
                <a:extLst>
                  <a:ext uri="{FF2B5EF4-FFF2-40B4-BE49-F238E27FC236}">
                    <a16:creationId xmlns:a16="http://schemas.microsoft.com/office/drawing/2014/main" id="{ACA4C9AE-A518-42E8-B727-A93D370318C2}"/>
                  </a:ext>
                </a:extLst>
              </p:cNvPr>
              <p:cNvSpPr txBox="1">
                <a:spLocks/>
              </p:cNvSpPr>
              <p:nvPr/>
            </p:nvSpPr>
            <p:spPr>
              <a:xfrm>
                <a:off x="1375928" y="4286290"/>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Add screen shot with that publish to demo site show and demo page</a:t>
                </a:r>
              </a:p>
            </p:txBody>
          </p:sp>
        </p:grpSp>
      </p:grpSp>
      <p:sp>
        <p:nvSpPr>
          <p:cNvPr id="12" name="Freeform: Shape 11">
            <a:extLst>
              <a:ext uri="{FF2B5EF4-FFF2-40B4-BE49-F238E27FC236}">
                <a16:creationId xmlns:a16="http://schemas.microsoft.com/office/drawing/2014/main" id="{FE36E88F-66BF-47F8-B563-CFBD464DF18C}"/>
              </a:ext>
              <a:ext uri="{C183D7F6-B498-43B3-948B-1728B52AA6E4}">
                <adec:decorative xmlns:adec="http://schemas.microsoft.com/office/drawing/2017/decorative" val="1"/>
              </a:ext>
            </a:extLst>
          </p:cNvPr>
          <p:cNvSpPr/>
          <p:nvPr/>
        </p:nvSpPr>
        <p:spPr>
          <a:xfrm flipH="1">
            <a:off x="6356578" y="2202079"/>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 name="Picture 3" descr="A screenshot of a computer&#10;&#10;Description automatically generated with medium confidence">
            <a:extLst>
              <a:ext uri="{FF2B5EF4-FFF2-40B4-BE49-F238E27FC236}">
                <a16:creationId xmlns:a16="http://schemas.microsoft.com/office/drawing/2014/main" id="{43ADC641-D658-91E8-B9B6-84E43749CB59}"/>
              </a:ext>
            </a:extLst>
          </p:cNvPr>
          <p:cNvPicPr>
            <a:picLocks noChangeAspect="1"/>
          </p:cNvPicPr>
          <p:nvPr/>
        </p:nvPicPr>
        <p:blipFill rotWithShape="1">
          <a:blip r:embed="rId3"/>
          <a:srcRect r="18682"/>
          <a:stretch/>
        </p:blipFill>
        <p:spPr>
          <a:xfrm>
            <a:off x="6487680" y="2318512"/>
            <a:ext cx="5486090" cy="3249047"/>
          </a:xfrm>
          <a:prstGeom prst="rect">
            <a:avLst/>
          </a:prstGeom>
        </p:spPr>
      </p:pic>
    </p:spTree>
    <p:extLst>
      <p:ext uri="{BB962C8B-B14F-4D97-AF65-F5344CB8AC3E}">
        <p14:creationId xmlns:p14="http://schemas.microsoft.com/office/powerpoint/2010/main" val="43139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nodeType="withEffect">
                                  <p:stCondLst>
                                    <p:cond delay="0"/>
                                  </p:stCondLst>
                                  <p:childTnLst>
                                    <p:animMotion origin="layout" path="M -3.33333E-6 -1.11111E-6 L -0.0345 -0.00092 " pathEditMode="relative" rAng="0" ptsTypes="AA">
                                      <p:cBhvr>
                                        <p:cTn id="13"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Enhance your copilot from Analytics</a:t>
            </a:r>
          </a:p>
        </p:txBody>
      </p:sp>
      <p:sp>
        <p:nvSpPr>
          <p:cNvPr id="9" name="Freeform: Shape 8">
            <a:extLst>
              <a:ext uri="{FF2B5EF4-FFF2-40B4-BE49-F238E27FC236}">
                <a16:creationId xmlns:a16="http://schemas.microsoft.com/office/drawing/2014/main" id="{E9CB38B5-2F14-4185-A1D4-27FD393FBB0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 Placeholder 1">
            <a:extLst>
              <a:ext uri="{FF2B5EF4-FFF2-40B4-BE49-F238E27FC236}">
                <a16:creationId xmlns:a16="http://schemas.microsoft.com/office/drawing/2014/main" id="{F3D467EC-E39E-43A8-A51C-C6756C285F6F}"/>
              </a:ext>
            </a:extLst>
          </p:cNvPr>
          <p:cNvSpPr txBox="1">
            <a:spLocks/>
          </p:cNvSpPr>
          <p:nvPr/>
        </p:nvSpPr>
        <p:spPr>
          <a:xfrm>
            <a:off x="458201" y="1589375"/>
            <a:ext cx="5816988"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GAIN VISIBILITY OF MANY PARAMETERS</a:t>
            </a:r>
          </a:p>
        </p:txBody>
      </p:sp>
      <p:grpSp>
        <p:nvGrpSpPr>
          <p:cNvPr id="18" name="Group 17">
            <a:extLst>
              <a:ext uri="{FF2B5EF4-FFF2-40B4-BE49-F238E27FC236}">
                <a16:creationId xmlns:a16="http://schemas.microsoft.com/office/drawing/2014/main" id="{3D57BB4E-06A4-43C4-BECE-E4C0C293D8E6}"/>
              </a:ext>
              <a:ext uri="{C183D7F6-B498-43B3-948B-1728B52AA6E4}">
                <adec:decorative xmlns:adec="http://schemas.microsoft.com/office/drawing/2017/decorative" val="1"/>
              </a:ext>
            </a:extLst>
          </p:cNvPr>
          <p:cNvGrpSpPr/>
          <p:nvPr/>
        </p:nvGrpSpPr>
        <p:grpSpPr>
          <a:xfrm>
            <a:off x="559239" y="2348086"/>
            <a:ext cx="6507862" cy="3941080"/>
            <a:chOff x="559239" y="2348086"/>
            <a:chExt cx="6507862" cy="3941080"/>
          </a:xfrm>
        </p:grpSpPr>
        <p:cxnSp>
          <p:nvCxnSpPr>
            <p:cNvPr id="11" name="Straight Connector 10">
              <a:extLst>
                <a:ext uri="{FF2B5EF4-FFF2-40B4-BE49-F238E27FC236}">
                  <a16:creationId xmlns:a16="http://schemas.microsoft.com/office/drawing/2014/main" id="{89E695A0-D927-4F8D-B4E6-6AC90E8A0DB9}"/>
                </a:ext>
                <a:ext uri="{C183D7F6-B498-43B3-948B-1728B52AA6E4}">
                  <adec:decorative xmlns:adec="http://schemas.microsoft.com/office/drawing/2017/decorative" val="1"/>
                </a:ext>
              </a:extLst>
            </p:cNvPr>
            <p:cNvCxnSpPr/>
            <p:nvPr/>
          </p:nvCxnSpPr>
          <p:spPr>
            <a:xfrm>
              <a:off x="1375928" y="291151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98349D-DD37-4A7B-8E5E-B1CBEBF97E2C}"/>
                </a:ext>
                <a:ext uri="{C183D7F6-B498-43B3-948B-1728B52AA6E4}">
                  <adec:decorative xmlns:adec="http://schemas.microsoft.com/office/drawing/2017/decorative" val="1"/>
                </a:ext>
              </a:extLst>
            </p:cNvPr>
            <p:cNvCxnSpPr/>
            <p:nvPr/>
          </p:nvCxnSpPr>
          <p:spPr>
            <a:xfrm>
              <a:off x="1375928" y="502596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CBEFD6-9789-4A21-A0FC-9FBF3F46AB02}"/>
                </a:ext>
                <a:ext uri="{C183D7F6-B498-43B3-948B-1728B52AA6E4}">
                  <adec:decorative xmlns:adec="http://schemas.microsoft.com/office/drawing/2017/decorative" val="1"/>
                </a:ext>
              </a:extLst>
            </p:cNvPr>
            <p:cNvCxnSpPr/>
            <p:nvPr/>
          </p:nvCxnSpPr>
          <p:spPr>
            <a:xfrm>
              <a:off x="1375928" y="361633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0E98E4-EB1E-4391-9B75-E68DBA672E9E}"/>
                </a:ext>
                <a:ext uri="{C183D7F6-B498-43B3-948B-1728B52AA6E4}">
                  <adec:decorative xmlns:adec="http://schemas.microsoft.com/office/drawing/2017/decorative" val="1"/>
                </a:ext>
              </a:extLst>
            </p:cNvPr>
            <p:cNvCxnSpPr/>
            <p:nvPr/>
          </p:nvCxnSpPr>
          <p:spPr>
            <a:xfrm>
              <a:off x="1375928" y="432114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386ED6-D496-4C8A-90FC-41DCA7010A07}"/>
                </a:ext>
                <a:ext uri="{C183D7F6-B498-43B3-948B-1728B52AA6E4}">
                  <adec:decorative xmlns:adec="http://schemas.microsoft.com/office/drawing/2017/decorative" val="1"/>
                </a:ext>
              </a:extLst>
            </p:cNvPr>
            <p:cNvCxnSpPr/>
            <p:nvPr/>
          </p:nvCxnSpPr>
          <p:spPr>
            <a:xfrm>
              <a:off x="1375928" y="573078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7290B98-0E11-4C8A-A021-1BAF638C3A9B}"/>
                </a:ext>
                <a:ext uri="{C183D7F6-B498-43B3-948B-1728B52AA6E4}">
                  <adec:decorative xmlns:adec="http://schemas.microsoft.com/office/drawing/2017/decorative" val="1"/>
                </a:ext>
              </a:extLst>
            </p:cNvPr>
            <p:cNvGrpSpPr/>
            <p:nvPr/>
          </p:nvGrpSpPr>
          <p:grpSpPr>
            <a:xfrm>
              <a:off x="657327" y="2348086"/>
              <a:ext cx="5259486" cy="460248"/>
              <a:chOff x="657327" y="2348086"/>
              <a:chExt cx="5259486" cy="460248"/>
            </a:xfrm>
          </p:grpSpPr>
          <p:sp>
            <p:nvSpPr>
              <p:cNvPr id="31" name="Rectangle 30">
                <a:extLst>
                  <a:ext uri="{FF2B5EF4-FFF2-40B4-BE49-F238E27FC236}">
                    <a16:creationId xmlns:a16="http://schemas.microsoft.com/office/drawing/2014/main" id="{ECEFB23E-9F08-4593-B87A-E4B9D4C76E74}"/>
                  </a:ext>
                </a:extLst>
              </p:cNvPr>
              <p:cNvSpPr/>
              <p:nvPr/>
            </p:nvSpPr>
            <p:spPr>
              <a:xfrm>
                <a:off x="1375928" y="2430409"/>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Summary charts</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pic>
            <p:nvPicPr>
              <p:cNvPr id="6" name="Picture 5" descr="Icon of a paper sheet">
                <a:extLst>
                  <a:ext uri="{FF2B5EF4-FFF2-40B4-BE49-F238E27FC236}">
                    <a16:creationId xmlns:a16="http://schemas.microsoft.com/office/drawing/2014/main" id="{8DD45180-63C3-4D3E-9460-07EE67E9FA6D}"/>
                  </a:ext>
                </a:extLst>
              </p:cNvPr>
              <p:cNvPicPr>
                <a:picLocks noChangeAspect="1"/>
              </p:cNvPicPr>
              <p:nvPr/>
            </p:nvPicPr>
            <p:blipFill>
              <a:blip r:embed="rId4"/>
              <a:stretch>
                <a:fillRect/>
              </a:stretch>
            </p:blipFill>
            <p:spPr>
              <a:xfrm>
                <a:off x="657327" y="2348086"/>
                <a:ext cx="406908" cy="460248"/>
              </a:xfrm>
              <a:prstGeom prst="rect">
                <a:avLst/>
              </a:prstGeom>
            </p:spPr>
          </p:pic>
        </p:grpSp>
        <p:grpSp>
          <p:nvGrpSpPr>
            <p:cNvPr id="10" name="Group 9">
              <a:extLst>
                <a:ext uri="{FF2B5EF4-FFF2-40B4-BE49-F238E27FC236}">
                  <a16:creationId xmlns:a16="http://schemas.microsoft.com/office/drawing/2014/main" id="{53644EEB-2FE2-4E76-82FE-CE6F87E60E91}"/>
                </a:ext>
                <a:ext uri="{C183D7F6-B498-43B3-948B-1728B52AA6E4}">
                  <adec:decorative xmlns:adec="http://schemas.microsoft.com/office/drawing/2017/decorative" val="1"/>
                </a:ext>
              </a:extLst>
            </p:cNvPr>
            <p:cNvGrpSpPr/>
            <p:nvPr/>
          </p:nvGrpSpPr>
          <p:grpSpPr>
            <a:xfrm>
              <a:off x="559239" y="3094704"/>
              <a:ext cx="5357574" cy="394852"/>
              <a:chOff x="559239" y="3094704"/>
              <a:chExt cx="5357574" cy="394852"/>
            </a:xfrm>
          </p:grpSpPr>
          <p:sp>
            <p:nvSpPr>
              <p:cNvPr id="32" name="Rectangle 31">
                <a:extLst>
                  <a:ext uri="{FF2B5EF4-FFF2-40B4-BE49-F238E27FC236}">
                    <a16:creationId xmlns:a16="http://schemas.microsoft.com/office/drawing/2014/main" id="{84056FA8-DFA1-4EE5-840B-41BC090A9782}"/>
                  </a:ext>
                </a:extLst>
              </p:cNvPr>
              <p:cNvSpPr/>
              <p:nvPr/>
            </p:nvSpPr>
            <p:spPr>
              <a:xfrm>
                <a:off x="1375928" y="3135225"/>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Engagement over time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5" name="speech_5" title="Icon of two overlapping chat bubbles">
                <a:extLst>
                  <a:ext uri="{FF2B5EF4-FFF2-40B4-BE49-F238E27FC236}">
                    <a16:creationId xmlns:a16="http://schemas.microsoft.com/office/drawing/2014/main" id="{2435A8CF-B8D6-476D-9450-492253B9529F}"/>
                  </a:ext>
                </a:extLst>
              </p:cNvPr>
              <p:cNvSpPr>
                <a:spLocks noChangeAspect="1" noEditPoints="1"/>
              </p:cNvSpPr>
              <p:nvPr/>
            </p:nvSpPr>
            <p:spPr bwMode="auto">
              <a:xfrm>
                <a:off x="559239" y="3094704"/>
                <a:ext cx="504996" cy="39485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3" name="Group 12">
              <a:extLst>
                <a:ext uri="{FF2B5EF4-FFF2-40B4-BE49-F238E27FC236}">
                  <a16:creationId xmlns:a16="http://schemas.microsoft.com/office/drawing/2014/main" id="{62C45FD2-F056-4DE0-B321-E7D1AA1D509D}"/>
                </a:ext>
                <a:ext uri="{C183D7F6-B498-43B3-948B-1728B52AA6E4}">
                  <adec:decorative xmlns:adec="http://schemas.microsoft.com/office/drawing/2017/decorative" val="1"/>
                </a:ext>
              </a:extLst>
            </p:cNvPr>
            <p:cNvGrpSpPr/>
            <p:nvPr/>
          </p:nvGrpSpPr>
          <p:grpSpPr>
            <a:xfrm>
              <a:off x="612841" y="3782617"/>
              <a:ext cx="5303972" cy="396212"/>
              <a:chOff x="612841" y="3782617"/>
              <a:chExt cx="5303972" cy="396212"/>
            </a:xfrm>
          </p:grpSpPr>
          <p:sp>
            <p:nvSpPr>
              <p:cNvPr id="33" name="Rectangle 32">
                <a:extLst>
                  <a:ext uri="{FF2B5EF4-FFF2-40B4-BE49-F238E27FC236}">
                    <a16:creationId xmlns:a16="http://schemas.microsoft.com/office/drawing/2014/main" id="{E62723C3-C035-4525-ADDB-4218617B17F0}"/>
                  </a:ext>
                </a:extLst>
              </p:cNvPr>
              <p:cNvSpPr/>
              <p:nvPr/>
            </p:nvSpPr>
            <p:spPr>
              <a:xfrm>
                <a:off x="1375928" y="3840041"/>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Session outcomes over time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6" name="people_6" title="Icon of a person with a screen behind them">
                <a:extLst>
                  <a:ext uri="{FF2B5EF4-FFF2-40B4-BE49-F238E27FC236}">
                    <a16:creationId xmlns:a16="http://schemas.microsoft.com/office/drawing/2014/main" id="{25D865CF-F9B0-43B5-9AD8-1754DF54D56E}"/>
                  </a:ext>
                </a:extLst>
              </p:cNvPr>
              <p:cNvSpPr>
                <a:spLocks noChangeAspect="1" noEditPoints="1"/>
              </p:cNvSpPr>
              <p:nvPr/>
            </p:nvSpPr>
            <p:spPr bwMode="auto">
              <a:xfrm>
                <a:off x="612841" y="3782617"/>
                <a:ext cx="397792" cy="39621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4" name="Group 13">
              <a:extLst>
                <a:ext uri="{FF2B5EF4-FFF2-40B4-BE49-F238E27FC236}">
                  <a16:creationId xmlns:a16="http://schemas.microsoft.com/office/drawing/2014/main" id="{4F8A028F-BDA3-478C-B53A-005BE7A53BD8}"/>
                </a:ext>
                <a:ext uri="{C183D7F6-B498-43B3-948B-1728B52AA6E4}">
                  <adec:decorative xmlns:adec="http://schemas.microsoft.com/office/drawing/2017/decorative" val="1"/>
                </a:ext>
              </a:extLst>
            </p:cNvPr>
            <p:cNvGrpSpPr/>
            <p:nvPr/>
          </p:nvGrpSpPr>
          <p:grpSpPr>
            <a:xfrm>
              <a:off x="559239" y="4502896"/>
              <a:ext cx="5357574" cy="341322"/>
              <a:chOff x="559239" y="4502896"/>
              <a:chExt cx="5357574" cy="341322"/>
            </a:xfrm>
          </p:grpSpPr>
          <p:sp>
            <p:nvSpPr>
              <p:cNvPr id="34" name="Rectangle 33">
                <a:extLst>
                  <a:ext uri="{FF2B5EF4-FFF2-40B4-BE49-F238E27FC236}">
                    <a16:creationId xmlns:a16="http://schemas.microsoft.com/office/drawing/2014/main" id="{E5BD09C3-C264-4CA5-8191-92C4EE931A0C}"/>
                  </a:ext>
                </a:extLst>
              </p:cNvPr>
              <p:cNvSpPr/>
              <p:nvPr/>
            </p:nvSpPr>
            <p:spPr>
              <a:xfrm>
                <a:off x="1375928" y="4544857"/>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7">
                      <a:extLst>
                        <a:ext uri="{A12FA001-AC4F-418D-AE19-62706E023703}">
                          <ahyp:hlinkClr xmlns:ahyp="http://schemas.microsoft.com/office/drawing/2018/hyperlinkcolor" val="tx"/>
                        </a:ext>
                      </a:extLst>
                    </a:hlinkClick>
                  </a:rPr>
                  <a:t>Resolution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7" name="list_4" title="Icon of a checklist">
                <a:extLst>
                  <a:ext uri="{FF2B5EF4-FFF2-40B4-BE49-F238E27FC236}">
                    <a16:creationId xmlns:a16="http://schemas.microsoft.com/office/drawing/2014/main" id="{B02BAA19-0F8F-412E-9748-FAD0A78109F8}"/>
                  </a:ext>
                </a:extLst>
              </p:cNvPr>
              <p:cNvSpPr>
                <a:spLocks noChangeAspect="1" noEditPoints="1"/>
              </p:cNvSpPr>
              <p:nvPr/>
            </p:nvSpPr>
            <p:spPr bwMode="auto">
              <a:xfrm>
                <a:off x="559239" y="4502896"/>
                <a:ext cx="504996" cy="3413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6" name="Group 15">
              <a:extLst>
                <a:ext uri="{FF2B5EF4-FFF2-40B4-BE49-F238E27FC236}">
                  <a16:creationId xmlns:a16="http://schemas.microsoft.com/office/drawing/2014/main" id="{387CC566-75B2-4055-9DCB-8EC63B3D7B3A}"/>
                </a:ext>
                <a:ext uri="{C183D7F6-B498-43B3-948B-1728B52AA6E4}">
                  <adec:decorative xmlns:adec="http://schemas.microsoft.com/office/drawing/2017/decorative" val="1"/>
                </a:ext>
              </a:extLst>
            </p:cNvPr>
            <p:cNvGrpSpPr/>
            <p:nvPr/>
          </p:nvGrpSpPr>
          <p:grpSpPr>
            <a:xfrm>
              <a:off x="606722" y="5195494"/>
              <a:ext cx="5310091" cy="365758"/>
              <a:chOff x="606722" y="5195494"/>
              <a:chExt cx="5310091" cy="365758"/>
            </a:xfrm>
          </p:grpSpPr>
          <p:sp>
            <p:nvSpPr>
              <p:cNvPr id="35" name="Rectangle 34">
                <a:extLst>
                  <a:ext uri="{FF2B5EF4-FFF2-40B4-BE49-F238E27FC236}">
                    <a16:creationId xmlns:a16="http://schemas.microsoft.com/office/drawing/2014/main" id="{20DFFE58-ADE3-4C25-89A6-7FDF99470B69}"/>
                  </a:ext>
                </a:extLst>
              </p:cNvPr>
              <p:cNvSpPr/>
              <p:nvPr/>
            </p:nvSpPr>
            <p:spPr>
              <a:xfrm>
                <a:off x="1375928" y="5249673"/>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8">
                      <a:extLst>
                        <a:ext uri="{A12FA001-AC4F-418D-AE19-62706E023703}">
                          <ahyp:hlinkClr xmlns:ahyp="http://schemas.microsoft.com/office/drawing/2018/hyperlinkcolor" val="tx"/>
                        </a:ext>
                      </a:extLst>
                    </a:hlinkClick>
                  </a:rPr>
                  <a:t>Escalation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8" name="Financial_E7BB" title="Icon of a chart made of vertical lines with a line tracing the top of each, turning into an arrow pointing up">
                <a:extLst>
                  <a:ext uri="{FF2B5EF4-FFF2-40B4-BE49-F238E27FC236}">
                    <a16:creationId xmlns:a16="http://schemas.microsoft.com/office/drawing/2014/main" id="{989C9344-950E-47D0-9D48-11AE6E2E8DD7}"/>
                  </a:ext>
                </a:extLst>
              </p:cNvPr>
              <p:cNvSpPr>
                <a:spLocks noChangeAspect="1" noEditPoints="1"/>
              </p:cNvSpPr>
              <p:nvPr/>
            </p:nvSpPr>
            <p:spPr bwMode="auto">
              <a:xfrm>
                <a:off x="606722" y="5195494"/>
                <a:ext cx="410030" cy="36575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7" name="Group 16">
              <a:extLst>
                <a:ext uri="{FF2B5EF4-FFF2-40B4-BE49-F238E27FC236}">
                  <a16:creationId xmlns:a16="http://schemas.microsoft.com/office/drawing/2014/main" id="{0425E67A-89FF-48FD-91AE-F069C96F976B}"/>
                </a:ext>
                <a:ext uri="{C183D7F6-B498-43B3-948B-1728B52AA6E4}">
                  <adec:decorative xmlns:adec="http://schemas.microsoft.com/office/drawing/2017/decorative" val="1"/>
                </a:ext>
              </a:extLst>
            </p:cNvPr>
            <p:cNvGrpSpPr/>
            <p:nvPr/>
          </p:nvGrpSpPr>
          <p:grpSpPr>
            <a:xfrm>
              <a:off x="605190" y="5877206"/>
              <a:ext cx="5311623" cy="411960"/>
              <a:chOff x="605190" y="5877206"/>
              <a:chExt cx="5311623" cy="411960"/>
            </a:xfrm>
          </p:grpSpPr>
          <p:sp>
            <p:nvSpPr>
              <p:cNvPr id="36" name="Rectangle 35">
                <a:extLst>
                  <a:ext uri="{FF2B5EF4-FFF2-40B4-BE49-F238E27FC236}">
                    <a16:creationId xmlns:a16="http://schemas.microsoft.com/office/drawing/2014/main" id="{F2A0F23D-9646-4900-8FE4-C8BFF3BED53B}"/>
                  </a:ext>
                </a:extLst>
              </p:cNvPr>
              <p:cNvSpPr/>
              <p:nvPr/>
            </p:nvSpPr>
            <p:spPr>
              <a:xfrm>
                <a:off x="1375928" y="5954486"/>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9">
                      <a:extLst>
                        <a:ext uri="{A12FA001-AC4F-418D-AE19-62706E023703}">
                          <ahyp:hlinkClr xmlns:ahyp="http://schemas.microsoft.com/office/drawing/2018/hyperlinkcolor" val="tx"/>
                        </a:ext>
                      </a:extLst>
                    </a:hlinkClick>
                  </a:rPr>
                  <a:t>Abandon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9" name="illegal" title="Icon of a circle with a diagonal line through it">
                <a:extLst>
                  <a:ext uri="{FF2B5EF4-FFF2-40B4-BE49-F238E27FC236}">
                    <a16:creationId xmlns:a16="http://schemas.microsoft.com/office/drawing/2014/main" id="{1B020B87-28F7-4E8D-AB99-4611FDA876D7}"/>
                  </a:ext>
                </a:extLst>
              </p:cNvPr>
              <p:cNvSpPr>
                <a:spLocks noChangeAspect="1" noEditPoints="1"/>
              </p:cNvSpPr>
              <p:nvPr/>
            </p:nvSpPr>
            <p:spPr bwMode="auto">
              <a:xfrm>
                <a:off x="605190" y="5877206"/>
                <a:ext cx="413094" cy="4119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sp>
        <p:nvSpPr>
          <p:cNvPr id="12" name="Freeform: Shape 11">
            <a:extLst>
              <a:ext uri="{FF2B5EF4-FFF2-40B4-BE49-F238E27FC236}">
                <a16:creationId xmlns:a16="http://schemas.microsoft.com/office/drawing/2014/main" id="{76D6CCFA-BEB0-42E3-B9D8-984A4356E010}"/>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026" name="Picture 2" descr="The Analytics summary page.">
            <a:extLst>
              <a:ext uri="{FF2B5EF4-FFF2-40B4-BE49-F238E27FC236}">
                <a16:creationId xmlns:a16="http://schemas.microsoft.com/office/drawing/2014/main" id="{812AA77C-A25B-C942-7D5A-D31B626039B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075" r="10670"/>
          <a:stretch/>
        </p:blipFill>
        <p:spPr bwMode="auto">
          <a:xfrm>
            <a:off x="6530656" y="2350714"/>
            <a:ext cx="5426882" cy="3260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6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42" presetClass="path" presetSubtype="0" decel="100000" fill="hold" nodeType="withEffect">
                                  <p:stCondLst>
                                    <p:cond delay="0"/>
                                  </p:stCondLst>
                                  <p:childTnLst>
                                    <p:animMotion origin="layout" path="M -3.33333E-6 -1.11111E-6 L -0.0345 -0.00092 " pathEditMode="relative" rAng="0" ptsTypes="AA">
                                      <p:cBhvr>
                                        <p:cTn id="13" dur="700" spd="-100000" fill="hold"/>
                                        <p:tgtEl>
                                          <p:spTgt spid="1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B2140710-9CE4-4B17-8996-A1B619611768}"/>
              </a:ext>
              <a:ext uri="{C183D7F6-B498-43B3-948B-1728B52AA6E4}">
                <adec:decorative xmlns:adec="http://schemas.microsoft.com/office/drawing/2017/decorative" val="1"/>
              </a:ext>
            </a:extLst>
          </p:cNvPr>
          <p:cNvSpPr/>
          <p:nvPr/>
        </p:nvSpPr>
        <p:spPr bwMode="auto">
          <a:xfrm>
            <a:off x="0" y="1"/>
            <a:ext cx="8734086" cy="6857999"/>
          </a:xfrm>
          <a:custGeom>
            <a:avLst/>
            <a:gdLst>
              <a:gd name="connsiteX0" fmla="*/ 0 w 8734086"/>
              <a:gd name="connsiteY0" fmla="*/ 0 h 6857999"/>
              <a:gd name="connsiteX1" fmla="*/ 1876087 w 8734086"/>
              <a:gd name="connsiteY1" fmla="*/ 0 h 6857999"/>
              <a:gd name="connsiteX2" fmla="*/ 8734086 w 8734086"/>
              <a:gd name="connsiteY2" fmla="*/ 6857999 h 6857999"/>
              <a:gd name="connsiteX3" fmla="*/ 5467493 w 8734086"/>
              <a:gd name="connsiteY3" fmla="*/ 6857999 h 6857999"/>
              <a:gd name="connsiteX4" fmla="*/ 0 w 8734086"/>
              <a:gd name="connsiteY4" fmla="*/ 1390506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4086" h="6857999">
                <a:moveTo>
                  <a:pt x="0" y="0"/>
                </a:moveTo>
                <a:lnTo>
                  <a:pt x="1876087" y="0"/>
                </a:lnTo>
                <a:lnTo>
                  <a:pt x="8734086" y="6857999"/>
                </a:lnTo>
                <a:lnTo>
                  <a:pt x="5467493" y="6857999"/>
                </a:lnTo>
                <a:lnTo>
                  <a:pt x="0" y="1390506"/>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5CB435C4-E793-4A6D-B367-2BB9AE15EF54}"/>
              </a:ext>
            </a:extLst>
          </p:cNvPr>
          <p:cNvSpPr>
            <a:spLocks noGrp="1"/>
          </p:cNvSpPr>
          <p:nvPr>
            <p:ph type="title"/>
          </p:nvPr>
        </p:nvSpPr>
        <p:spPr>
          <a:xfrm>
            <a:off x="455995" y="620428"/>
            <a:ext cx="11306469" cy="984885"/>
          </a:xfrm>
        </p:spPr>
        <p:txBody>
          <a:bodyPr/>
          <a:lstStyle/>
          <a:p>
            <a:r>
              <a:rPr lang="en-US" dirty="0">
                <a:solidFill>
                  <a:schemeClr val="bg1"/>
                </a:solidFill>
              </a:rPr>
              <a:t>SECTION</a:t>
            </a:r>
            <a:br>
              <a:rPr lang="en-US" dirty="0">
                <a:solidFill>
                  <a:schemeClr val="bg1"/>
                </a:solidFill>
              </a:rPr>
            </a:br>
            <a:r>
              <a:rPr lang="en-US" dirty="0">
                <a:solidFill>
                  <a:schemeClr val="bg1"/>
                </a:solidFill>
              </a:rPr>
              <a:t>SUMMARY </a:t>
            </a:r>
          </a:p>
        </p:txBody>
      </p:sp>
      <p:sp>
        <p:nvSpPr>
          <p:cNvPr id="9" name="Isosceles Triangle 8">
            <a:extLst>
              <a:ext uri="{FF2B5EF4-FFF2-40B4-BE49-F238E27FC236}">
                <a16:creationId xmlns:a16="http://schemas.microsoft.com/office/drawing/2014/main" id="{A1368E03-BF21-47F6-8E48-C7DEE6D6539D}"/>
              </a:ext>
              <a:ext uri="{C183D7F6-B498-43B3-948B-1728B52AA6E4}">
                <adec:decorative xmlns:adec="http://schemas.microsoft.com/office/drawing/2017/decorative" val="1"/>
              </a:ext>
            </a:extLst>
          </p:cNvPr>
          <p:cNvSpPr/>
          <p:nvPr/>
        </p:nvSpPr>
        <p:spPr bwMode="auto">
          <a:xfrm>
            <a:off x="-92364" y="2004290"/>
            <a:ext cx="4976880" cy="4932869"/>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a:extLst>
              <a:ext uri="{FF2B5EF4-FFF2-40B4-BE49-F238E27FC236}">
                <a16:creationId xmlns:a16="http://schemas.microsoft.com/office/drawing/2014/main" id="{C6B61EA8-89B3-472E-893A-3E52E02F778A}"/>
              </a:ext>
              <a:ext uri="{C183D7F6-B498-43B3-948B-1728B52AA6E4}">
                <adec:decorative xmlns:adec="http://schemas.microsoft.com/office/drawing/2017/decorative" val="1"/>
              </a:ext>
            </a:extLst>
          </p:cNvPr>
          <p:cNvGrpSpPr/>
          <p:nvPr/>
        </p:nvGrpSpPr>
        <p:grpSpPr>
          <a:xfrm>
            <a:off x="2200574" y="1924405"/>
            <a:ext cx="10006666" cy="4175923"/>
            <a:chOff x="2200574" y="1924405"/>
            <a:chExt cx="10006666" cy="4175923"/>
          </a:xfrm>
        </p:grpSpPr>
        <p:grpSp>
          <p:nvGrpSpPr>
            <p:cNvPr id="65" name="Group 64">
              <a:extLst>
                <a:ext uri="{FF2B5EF4-FFF2-40B4-BE49-F238E27FC236}">
                  <a16:creationId xmlns:a16="http://schemas.microsoft.com/office/drawing/2014/main" id="{4B497BFA-FDA2-4859-B054-1FD237F1B952}"/>
                </a:ext>
                <a:ext uri="{C183D7F6-B498-43B3-948B-1728B52AA6E4}">
                  <adec:decorative xmlns:adec="http://schemas.microsoft.com/office/drawing/2017/decorative" val="1"/>
                </a:ext>
              </a:extLst>
            </p:cNvPr>
            <p:cNvGrpSpPr/>
            <p:nvPr/>
          </p:nvGrpSpPr>
          <p:grpSpPr>
            <a:xfrm>
              <a:off x="2200574" y="1924405"/>
              <a:ext cx="10006666" cy="921259"/>
              <a:chOff x="2200574" y="1924405"/>
              <a:chExt cx="10006666" cy="921259"/>
            </a:xfrm>
          </p:grpSpPr>
          <p:grpSp>
            <p:nvGrpSpPr>
              <p:cNvPr id="26" name="Group 25">
                <a:extLst>
                  <a:ext uri="{FF2B5EF4-FFF2-40B4-BE49-F238E27FC236}">
                    <a16:creationId xmlns:a16="http://schemas.microsoft.com/office/drawing/2014/main" id="{84EE63E8-160E-49A4-B16F-662E6322ADC2}"/>
                  </a:ext>
                  <a:ext uri="{C183D7F6-B498-43B3-948B-1728B52AA6E4}">
                    <adec:decorative xmlns:adec="http://schemas.microsoft.com/office/drawing/2017/decorative" val="1"/>
                  </a:ext>
                </a:extLst>
              </p:cNvPr>
              <p:cNvGrpSpPr/>
              <p:nvPr/>
            </p:nvGrpSpPr>
            <p:grpSpPr>
              <a:xfrm>
                <a:off x="4453890" y="2845664"/>
                <a:ext cx="7753350" cy="0"/>
                <a:chOff x="4453890" y="2845664"/>
                <a:chExt cx="7753350" cy="0"/>
              </a:xfrm>
            </p:grpSpPr>
            <p:cxnSp>
              <p:nvCxnSpPr>
                <p:cNvPr id="36" name="Straight Connector 35">
                  <a:extLst>
                    <a:ext uri="{FF2B5EF4-FFF2-40B4-BE49-F238E27FC236}">
                      <a16:creationId xmlns:a16="http://schemas.microsoft.com/office/drawing/2014/main" id="{9DACB844-9344-45B4-807F-A85CC792ACA3}"/>
                    </a:ext>
                    <a:ext uri="{C183D7F6-B498-43B3-948B-1728B52AA6E4}">
                      <adec:decorative xmlns:adec="http://schemas.microsoft.com/office/drawing/2017/decorative" val="1"/>
                    </a:ext>
                  </a:extLst>
                </p:cNvPr>
                <p:cNvCxnSpPr>
                  <a:cxnSpLocks/>
                </p:cNvCxnSpPr>
                <p:nvPr/>
              </p:nvCxnSpPr>
              <p:spPr>
                <a:xfrm>
                  <a:off x="4764851" y="2845664"/>
                  <a:ext cx="7442389"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61ECE3-A683-47C9-8077-6EF6DC04E419}"/>
                    </a:ext>
                    <a:ext uri="{C183D7F6-B498-43B3-948B-1728B52AA6E4}">
                      <adec:decorative xmlns:adec="http://schemas.microsoft.com/office/drawing/2017/decorative" val="1"/>
                    </a:ext>
                  </a:extLst>
                </p:cNvPr>
                <p:cNvCxnSpPr>
                  <a:cxnSpLocks/>
                </p:cNvCxnSpPr>
                <p:nvPr/>
              </p:nvCxnSpPr>
              <p:spPr>
                <a:xfrm>
                  <a:off x="4453890" y="2845664"/>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713C2A4-1BBC-407F-8B75-ECF7E058A16C}"/>
                  </a:ext>
                  <a:ext uri="{C183D7F6-B498-43B3-948B-1728B52AA6E4}">
                    <adec:decorative xmlns:adec="http://schemas.microsoft.com/office/drawing/2017/decorative" val="1"/>
                  </a:ext>
                </a:extLst>
              </p:cNvPr>
              <p:cNvGrpSpPr/>
              <p:nvPr/>
            </p:nvGrpSpPr>
            <p:grpSpPr>
              <a:xfrm>
                <a:off x="2200574" y="1924405"/>
                <a:ext cx="8554007" cy="722376"/>
                <a:chOff x="2200574" y="1924405"/>
                <a:chExt cx="8554007" cy="722376"/>
              </a:xfrm>
            </p:grpSpPr>
            <p:sp>
              <p:nvSpPr>
                <p:cNvPr id="28" name="TextBox 27">
                  <a:extLst>
                    <a:ext uri="{FF2B5EF4-FFF2-40B4-BE49-F238E27FC236}">
                      <a16:creationId xmlns:a16="http://schemas.microsoft.com/office/drawing/2014/main" id="{361012E7-9AED-4934-9FF3-EA1D69AB398F}"/>
                    </a:ext>
                  </a:extLst>
                </p:cNvPr>
                <p:cNvSpPr txBox="1"/>
                <p:nvPr/>
              </p:nvSpPr>
              <p:spPr>
                <a:xfrm>
                  <a:off x="4764851" y="1966826"/>
                  <a:ext cx="5989730" cy="615553"/>
                </a:xfrm>
                <a:prstGeom prst="rect">
                  <a:avLst/>
                </a:prstGeom>
                <a:noFill/>
              </p:spPr>
              <p:txBody>
                <a:bodyPr wrap="square" lIns="0" tIns="0" rIns="0" bIns="0" rtlCol="0" anchor="ctr">
                  <a:noAutofit/>
                </a:bodyPr>
                <a:lstStyle/>
                <a:p>
                  <a:r>
                    <a:rPr lang="en-US" sz="2000" dirty="0">
                      <a:solidFill>
                        <a:schemeClr val="tx2"/>
                      </a:solidFill>
                      <a:latin typeface="+mj-lt"/>
                    </a:rPr>
                    <a:t>Copilot Studio enables users to create a copilot in just minutes</a:t>
                  </a:r>
                </a:p>
              </p:txBody>
            </p:sp>
            <p:pic>
              <p:nvPicPr>
                <p:cNvPr id="16" name="Picture 15" descr="an icon of a wrench and a screw driver">
                  <a:extLst>
                    <a:ext uri="{FF2B5EF4-FFF2-40B4-BE49-F238E27FC236}">
                      <a16:creationId xmlns:a16="http://schemas.microsoft.com/office/drawing/2014/main" id="{49692A7B-94F6-4165-B5B5-5F721BCCB3F0}"/>
                    </a:ext>
                  </a:extLst>
                </p:cNvPr>
                <p:cNvPicPr>
                  <a:picLocks noChangeAspect="1"/>
                </p:cNvPicPr>
                <p:nvPr/>
              </p:nvPicPr>
              <p:blipFill>
                <a:blip r:embed="rId3"/>
                <a:stretch>
                  <a:fillRect/>
                </a:stretch>
              </p:blipFill>
              <p:spPr>
                <a:xfrm>
                  <a:off x="2200574" y="1924405"/>
                  <a:ext cx="701040" cy="722376"/>
                </a:xfrm>
                <a:prstGeom prst="rect">
                  <a:avLst/>
                </a:prstGeom>
              </p:spPr>
            </p:pic>
          </p:grpSp>
        </p:grpSp>
        <p:grpSp>
          <p:nvGrpSpPr>
            <p:cNvPr id="66" name="Group 65">
              <a:extLst>
                <a:ext uri="{FF2B5EF4-FFF2-40B4-BE49-F238E27FC236}">
                  <a16:creationId xmlns:a16="http://schemas.microsoft.com/office/drawing/2014/main" id="{9A8AE13D-C6BA-45F0-9649-D082B870A431}"/>
                </a:ext>
                <a:ext uri="{C183D7F6-B498-43B3-948B-1728B52AA6E4}">
                  <adec:decorative xmlns:adec="http://schemas.microsoft.com/office/drawing/2017/decorative" val="1"/>
                </a:ext>
              </a:extLst>
            </p:cNvPr>
            <p:cNvGrpSpPr/>
            <p:nvPr/>
          </p:nvGrpSpPr>
          <p:grpSpPr>
            <a:xfrm>
              <a:off x="3310177" y="3066528"/>
              <a:ext cx="8897063" cy="921259"/>
              <a:chOff x="3310177" y="3066528"/>
              <a:chExt cx="8897063" cy="921259"/>
            </a:xfrm>
          </p:grpSpPr>
          <p:grpSp>
            <p:nvGrpSpPr>
              <p:cNvPr id="32" name="Group 31">
                <a:extLst>
                  <a:ext uri="{FF2B5EF4-FFF2-40B4-BE49-F238E27FC236}">
                    <a16:creationId xmlns:a16="http://schemas.microsoft.com/office/drawing/2014/main" id="{6022E387-A6D4-41A5-A50E-75923245291D}"/>
                  </a:ext>
                  <a:ext uri="{C183D7F6-B498-43B3-948B-1728B52AA6E4}">
                    <adec:decorative xmlns:adec="http://schemas.microsoft.com/office/drawing/2017/decorative" val="1"/>
                  </a:ext>
                </a:extLst>
              </p:cNvPr>
              <p:cNvGrpSpPr/>
              <p:nvPr/>
            </p:nvGrpSpPr>
            <p:grpSpPr>
              <a:xfrm>
                <a:off x="5594985" y="3987787"/>
                <a:ext cx="6612255" cy="0"/>
                <a:chOff x="5594985" y="3987787"/>
                <a:chExt cx="6612255" cy="0"/>
              </a:xfrm>
            </p:grpSpPr>
            <p:cxnSp>
              <p:nvCxnSpPr>
                <p:cNvPr id="43" name="Straight Connector 42">
                  <a:extLst>
                    <a:ext uri="{FF2B5EF4-FFF2-40B4-BE49-F238E27FC236}">
                      <a16:creationId xmlns:a16="http://schemas.microsoft.com/office/drawing/2014/main" id="{5489410D-C583-47D0-B715-0591CBB93AB0}"/>
                    </a:ext>
                    <a:ext uri="{C183D7F6-B498-43B3-948B-1728B52AA6E4}">
                      <adec:decorative xmlns:adec="http://schemas.microsoft.com/office/drawing/2017/decorative" val="1"/>
                    </a:ext>
                  </a:extLst>
                </p:cNvPr>
                <p:cNvCxnSpPr>
                  <a:cxnSpLocks/>
                </p:cNvCxnSpPr>
                <p:nvPr/>
              </p:nvCxnSpPr>
              <p:spPr>
                <a:xfrm>
                  <a:off x="5594985" y="3987787"/>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1D2E52-B1A8-4C2A-8275-95064FDAEF37}"/>
                    </a:ext>
                    <a:ext uri="{C183D7F6-B498-43B3-948B-1728B52AA6E4}">
                      <adec:decorative xmlns:adec="http://schemas.microsoft.com/office/drawing/2017/decorative" val="1"/>
                    </a:ext>
                  </a:extLst>
                </p:cNvPr>
                <p:cNvCxnSpPr>
                  <a:cxnSpLocks/>
                </p:cNvCxnSpPr>
                <p:nvPr/>
              </p:nvCxnSpPr>
              <p:spPr>
                <a:xfrm>
                  <a:off x="5940989" y="3987787"/>
                  <a:ext cx="6266251"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1A2BBA64-C3AC-40C0-B190-72FD3B56FD54}"/>
                  </a:ext>
                  <a:ext uri="{C183D7F6-B498-43B3-948B-1728B52AA6E4}">
                    <adec:decorative xmlns:adec="http://schemas.microsoft.com/office/drawing/2017/decorative" val="1"/>
                  </a:ext>
                </a:extLst>
              </p:cNvPr>
              <p:cNvGrpSpPr/>
              <p:nvPr/>
            </p:nvGrpSpPr>
            <p:grpSpPr>
              <a:xfrm>
                <a:off x="3310177" y="3066528"/>
                <a:ext cx="8589723" cy="717804"/>
                <a:chOff x="3310177" y="3066528"/>
                <a:chExt cx="8589723" cy="717804"/>
              </a:xfrm>
            </p:grpSpPr>
            <p:sp>
              <p:nvSpPr>
                <p:cNvPr id="29" name="TextBox 28">
                  <a:extLst>
                    <a:ext uri="{FF2B5EF4-FFF2-40B4-BE49-F238E27FC236}">
                      <a16:creationId xmlns:a16="http://schemas.microsoft.com/office/drawing/2014/main" id="{FC6B5385-C40E-419D-AD54-5CC638522499}"/>
                    </a:ext>
                  </a:extLst>
                </p:cNvPr>
                <p:cNvSpPr txBox="1"/>
                <p:nvPr/>
              </p:nvSpPr>
              <p:spPr>
                <a:xfrm>
                  <a:off x="5940989" y="3108949"/>
                  <a:ext cx="5958911" cy="615553"/>
                </a:xfrm>
                <a:prstGeom prst="rect">
                  <a:avLst/>
                </a:prstGeom>
                <a:noFill/>
              </p:spPr>
              <p:txBody>
                <a:bodyPr wrap="square" lIns="0" tIns="0" rIns="0" bIns="0" rtlCol="0" anchor="ctr">
                  <a:noAutofit/>
                </a:bodyPr>
                <a:lstStyle/>
                <a:p>
                  <a:r>
                    <a:rPr lang="en-US" sz="2000" dirty="0">
                      <a:solidFill>
                        <a:schemeClr val="tx2"/>
                      </a:solidFill>
                      <a:latin typeface="+mj-lt"/>
                    </a:rPr>
                    <a:t>Offers an easy to use designer to help create unique customer copilot experiences</a:t>
                  </a:r>
                </a:p>
              </p:txBody>
            </p:sp>
            <p:pic>
              <p:nvPicPr>
                <p:cNvPr id="13" name="Picture 12" descr="icon of a finger touching">
                  <a:extLst>
                    <a:ext uri="{FF2B5EF4-FFF2-40B4-BE49-F238E27FC236}">
                      <a16:creationId xmlns:a16="http://schemas.microsoft.com/office/drawing/2014/main" id="{350D39AB-1451-4FB2-B8E3-ABEB391128B1}"/>
                    </a:ext>
                  </a:extLst>
                </p:cNvPr>
                <p:cNvPicPr>
                  <a:picLocks noChangeAspect="1"/>
                </p:cNvPicPr>
                <p:nvPr/>
              </p:nvPicPr>
              <p:blipFill>
                <a:blip r:embed="rId4"/>
                <a:stretch>
                  <a:fillRect/>
                </a:stretch>
              </p:blipFill>
              <p:spPr>
                <a:xfrm>
                  <a:off x="3310177" y="3066528"/>
                  <a:ext cx="492252" cy="717804"/>
                </a:xfrm>
                <a:prstGeom prst="rect">
                  <a:avLst/>
                </a:prstGeom>
              </p:spPr>
            </p:pic>
          </p:grpSp>
        </p:grpSp>
        <p:grpSp>
          <p:nvGrpSpPr>
            <p:cNvPr id="67" name="Group 66">
              <a:extLst>
                <a:ext uri="{FF2B5EF4-FFF2-40B4-BE49-F238E27FC236}">
                  <a16:creationId xmlns:a16="http://schemas.microsoft.com/office/drawing/2014/main" id="{BA8D36A4-D198-430B-A0BA-B599CE563231}"/>
                </a:ext>
                <a:ext uri="{C183D7F6-B498-43B3-948B-1728B52AA6E4}">
                  <adec:decorative xmlns:adec="http://schemas.microsoft.com/office/drawing/2017/decorative" val="1"/>
                </a:ext>
              </a:extLst>
            </p:cNvPr>
            <p:cNvGrpSpPr/>
            <p:nvPr/>
          </p:nvGrpSpPr>
          <p:grpSpPr>
            <a:xfrm>
              <a:off x="4427143" y="4207484"/>
              <a:ext cx="7780097" cy="922426"/>
              <a:chOff x="4427143" y="4207484"/>
              <a:chExt cx="7780097" cy="922426"/>
            </a:xfrm>
          </p:grpSpPr>
          <p:grpSp>
            <p:nvGrpSpPr>
              <p:cNvPr id="64" name="Group 63">
                <a:extLst>
                  <a:ext uri="{FF2B5EF4-FFF2-40B4-BE49-F238E27FC236}">
                    <a16:creationId xmlns:a16="http://schemas.microsoft.com/office/drawing/2014/main" id="{91BD2531-C560-4844-A904-3F291B5E5732}"/>
                  </a:ext>
                  <a:ext uri="{C183D7F6-B498-43B3-948B-1728B52AA6E4}">
                    <adec:decorative xmlns:adec="http://schemas.microsoft.com/office/drawing/2017/decorative" val="1"/>
                  </a:ext>
                </a:extLst>
              </p:cNvPr>
              <p:cNvGrpSpPr/>
              <p:nvPr/>
            </p:nvGrpSpPr>
            <p:grpSpPr>
              <a:xfrm>
                <a:off x="6750824" y="5129910"/>
                <a:ext cx="5456416" cy="0"/>
                <a:chOff x="6750824" y="5129910"/>
                <a:chExt cx="5456416" cy="0"/>
              </a:xfrm>
            </p:grpSpPr>
            <p:cxnSp>
              <p:nvCxnSpPr>
                <p:cNvPr id="44" name="Straight Connector 43">
                  <a:extLst>
                    <a:ext uri="{FF2B5EF4-FFF2-40B4-BE49-F238E27FC236}">
                      <a16:creationId xmlns:a16="http://schemas.microsoft.com/office/drawing/2014/main" id="{AB2B0DB7-91F8-4652-8995-2977341AE13D}"/>
                    </a:ext>
                    <a:ext uri="{C183D7F6-B498-43B3-948B-1728B52AA6E4}">
                      <adec:decorative xmlns:adec="http://schemas.microsoft.com/office/drawing/2017/decorative" val="1"/>
                    </a:ext>
                  </a:extLst>
                </p:cNvPr>
                <p:cNvCxnSpPr>
                  <a:cxnSpLocks/>
                </p:cNvCxnSpPr>
                <p:nvPr/>
              </p:nvCxnSpPr>
              <p:spPr>
                <a:xfrm>
                  <a:off x="6750824" y="5129910"/>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147AFC-DA51-4DBD-BB05-7F9AAB24E104}"/>
                    </a:ext>
                    <a:ext uri="{C183D7F6-B498-43B3-948B-1728B52AA6E4}">
                      <adec:decorative xmlns:adec="http://schemas.microsoft.com/office/drawing/2017/decorative" val="1"/>
                    </a:ext>
                  </a:extLst>
                </p:cNvPr>
                <p:cNvCxnSpPr>
                  <a:cxnSpLocks/>
                </p:cNvCxnSpPr>
                <p:nvPr/>
              </p:nvCxnSpPr>
              <p:spPr>
                <a:xfrm>
                  <a:off x="7025144" y="5129910"/>
                  <a:ext cx="5182096"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9D4D1C-946A-480B-A4B0-2FF7A763E4B4}"/>
                  </a:ext>
                  <a:ext uri="{C183D7F6-B498-43B3-948B-1728B52AA6E4}">
                    <adec:decorative xmlns:adec="http://schemas.microsoft.com/office/drawing/2017/decorative" val="1"/>
                  </a:ext>
                </a:extLst>
              </p:cNvPr>
              <p:cNvGrpSpPr/>
              <p:nvPr/>
            </p:nvGrpSpPr>
            <p:grpSpPr>
              <a:xfrm>
                <a:off x="4427143" y="4207484"/>
                <a:ext cx="6908803" cy="701252"/>
                <a:chOff x="4427143" y="4207484"/>
                <a:chExt cx="6908803" cy="701252"/>
              </a:xfrm>
            </p:grpSpPr>
            <p:sp>
              <p:nvSpPr>
                <p:cNvPr id="30" name="TextBox 29">
                  <a:extLst>
                    <a:ext uri="{FF2B5EF4-FFF2-40B4-BE49-F238E27FC236}">
                      <a16:creationId xmlns:a16="http://schemas.microsoft.com/office/drawing/2014/main" id="{42176865-6857-4892-9395-7A4F8E7AC7DC}"/>
                    </a:ext>
                  </a:extLst>
                </p:cNvPr>
                <p:cNvSpPr txBox="1"/>
                <p:nvPr/>
              </p:nvSpPr>
              <p:spPr>
                <a:xfrm>
                  <a:off x="6996817" y="4251072"/>
                  <a:ext cx="4339129" cy="615553"/>
                </a:xfrm>
                <a:prstGeom prst="rect">
                  <a:avLst/>
                </a:prstGeom>
                <a:noFill/>
              </p:spPr>
              <p:txBody>
                <a:bodyPr wrap="square" lIns="0" tIns="0" rIns="0" bIns="0" rtlCol="0" anchor="ctr">
                  <a:noAutofit/>
                </a:bodyPr>
                <a:lstStyle/>
                <a:p>
                  <a:r>
                    <a:rPr lang="en-US" sz="2000" dirty="0">
                      <a:solidFill>
                        <a:schemeClr val="tx2"/>
                      </a:solidFill>
                      <a:latin typeface="+mj-lt"/>
                    </a:rPr>
                    <a:t>Part of the Microsoft Power Platform</a:t>
                  </a:r>
                </a:p>
              </p:txBody>
            </p:sp>
            <p:pic>
              <p:nvPicPr>
                <p:cNvPr id="11" name="Picture 10" descr="icon of a hand with medical sign">
                  <a:extLst>
                    <a:ext uri="{FF2B5EF4-FFF2-40B4-BE49-F238E27FC236}">
                      <a16:creationId xmlns:a16="http://schemas.microsoft.com/office/drawing/2014/main" id="{66F2CAA1-6F64-4C04-B0C7-9ED1D0BFAC85}"/>
                    </a:ext>
                  </a:extLst>
                </p:cNvPr>
                <p:cNvPicPr>
                  <a:picLocks noChangeAspect="1"/>
                </p:cNvPicPr>
                <p:nvPr/>
              </p:nvPicPr>
              <p:blipFill>
                <a:blip r:embed="rId5"/>
                <a:stretch>
                  <a:fillRect/>
                </a:stretch>
              </p:blipFill>
              <p:spPr>
                <a:xfrm>
                  <a:off x="4427143" y="4207484"/>
                  <a:ext cx="693613" cy="701252"/>
                </a:xfrm>
                <a:prstGeom prst="rect">
                  <a:avLst/>
                </a:prstGeom>
              </p:spPr>
            </p:pic>
          </p:grpSp>
        </p:grpSp>
        <p:grpSp>
          <p:nvGrpSpPr>
            <p:cNvPr id="63" name="Group 62">
              <a:extLst>
                <a:ext uri="{FF2B5EF4-FFF2-40B4-BE49-F238E27FC236}">
                  <a16:creationId xmlns:a16="http://schemas.microsoft.com/office/drawing/2014/main" id="{2040D8AB-9110-446B-80C8-450D1F46E29E}"/>
                </a:ext>
                <a:ext uri="{C183D7F6-B498-43B3-948B-1728B52AA6E4}">
                  <adec:decorative xmlns:adec="http://schemas.microsoft.com/office/drawing/2017/decorative" val="1"/>
                </a:ext>
              </a:extLst>
            </p:cNvPr>
            <p:cNvGrpSpPr/>
            <p:nvPr/>
          </p:nvGrpSpPr>
          <p:grpSpPr>
            <a:xfrm>
              <a:off x="5691210" y="5393192"/>
              <a:ext cx="6071254" cy="707136"/>
              <a:chOff x="5691210" y="5393192"/>
              <a:chExt cx="6071254" cy="707136"/>
            </a:xfrm>
          </p:grpSpPr>
          <p:sp>
            <p:nvSpPr>
              <p:cNvPr id="31" name="TextBox 30">
                <a:extLst>
                  <a:ext uri="{FF2B5EF4-FFF2-40B4-BE49-F238E27FC236}">
                    <a16:creationId xmlns:a16="http://schemas.microsoft.com/office/drawing/2014/main" id="{7A508835-524B-4EB0-807E-CED0ECF39329}"/>
                  </a:ext>
                </a:extLst>
              </p:cNvPr>
              <p:cNvSpPr txBox="1"/>
              <p:nvPr/>
            </p:nvSpPr>
            <p:spPr>
              <a:xfrm>
                <a:off x="8172196" y="5393192"/>
                <a:ext cx="3590268" cy="615553"/>
              </a:xfrm>
              <a:prstGeom prst="rect">
                <a:avLst/>
              </a:prstGeom>
              <a:noFill/>
            </p:spPr>
            <p:txBody>
              <a:bodyPr wrap="square" lIns="0" tIns="0" rIns="0" bIns="0" rtlCol="0" anchor="ctr">
                <a:noAutofit/>
              </a:bodyPr>
              <a:lstStyle/>
              <a:p>
                <a:r>
                  <a:rPr lang="en-US" sz="2000" dirty="0">
                    <a:solidFill>
                      <a:schemeClr val="tx2"/>
                    </a:solidFill>
                    <a:latin typeface="+mj-lt"/>
                  </a:rPr>
                  <a:t>Built on Microsoft </a:t>
                </a:r>
                <a:r>
                  <a:rPr lang="en-US" sz="2000" dirty="0" err="1">
                    <a:solidFill>
                      <a:schemeClr val="tx2"/>
                    </a:solidFill>
                    <a:latin typeface="+mj-lt"/>
                  </a:rPr>
                  <a:t>Dataverse</a:t>
                </a:r>
                <a:endParaRPr lang="en-US" sz="2000" dirty="0">
                  <a:solidFill>
                    <a:schemeClr val="tx2"/>
                  </a:solidFill>
                  <a:latin typeface="+mj-lt"/>
                </a:endParaRPr>
              </a:p>
            </p:txBody>
          </p:sp>
          <p:pic>
            <p:nvPicPr>
              <p:cNvPr id="6" name="Picture 5" descr="icon of a cloud with a security">
                <a:extLst>
                  <a:ext uri="{FF2B5EF4-FFF2-40B4-BE49-F238E27FC236}">
                    <a16:creationId xmlns:a16="http://schemas.microsoft.com/office/drawing/2014/main" id="{9E73A9F9-F57B-481E-A091-6BEF2CCBA638}"/>
                  </a:ext>
                </a:extLst>
              </p:cNvPr>
              <p:cNvPicPr>
                <a:picLocks noChangeAspect="1"/>
              </p:cNvPicPr>
              <p:nvPr/>
            </p:nvPicPr>
            <p:blipFill>
              <a:blip r:embed="rId6"/>
              <a:stretch>
                <a:fillRect/>
              </a:stretch>
            </p:blipFill>
            <p:spPr>
              <a:xfrm>
                <a:off x="5691210" y="5393192"/>
                <a:ext cx="856488" cy="707136"/>
              </a:xfrm>
              <a:prstGeom prst="rect">
                <a:avLst/>
              </a:prstGeom>
            </p:spPr>
          </p:pic>
        </p:grpSp>
      </p:grpSp>
      <p:grpSp>
        <p:nvGrpSpPr>
          <p:cNvPr id="59" name="Group 58">
            <a:extLst>
              <a:ext uri="{FF2B5EF4-FFF2-40B4-BE49-F238E27FC236}">
                <a16:creationId xmlns:a16="http://schemas.microsoft.com/office/drawing/2014/main" id="{3E1DA32C-4959-4E98-BD0F-2CE79CD71754}"/>
              </a:ext>
              <a:ext uri="{C183D7F6-B498-43B3-948B-1728B52AA6E4}">
                <adec:decorative xmlns:adec="http://schemas.microsoft.com/office/drawing/2017/decorative" val="1"/>
              </a:ext>
            </a:extLst>
          </p:cNvPr>
          <p:cNvGrpSpPr/>
          <p:nvPr/>
        </p:nvGrpSpPr>
        <p:grpSpPr>
          <a:xfrm>
            <a:off x="0" y="2324100"/>
            <a:ext cx="4574351" cy="4533900"/>
            <a:chOff x="0" y="2324100"/>
            <a:chExt cx="4574351" cy="4533900"/>
          </a:xfrm>
        </p:grpSpPr>
        <p:sp>
          <p:nvSpPr>
            <p:cNvPr id="15" name="Isosceles Triangle 14">
              <a:extLst>
                <a:ext uri="{FF2B5EF4-FFF2-40B4-BE49-F238E27FC236}">
                  <a16:creationId xmlns:a16="http://schemas.microsoft.com/office/drawing/2014/main" id="{C86B1AA8-9683-4587-BC00-1D331F6BC6F7}"/>
                </a:ext>
                <a:ext uri="{C183D7F6-B498-43B3-948B-1728B52AA6E4}">
                  <adec:decorative xmlns:adec="http://schemas.microsoft.com/office/drawing/2017/decorative" val="1"/>
                </a:ext>
              </a:extLst>
            </p:cNvPr>
            <p:cNvSpPr/>
            <p:nvPr/>
          </p:nvSpPr>
          <p:spPr bwMode="auto">
            <a:xfrm>
              <a:off x="0" y="2324100"/>
              <a:ext cx="4574351" cy="4533900"/>
            </a:xfrm>
            <a:prstGeom prst="triangle">
              <a:avLst>
                <a:gd name="adj" fmla="val 0"/>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097BA1B5-B77E-4D71-85C6-33CE9C170B87}"/>
                </a:ext>
                <a:ext uri="{C183D7F6-B498-43B3-948B-1728B52AA6E4}">
                  <adec:decorative xmlns:adec="http://schemas.microsoft.com/office/drawing/2017/decorative" val="1"/>
                </a:ext>
              </a:extLst>
            </p:cNvPr>
            <p:cNvGrpSpPr/>
            <p:nvPr/>
          </p:nvGrpSpPr>
          <p:grpSpPr>
            <a:xfrm>
              <a:off x="457201" y="4792663"/>
              <a:ext cx="1536462" cy="1747837"/>
              <a:chOff x="457201" y="4792663"/>
              <a:chExt cx="1536462" cy="1747837"/>
            </a:xfrm>
          </p:grpSpPr>
          <p:sp>
            <p:nvSpPr>
              <p:cNvPr id="18" name="Freeform: Shape 17">
                <a:extLst>
                  <a:ext uri="{FF2B5EF4-FFF2-40B4-BE49-F238E27FC236}">
                    <a16:creationId xmlns:a16="http://schemas.microsoft.com/office/drawing/2014/main" id="{0A05C514-2FA8-4512-8BCE-89EFACA9A27F}"/>
                  </a:ext>
                  <a:ext uri="{C183D7F6-B498-43B3-948B-1728B52AA6E4}">
                    <adec:decorative xmlns:adec="http://schemas.microsoft.com/office/drawing/2017/decorative" val="1"/>
                  </a:ext>
                </a:extLst>
              </p:cNvPr>
              <p:cNvSpPr/>
              <p:nvPr/>
            </p:nvSpPr>
            <p:spPr>
              <a:xfrm>
                <a:off x="457201" y="4792663"/>
                <a:ext cx="1269053" cy="1515165"/>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a16="http://schemas.microsoft.com/office/drawing/2014/main" id="{E10C2C2E-E4F4-4B73-B7FF-24D566811844}"/>
                  </a:ext>
                  <a:ext uri="{C183D7F6-B498-43B3-948B-1728B52AA6E4}">
                    <adec:decorative xmlns:adec="http://schemas.microsoft.com/office/drawing/2017/decorative" val="1"/>
                  </a:ext>
                </a:extLst>
              </p:cNvPr>
              <p:cNvSpPr/>
              <p:nvPr/>
            </p:nvSpPr>
            <p:spPr>
              <a:xfrm>
                <a:off x="1494704" y="5025708"/>
                <a:ext cx="461609" cy="466085"/>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C313DCBB-EBC4-41A3-A725-E6E66F4CFE7B}"/>
                  </a:ext>
                  <a:ext uri="{C183D7F6-B498-43B3-948B-1728B52AA6E4}">
                    <adec:decorative xmlns:adec="http://schemas.microsoft.com/office/drawing/2017/decorative" val="1"/>
                  </a:ext>
                </a:extLst>
              </p:cNvPr>
              <p:cNvSpPr/>
              <p:nvPr/>
            </p:nvSpPr>
            <p:spPr>
              <a:xfrm>
                <a:off x="1956318" y="5491797"/>
                <a:ext cx="37345" cy="922841"/>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4C1741F4-B37D-48E8-AC13-21EF66D108A9}"/>
                  </a:ext>
                  <a:ext uri="{C183D7F6-B498-43B3-948B-1728B52AA6E4}">
                    <adec:decorative xmlns:adec="http://schemas.microsoft.com/office/drawing/2017/decorative" val="1"/>
                  </a:ext>
                </a:extLst>
              </p:cNvPr>
              <p:cNvSpPr/>
              <p:nvPr/>
            </p:nvSpPr>
            <p:spPr>
              <a:xfrm>
                <a:off x="688010" y="5025708"/>
                <a:ext cx="1268308" cy="1514792"/>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Shape 21">
                <a:extLst>
                  <a:ext uri="{FF2B5EF4-FFF2-40B4-BE49-F238E27FC236}">
                    <a16:creationId xmlns:a16="http://schemas.microsoft.com/office/drawing/2014/main" id="{F4AAC5B3-9B10-483D-87B1-DA5E51BCE6AE}"/>
                  </a:ext>
                  <a:ext uri="{C183D7F6-B498-43B3-948B-1728B52AA6E4}">
                    <adec:decorative xmlns:adec="http://schemas.microsoft.com/office/drawing/2017/decorative" val="1"/>
                  </a:ext>
                </a:extLst>
              </p:cNvPr>
              <p:cNvSpPr/>
              <p:nvPr/>
            </p:nvSpPr>
            <p:spPr>
              <a:xfrm>
                <a:off x="860927" y="5897759"/>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E621CC11-34FF-431E-A5B6-DFE905780434}"/>
                  </a:ext>
                  <a:ext uri="{C183D7F6-B498-43B3-948B-1728B52AA6E4}">
                    <adec:decorative xmlns:adec="http://schemas.microsoft.com/office/drawing/2017/decorative" val="1"/>
                  </a:ext>
                </a:extLst>
              </p:cNvPr>
              <p:cNvSpPr/>
              <p:nvPr/>
            </p:nvSpPr>
            <p:spPr>
              <a:xfrm>
                <a:off x="860927" y="5695343"/>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76B286D0-9105-44AA-9835-73410BF7DD76}"/>
                  </a:ext>
                  <a:ext uri="{C183D7F6-B498-43B3-948B-1728B52AA6E4}">
                    <adec:decorative xmlns:adec="http://schemas.microsoft.com/office/drawing/2017/decorative" val="1"/>
                  </a:ext>
                </a:extLst>
              </p:cNvPr>
              <p:cNvSpPr/>
              <p:nvPr/>
            </p:nvSpPr>
            <p:spPr>
              <a:xfrm>
                <a:off x="860927" y="5491797"/>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D5C395C7-BBF8-47A0-81AF-EE08125C3BAE}"/>
                  </a:ext>
                  <a:ext uri="{C183D7F6-B498-43B3-948B-1728B52AA6E4}">
                    <adec:decorative xmlns:adec="http://schemas.microsoft.com/office/drawing/2017/decorative" val="1"/>
                  </a:ext>
                </a:extLst>
              </p:cNvPr>
              <p:cNvSpPr/>
              <p:nvPr/>
            </p:nvSpPr>
            <p:spPr>
              <a:xfrm>
                <a:off x="860927" y="5258752"/>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998F8502-5331-46AA-B4CF-DFE729FAA72D}"/>
                  </a:ext>
                  <a:ext uri="{C183D7F6-B498-43B3-948B-1728B52AA6E4}">
                    <adec:decorative xmlns:adec="http://schemas.microsoft.com/office/drawing/2017/decorative" val="1"/>
                  </a:ext>
                </a:extLst>
              </p:cNvPr>
              <p:cNvSpPr/>
              <p:nvPr/>
            </p:nvSpPr>
            <p:spPr>
              <a:xfrm rot="5400000" flipH="1">
                <a:off x="1250082" y="5834260"/>
                <a:ext cx="642737" cy="769722"/>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 name="connsiteX0" fmla="*/ 58865 w 323660"/>
                  <a:gd name="connsiteY0" fmla="*/ 386429 h 386429"/>
                  <a:gd name="connsiteX1" fmla="*/ 0 w 323660"/>
                  <a:gd name="connsiteY1" fmla="*/ 386429 h 386429"/>
                  <a:gd name="connsiteX2" fmla="*/ 0 w 323660"/>
                  <a:gd name="connsiteY2" fmla="*/ 0 h 386429"/>
                  <a:gd name="connsiteX3" fmla="*/ 323660 w 323660"/>
                  <a:gd name="connsiteY3" fmla="*/ 0 h 386429"/>
                  <a:gd name="connsiteX0" fmla="*/ 0 w 323660"/>
                  <a:gd name="connsiteY0" fmla="*/ 386429 h 386429"/>
                  <a:gd name="connsiteX1" fmla="*/ 0 w 323660"/>
                  <a:gd name="connsiteY1" fmla="*/ 0 h 386429"/>
                  <a:gd name="connsiteX2" fmla="*/ 323660 w 323660"/>
                  <a:gd name="connsiteY2" fmla="*/ 0 h 386429"/>
                </a:gdLst>
                <a:ahLst/>
                <a:cxnLst>
                  <a:cxn ang="0">
                    <a:pos x="connsiteX0" y="connsiteY0"/>
                  </a:cxn>
                  <a:cxn ang="0">
                    <a:pos x="connsiteX1" y="connsiteY1"/>
                  </a:cxn>
                  <a:cxn ang="0">
                    <a:pos x="connsiteX2" y="connsiteY2"/>
                  </a:cxn>
                </a:cxnLst>
                <a:rect l="l" t="t" r="r" b="b"/>
                <a:pathLst>
                  <a:path w="323660" h="386429">
                    <a:moveTo>
                      <a:pt x="0" y="386429"/>
                    </a:moveTo>
                    <a:lnTo>
                      <a:pt x="0" y="0"/>
                    </a:lnTo>
                    <a:lnTo>
                      <a:pt x="32366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55" name="Isosceles Triangle 54">
            <a:extLst>
              <a:ext uri="{FF2B5EF4-FFF2-40B4-BE49-F238E27FC236}">
                <a16:creationId xmlns:a16="http://schemas.microsoft.com/office/drawing/2014/main" id="{9C81563E-B467-45B8-AFB3-B5EA89C9C03F}"/>
              </a:ext>
              <a:ext uri="{C183D7F6-B498-43B3-948B-1728B52AA6E4}">
                <adec:decorative xmlns:adec="http://schemas.microsoft.com/office/drawing/2017/decorative" val="1"/>
              </a:ext>
            </a:extLst>
          </p:cNvPr>
          <p:cNvSpPr/>
          <p:nvPr/>
        </p:nvSpPr>
        <p:spPr bwMode="auto">
          <a:xfrm flipH="1" flipV="1">
            <a:off x="11335946" y="-15107"/>
            <a:ext cx="871294" cy="863590"/>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25323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42" presetClass="path" presetSubtype="0" decel="100000" fill="hold" nodeType="withEffect">
                                  <p:stCondLst>
                                    <p:cond delay="0"/>
                                  </p:stCondLst>
                                  <p:childTnLst>
                                    <p:animMotion origin="layout" path="M -3.33333E-6 -2.22222E-6 L -0.0345 -0.00092 " pathEditMode="relative" rAng="0" ptsTypes="AA">
                                      <p:cBhvr>
                                        <p:cTn id="9" dur="700" spd="-100000" fill="hold"/>
                                        <p:tgtEl>
                                          <p:spTgt spid="6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00:</a:t>
            </a:r>
            <a:endParaRPr lang="en-US" dirty="0">
              <a:solidFill>
                <a:schemeClr val="tx2"/>
              </a:solidFill>
            </a:endParaRPr>
          </a:p>
        </p:txBody>
      </p:sp>
      <p:sp>
        <p:nvSpPr>
          <p:cNvPr id="2" name="Text Placeholder 1">
            <a:extLst>
              <a:ext uri="{FF2B5EF4-FFF2-40B4-BE49-F238E27FC236}">
                <a16:creationId xmlns:a16="http://schemas.microsoft.com/office/drawing/2014/main" id="{17BA2992-02D2-4D74-8ADD-682194C2A15B}"/>
              </a:ext>
            </a:extLst>
          </p:cNvPr>
          <p:cNvSpPr>
            <a:spLocks noGrp="1"/>
          </p:cNvSpPr>
          <p:nvPr>
            <p:ph type="body" sz="quarter" idx="10"/>
          </p:nvPr>
        </p:nvSpPr>
        <p:spPr>
          <a:xfrm>
            <a:off x="431801" y="2679792"/>
            <a:ext cx="6756400" cy="1597360"/>
          </a:xfrm>
        </p:spPr>
        <p:txBody>
          <a:bodyPr/>
          <a:lstStyle/>
          <a:p>
            <a:r>
              <a:rPr lang="en-US" altLang="zh-CN" dirty="0"/>
              <a:t>Getting Setup and Access</a:t>
            </a:r>
            <a:endParaRPr lang="en-IN" dirty="0"/>
          </a:p>
        </p:txBody>
      </p:sp>
    </p:spTree>
    <p:extLst>
      <p:ext uri="{BB962C8B-B14F-4D97-AF65-F5344CB8AC3E}">
        <p14:creationId xmlns:p14="http://schemas.microsoft.com/office/powerpoint/2010/main" val="132364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7573-890D-184D-E20C-67BC3A864BB5}"/>
              </a:ext>
            </a:extLst>
          </p:cNvPr>
          <p:cNvSpPr>
            <a:spLocks noGrp="1"/>
          </p:cNvSpPr>
          <p:nvPr>
            <p:ph type="title"/>
          </p:nvPr>
        </p:nvSpPr>
        <p:spPr>
          <a:xfrm>
            <a:off x="520921" y="592357"/>
            <a:ext cx="11306469" cy="800219"/>
          </a:xfrm>
        </p:spPr>
        <p:txBody>
          <a:bodyPr/>
          <a:lstStyle/>
          <a:p>
            <a:r>
              <a:rPr lang="en-US" dirty="0"/>
              <a:t>Setup your Copilot Studio Environment &amp; Log In</a:t>
            </a:r>
            <a:br>
              <a:rPr lang="en-US" dirty="0"/>
            </a:br>
            <a:r>
              <a:rPr lang="en-US" sz="2000" dirty="0"/>
              <a:t>Lab 00</a:t>
            </a:r>
            <a:endParaRPr lang="en-US" dirty="0"/>
          </a:p>
        </p:txBody>
      </p:sp>
      <p:sp>
        <p:nvSpPr>
          <p:cNvPr id="4" name="TextBox 3">
            <a:extLst>
              <a:ext uri="{FF2B5EF4-FFF2-40B4-BE49-F238E27FC236}">
                <a16:creationId xmlns:a16="http://schemas.microsoft.com/office/drawing/2014/main" id="{6F55A8A2-1C8A-F6DC-3194-3DD21F9A2350}"/>
              </a:ext>
            </a:extLst>
          </p:cNvPr>
          <p:cNvSpPr txBox="1"/>
          <p:nvPr/>
        </p:nvSpPr>
        <p:spPr>
          <a:xfrm>
            <a:off x="948516" y="2174854"/>
            <a:ext cx="10294967" cy="400110"/>
          </a:xfrm>
          <a:prstGeom prst="rect">
            <a:avLst/>
          </a:prstGeom>
          <a:noFill/>
        </p:spPr>
        <p:txBody>
          <a:bodyPr wrap="square">
            <a:spAutoFit/>
          </a:bodyPr>
          <a:lstStyle/>
          <a:p>
            <a:pPr fontAlgn="base"/>
            <a:r>
              <a:rPr lang="en-US" sz="2000" dirty="0">
                <a:solidFill>
                  <a:srgbClr val="171717"/>
                </a:solidFill>
                <a:effectLst/>
                <a:latin typeface="Segoe UI" panose="020B0502040204020203" pitchFamily="34" charset="0"/>
                <a:ea typeface="Times New Roman" panose="02020603050405020304" pitchFamily="18" charset="0"/>
              </a:rPr>
              <a:t>You should </a:t>
            </a:r>
            <a:r>
              <a:rPr lang="en-US" sz="2000" dirty="0">
                <a:solidFill>
                  <a:srgbClr val="171717"/>
                </a:solidFill>
                <a:latin typeface="Segoe UI" panose="020B0502040204020203" pitchFamily="34" charset="0"/>
                <a:ea typeface="Times New Roman" panose="02020603050405020304" pitchFamily="18" charset="0"/>
              </a:rPr>
              <a:t>be able to login to your environment using the instructor provided logins</a:t>
            </a:r>
            <a:endParaRPr lang="en-US" sz="2000" dirty="0">
              <a:solidFill>
                <a:srgbClr val="171717"/>
              </a:solidFill>
              <a:effectLst/>
              <a:latin typeface="Segoe UI" panose="020B0502040204020203" pitchFamily="34" charset="0"/>
              <a:ea typeface="Times New Roman" panose="02020603050405020304" pitchFamily="18" charset="0"/>
            </a:endParaRPr>
          </a:p>
        </p:txBody>
      </p:sp>
      <p:sp>
        <p:nvSpPr>
          <p:cNvPr id="5" name="TextBox 4">
            <a:extLst>
              <a:ext uri="{FF2B5EF4-FFF2-40B4-BE49-F238E27FC236}">
                <a16:creationId xmlns:a16="http://schemas.microsoft.com/office/drawing/2014/main" id="{23DAFDB2-C637-C7BF-38F2-5F4981812A87}"/>
              </a:ext>
            </a:extLst>
          </p:cNvPr>
          <p:cNvSpPr txBox="1"/>
          <p:nvPr/>
        </p:nvSpPr>
        <p:spPr>
          <a:xfrm>
            <a:off x="961745" y="3317402"/>
            <a:ext cx="10294967" cy="400110"/>
          </a:xfrm>
          <a:prstGeom prst="rect">
            <a:avLst/>
          </a:prstGeom>
          <a:noFill/>
        </p:spPr>
        <p:txBody>
          <a:bodyPr wrap="square">
            <a:spAutoFit/>
          </a:bodyPr>
          <a:lstStyle/>
          <a:p>
            <a:pPr fontAlgn="base"/>
            <a:r>
              <a:rPr lang="en-US" sz="2000" dirty="0">
                <a:solidFill>
                  <a:srgbClr val="171717"/>
                </a:solidFill>
                <a:effectLst/>
                <a:latin typeface="Segoe UI" panose="020B0502040204020203" pitchFamily="34" charset="0"/>
                <a:ea typeface="Times New Roman" panose="02020603050405020304" pitchFamily="18" charset="0"/>
              </a:rPr>
              <a:t>You will have a Copilot Studio trial license assigned to you</a:t>
            </a:r>
          </a:p>
        </p:txBody>
      </p:sp>
      <p:sp>
        <p:nvSpPr>
          <p:cNvPr id="6" name="TextBox 5">
            <a:extLst>
              <a:ext uri="{FF2B5EF4-FFF2-40B4-BE49-F238E27FC236}">
                <a16:creationId xmlns:a16="http://schemas.microsoft.com/office/drawing/2014/main" id="{858C78AA-9F23-74D5-B4E8-D727552405EF}"/>
              </a:ext>
            </a:extLst>
          </p:cNvPr>
          <p:cNvSpPr txBox="1"/>
          <p:nvPr/>
        </p:nvSpPr>
        <p:spPr>
          <a:xfrm>
            <a:off x="961745" y="4638503"/>
            <a:ext cx="10294967" cy="1015663"/>
          </a:xfrm>
          <a:prstGeom prst="rect">
            <a:avLst/>
          </a:prstGeom>
          <a:noFill/>
        </p:spPr>
        <p:txBody>
          <a:bodyPr wrap="square">
            <a:spAutoFit/>
          </a:bodyPr>
          <a:lstStyle/>
          <a:p>
            <a:pPr fontAlgn="base"/>
            <a:r>
              <a:rPr lang="en-US" sz="2000" dirty="0">
                <a:solidFill>
                  <a:srgbClr val="171717"/>
                </a:solidFill>
                <a:effectLst/>
                <a:latin typeface="Segoe UI" panose="020B0502040204020203" pitchFamily="34" charset="0"/>
                <a:ea typeface="Times New Roman" panose="02020603050405020304" pitchFamily="18" charset="0"/>
              </a:rPr>
              <a:t>To test you have access to the latest Copilot Studio Preview functionality, navigate to web.powerva.microsoft.com and you should see the following features when you first log in </a:t>
            </a:r>
            <a:r>
              <a:rPr lang="en-US" sz="2000" dirty="0">
                <a:solidFill>
                  <a:srgbClr val="171717"/>
                </a:solidFill>
                <a:latin typeface="Segoe UI" panose="020B0502040204020203" pitchFamily="34" charset="0"/>
                <a:ea typeface="Times New Roman" panose="02020603050405020304" pitchFamily="18" charset="0"/>
              </a:rPr>
              <a:t>(next slide)</a:t>
            </a:r>
            <a:endParaRPr lang="en-US" sz="2000" dirty="0">
              <a:solidFill>
                <a:srgbClr val="171717"/>
              </a:solidFill>
              <a:effectLst/>
              <a:latin typeface="Segoe UI" panose="020B0502040204020203" pitchFamily="34" charset="0"/>
              <a:ea typeface="Times New Roman" panose="02020603050405020304" pitchFamily="18" charset="0"/>
            </a:endParaRPr>
          </a:p>
        </p:txBody>
      </p:sp>
      <p:pic>
        <p:nvPicPr>
          <p:cNvPr id="11" name="Graphic 10" descr="Clipboard Partially Checked outline">
            <a:extLst>
              <a:ext uri="{FF2B5EF4-FFF2-40B4-BE49-F238E27FC236}">
                <a16:creationId xmlns:a16="http://schemas.microsoft.com/office/drawing/2014/main" id="{779893F3-BECB-CB77-DA94-E71CBCE7D0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22" y="2146309"/>
            <a:ext cx="457200" cy="457200"/>
          </a:xfrm>
          <a:prstGeom prst="rect">
            <a:avLst/>
          </a:prstGeom>
        </p:spPr>
      </p:pic>
      <p:pic>
        <p:nvPicPr>
          <p:cNvPr id="12" name="Graphic 11" descr="Clipboard Partially Checked outline">
            <a:extLst>
              <a:ext uri="{FF2B5EF4-FFF2-40B4-BE49-F238E27FC236}">
                <a16:creationId xmlns:a16="http://schemas.microsoft.com/office/drawing/2014/main" id="{B2344B9C-8CF9-8929-6D26-E490A8725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22" y="3260312"/>
            <a:ext cx="457200" cy="457200"/>
          </a:xfrm>
          <a:prstGeom prst="rect">
            <a:avLst/>
          </a:prstGeom>
        </p:spPr>
      </p:pic>
      <p:pic>
        <p:nvPicPr>
          <p:cNvPr id="13" name="Graphic 12" descr="Clipboard Partially Checked outline">
            <a:extLst>
              <a:ext uri="{FF2B5EF4-FFF2-40B4-BE49-F238E27FC236}">
                <a16:creationId xmlns:a16="http://schemas.microsoft.com/office/drawing/2014/main" id="{6EAB6471-8C58-5898-DF17-F2D00C3059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995" y="4825316"/>
            <a:ext cx="457200" cy="457200"/>
          </a:xfrm>
          <a:prstGeom prst="rect">
            <a:avLst/>
          </a:prstGeom>
        </p:spPr>
      </p:pic>
    </p:spTree>
    <p:extLst>
      <p:ext uri="{BB962C8B-B14F-4D97-AF65-F5344CB8AC3E}">
        <p14:creationId xmlns:p14="http://schemas.microsoft.com/office/powerpoint/2010/main" val="27502026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9FBC45-2325-6B24-9A6D-2F01CB88F881}"/>
              </a:ext>
            </a:extLst>
          </p:cNvPr>
          <p:cNvPicPr>
            <a:picLocks noChangeAspect="1"/>
          </p:cNvPicPr>
          <p:nvPr/>
        </p:nvPicPr>
        <p:blipFill rotWithShape="1">
          <a:blip r:embed="rId2"/>
          <a:srcRect l="11641"/>
          <a:stretch/>
        </p:blipFill>
        <p:spPr>
          <a:xfrm>
            <a:off x="394978" y="1282324"/>
            <a:ext cx="5619863" cy="3343783"/>
          </a:xfrm>
          <a:prstGeom prst="rect">
            <a:avLst/>
          </a:prstGeom>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A1D0E3E0-DDB7-1F82-DF3E-FF4A97CF1490}"/>
              </a:ext>
            </a:extLst>
          </p:cNvPr>
          <p:cNvSpPr txBox="1"/>
          <p:nvPr/>
        </p:nvSpPr>
        <p:spPr>
          <a:xfrm>
            <a:off x="537307" y="4750324"/>
            <a:ext cx="5203394" cy="707886"/>
          </a:xfrm>
          <a:prstGeom prst="rect">
            <a:avLst/>
          </a:prstGeom>
          <a:noFill/>
        </p:spPr>
        <p:txBody>
          <a:bodyPr wrap="square">
            <a:spAutoFit/>
          </a:bodyPr>
          <a:lstStyle/>
          <a:p>
            <a:pPr algn="ctr" fontAlgn="base"/>
            <a:r>
              <a:rPr lang="en-US" sz="2000" dirty="0">
                <a:solidFill>
                  <a:srgbClr val="171717"/>
                </a:solidFill>
                <a:effectLst/>
                <a:latin typeface="Segoe UI" panose="020B0502040204020203" pitchFamily="34" charset="0"/>
                <a:ea typeface="Times New Roman" panose="02020603050405020304" pitchFamily="18" charset="0"/>
              </a:rPr>
              <a:t>A welcome dialog highlighting the latest version of Copilot Studio</a:t>
            </a:r>
          </a:p>
        </p:txBody>
      </p:sp>
      <p:sp>
        <p:nvSpPr>
          <p:cNvPr id="6" name="TextBox 5">
            <a:extLst>
              <a:ext uri="{FF2B5EF4-FFF2-40B4-BE49-F238E27FC236}">
                <a16:creationId xmlns:a16="http://schemas.microsoft.com/office/drawing/2014/main" id="{A6EF9112-3DA3-E3DF-00B7-493A754F9FF4}"/>
              </a:ext>
            </a:extLst>
          </p:cNvPr>
          <p:cNvSpPr txBox="1"/>
          <p:nvPr/>
        </p:nvSpPr>
        <p:spPr>
          <a:xfrm>
            <a:off x="6303075" y="4750324"/>
            <a:ext cx="5203394" cy="707886"/>
          </a:xfrm>
          <a:prstGeom prst="rect">
            <a:avLst/>
          </a:prstGeom>
          <a:noFill/>
        </p:spPr>
        <p:txBody>
          <a:bodyPr wrap="square">
            <a:spAutoFit/>
          </a:bodyPr>
          <a:lstStyle/>
          <a:p>
            <a:pPr algn="ctr" fontAlgn="base"/>
            <a:r>
              <a:rPr lang="en-US" sz="2000" dirty="0">
                <a:solidFill>
                  <a:srgbClr val="171717"/>
                </a:solidFill>
                <a:effectLst/>
                <a:latin typeface="Segoe UI" panose="020B0502040204020203" pitchFamily="34" charset="0"/>
                <a:ea typeface="Times New Roman" panose="02020603050405020304" pitchFamily="18" charset="0"/>
              </a:rPr>
              <a:t>Click ‘Create a copilot’ and you should be able to </a:t>
            </a:r>
            <a:r>
              <a:rPr lang="en-US" sz="2000" dirty="0">
                <a:solidFill>
                  <a:srgbClr val="171717"/>
                </a:solidFill>
                <a:latin typeface="Segoe UI" panose="020B0502040204020203" pitchFamily="34" charset="0"/>
                <a:ea typeface="Times New Roman" panose="02020603050405020304" pitchFamily="18" charset="0"/>
              </a:rPr>
              <a:t>start the copilot creation wizard</a:t>
            </a:r>
            <a:endParaRPr lang="en-US" sz="2000" dirty="0">
              <a:solidFill>
                <a:srgbClr val="171717"/>
              </a:solidFill>
              <a:effectLst/>
              <a:latin typeface="Segoe UI" panose="020B0502040204020203" pitchFamily="34" charset="0"/>
              <a:ea typeface="Times New Roman" panose="02020603050405020304" pitchFamily="18" charset="0"/>
            </a:endParaRPr>
          </a:p>
        </p:txBody>
      </p:sp>
      <p:pic>
        <p:nvPicPr>
          <p:cNvPr id="3" name="Picture 2" descr="Selecting Create a bot button.">
            <a:extLst>
              <a:ext uri="{FF2B5EF4-FFF2-40B4-BE49-F238E27FC236}">
                <a16:creationId xmlns:a16="http://schemas.microsoft.com/office/drawing/2014/main" id="{AE8B1FC6-73AE-779E-5363-308DE5BDA57D}"/>
              </a:ext>
            </a:extLst>
          </p:cNvPr>
          <p:cNvPicPr>
            <a:picLocks noChangeAspect="1"/>
          </p:cNvPicPr>
          <p:nvPr/>
        </p:nvPicPr>
        <p:blipFill rotWithShape="1">
          <a:blip r:embed="rId3"/>
          <a:srcRect t="8915" r="29362"/>
          <a:stretch/>
        </p:blipFill>
        <p:spPr>
          <a:xfrm>
            <a:off x="6420571" y="1233627"/>
            <a:ext cx="5250204" cy="339248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2332993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00:</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312992" y="2620163"/>
            <a:ext cx="8609171" cy="2068259"/>
          </a:xfrm>
        </p:spPr>
        <p:txBody>
          <a:bodyPr>
            <a:normAutofit/>
          </a:bodyPr>
          <a:lstStyle/>
          <a:p>
            <a:r>
              <a:rPr lang="en-US" dirty="0"/>
              <a:t>Checking Access</a:t>
            </a:r>
          </a:p>
          <a:p>
            <a:endParaRPr lang="en-US" dirty="0"/>
          </a:p>
          <a:p>
            <a:endParaRPr lang="en-IN" sz="3600" dirty="0"/>
          </a:p>
        </p:txBody>
      </p:sp>
    </p:spTree>
    <p:extLst>
      <p:ext uri="{BB962C8B-B14F-4D97-AF65-F5344CB8AC3E}">
        <p14:creationId xmlns:p14="http://schemas.microsoft.com/office/powerpoint/2010/main" val="210033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C14A-D0C9-BCA6-E4FE-F0153B4D7239}"/>
              </a:ext>
            </a:extLst>
          </p:cNvPr>
          <p:cNvSpPr>
            <a:spLocks noGrp="1"/>
          </p:cNvSpPr>
          <p:nvPr>
            <p:ph type="title"/>
          </p:nvPr>
        </p:nvSpPr>
        <p:spPr>
          <a:xfrm>
            <a:off x="588263" y="457200"/>
            <a:ext cx="11018520" cy="492443"/>
          </a:xfrm>
        </p:spPr>
        <p:txBody>
          <a:bodyPr>
            <a:normAutofit fontScale="90000"/>
          </a:bodyPr>
          <a:lstStyle/>
          <a:p>
            <a:r>
              <a:rPr lang="en-US" sz="3200"/>
              <a:t>Is a copilot just a chatbot?</a:t>
            </a:r>
          </a:p>
        </p:txBody>
      </p:sp>
      <p:sp>
        <p:nvSpPr>
          <p:cNvPr id="32" name="Rectangle: Rounded Corners 31">
            <a:extLst>
              <a:ext uri="{FF2B5EF4-FFF2-40B4-BE49-F238E27FC236}">
                <a16:creationId xmlns:a16="http://schemas.microsoft.com/office/drawing/2014/main" id="{C4988590-F637-B87E-E8BD-864959DBAF5C}"/>
              </a:ext>
            </a:extLst>
          </p:cNvPr>
          <p:cNvSpPr/>
          <p:nvPr/>
        </p:nvSpPr>
        <p:spPr bwMode="auto">
          <a:xfrm>
            <a:off x="1019908" y="1262819"/>
            <a:ext cx="10152184" cy="5058467"/>
          </a:xfrm>
          <a:prstGeom prst="roundRect">
            <a:avLst>
              <a:gd name="adj" fmla="val 2624"/>
            </a:avLst>
          </a:prstGeom>
          <a:solidFill>
            <a:srgbClr val="FFFFFF">
              <a:lumMod val="95000"/>
              <a:alpha val="27843"/>
            </a:srgbClr>
          </a:solidFill>
          <a:ln w="158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2B04226F-0098-62AC-D343-D723432B641E}"/>
              </a:ext>
            </a:extLst>
          </p:cNvPr>
          <p:cNvSpPr/>
          <p:nvPr/>
        </p:nvSpPr>
        <p:spPr bwMode="auto">
          <a:xfrm>
            <a:off x="1201552" y="2087119"/>
            <a:ext cx="9788892" cy="1366787"/>
          </a:xfrm>
          <a:prstGeom prst="roundRect">
            <a:avLst>
              <a:gd name="adj" fmla="val 7408"/>
            </a:avLst>
          </a:prstGeom>
          <a:solidFill>
            <a:srgbClr val="0078D4">
              <a:alpha val="12000"/>
            </a:srgbClr>
          </a:solid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B845E511-9C5D-92CC-217F-94B58D561216}"/>
              </a:ext>
            </a:extLst>
          </p:cNvPr>
          <p:cNvSpPr/>
          <p:nvPr/>
        </p:nvSpPr>
        <p:spPr bwMode="auto">
          <a:xfrm>
            <a:off x="1201554" y="3804924"/>
            <a:ext cx="9788892" cy="2274815"/>
          </a:xfrm>
          <a:prstGeom prst="roundRect">
            <a:avLst>
              <a:gd name="adj" fmla="val 5481"/>
            </a:avLst>
          </a:prstGeom>
          <a:solidFill>
            <a:srgbClr val="14938C">
              <a:alpha val="12000"/>
            </a:srgbClr>
          </a:solidFill>
          <a:ln w="15875"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DBFCEE54-EE46-9D16-0BBD-508D8B16320C}"/>
              </a:ext>
            </a:extLst>
          </p:cNvPr>
          <p:cNvSpPr txBox="1"/>
          <p:nvPr/>
        </p:nvSpPr>
        <p:spPr>
          <a:xfrm>
            <a:off x="3631931" y="1367149"/>
            <a:ext cx="492813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Conversational AI</a:t>
            </a:r>
          </a:p>
        </p:txBody>
      </p:sp>
      <p:sp>
        <p:nvSpPr>
          <p:cNvPr id="36" name="Rectangle: Rounded Corners 35">
            <a:extLst>
              <a:ext uri="{FF2B5EF4-FFF2-40B4-BE49-F238E27FC236}">
                <a16:creationId xmlns:a16="http://schemas.microsoft.com/office/drawing/2014/main" id="{D89AAE87-7CBB-E260-32E1-DD2DF4C9687B}"/>
              </a:ext>
            </a:extLst>
          </p:cNvPr>
          <p:cNvSpPr/>
          <p:nvPr/>
        </p:nvSpPr>
        <p:spPr bwMode="auto">
          <a:xfrm>
            <a:off x="1353952" y="2748857"/>
            <a:ext cx="1812759" cy="566285"/>
          </a:xfrm>
          <a:prstGeom prst="roundRect">
            <a:avLst>
              <a:gd name="adj" fmla="val 7408"/>
            </a:avLst>
          </a:prstGeom>
          <a:solidFill>
            <a:srgbClr val="FFFFFF">
              <a:alpha val="58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Common to be text based</a:t>
            </a:r>
          </a:p>
        </p:txBody>
      </p:sp>
      <p:sp>
        <p:nvSpPr>
          <p:cNvPr id="37" name="Rectangle: Rounded Corners 36">
            <a:extLst>
              <a:ext uri="{FF2B5EF4-FFF2-40B4-BE49-F238E27FC236}">
                <a16:creationId xmlns:a16="http://schemas.microsoft.com/office/drawing/2014/main" id="{4104FB42-9A82-6B3D-7C70-B5DAA12FE543}"/>
              </a:ext>
            </a:extLst>
          </p:cNvPr>
          <p:cNvSpPr/>
          <p:nvPr/>
        </p:nvSpPr>
        <p:spPr bwMode="auto">
          <a:xfrm>
            <a:off x="3271786" y="2748857"/>
            <a:ext cx="1812759" cy="566285"/>
          </a:xfrm>
          <a:prstGeom prst="roundRect">
            <a:avLst>
              <a:gd name="adj" fmla="val 7408"/>
            </a:avLst>
          </a:prstGeom>
          <a:solidFill>
            <a:srgbClr val="FFFFFF">
              <a:alpha val="58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Data queried with APIs vs grounding</a:t>
            </a:r>
          </a:p>
        </p:txBody>
      </p:sp>
      <p:sp>
        <p:nvSpPr>
          <p:cNvPr id="38" name="Rectangle: Rounded Corners 37">
            <a:extLst>
              <a:ext uri="{FF2B5EF4-FFF2-40B4-BE49-F238E27FC236}">
                <a16:creationId xmlns:a16="http://schemas.microsoft.com/office/drawing/2014/main" id="{6B708EE9-E08D-8B80-E591-37AEB9F6837B}"/>
              </a:ext>
            </a:extLst>
          </p:cNvPr>
          <p:cNvSpPr/>
          <p:nvPr/>
        </p:nvSpPr>
        <p:spPr bwMode="auto">
          <a:xfrm>
            <a:off x="5189620" y="2748856"/>
            <a:ext cx="1812759" cy="566285"/>
          </a:xfrm>
          <a:prstGeom prst="roundRect">
            <a:avLst>
              <a:gd name="adj" fmla="val 7408"/>
            </a:avLst>
          </a:prstGeom>
          <a:solidFill>
            <a:srgbClr val="FFFFFF">
              <a:alpha val="58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Prebuilt content and topics by makers</a:t>
            </a:r>
            <a:endParaRPr kumimoji="0" lang="en-US" sz="1050" b="0" i="0" u="none" strike="noStrike" kern="0" cap="none" spc="0" normalizeH="0" baseline="0" noProof="0" err="1">
              <a:ln>
                <a:noFill/>
              </a:ln>
              <a:solidFill>
                <a:srgbClr val="000000"/>
              </a:solidFill>
              <a:effectLst/>
              <a:uLnTx/>
              <a:uFillTx/>
              <a:latin typeface="Segoe UI"/>
              <a:ea typeface="+mn-ea"/>
              <a:cs typeface="Segoe UI Semibold" panose="020B0702040204020203" pitchFamily="34" charset="0"/>
            </a:endParaRPr>
          </a:p>
        </p:txBody>
      </p:sp>
      <p:sp>
        <p:nvSpPr>
          <p:cNvPr id="39" name="Rectangle: Rounded Corners 38">
            <a:extLst>
              <a:ext uri="{FF2B5EF4-FFF2-40B4-BE49-F238E27FC236}">
                <a16:creationId xmlns:a16="http://schemas.microsoft.com/office/drawing/2014/main" id="{C4BC3EB7-35D8-8F13-C848-2BA1157C7E39}"/>
              </a:ext>
            </a:extLst>
          </p:cNvPr>
          <p:cNvSpPr/>
          <p:nvPr/>
        </p:nvSpPr>
        <p:spPr bwMode="auto">
          <a:xfrm>
            <a:off x="7107454" y="2748855"/>
            <a:ext cx="1812759" cy="566285"/>
          </a:xfrm>
          <a:prstGeom prst="roundRect">
            <a:avLst>
              <a:gd name="adj" fmla="val 7408"/>
            </a:avLst>
          </a:prstGeom>
          <a:solidFill>
            <a:srgbClr val="FFFFFF">
              <a:alpha val="58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Embedded into sites, but siloed</a:t>
            </a:r>
            <a:endParaRPr kumimoji="0" lang="en-US" sz="1050" b="0" i="0" u="none" strike="noStrike" kern="0" cap="none" spc="0" normalizeH="0" baseline="0" noProof="0" err="1">
              <a:ln>
                <a:noFill/>
              </a:ln>
              <a:solidFill>
                <a:srgbClr val="000000"/>
              </a:solidFill>
              <a:effectLst/>
              <a:uLnTx/>
              <a:uFillTx/>
              <a:latin typeface="Segoe UI"/>
              <a:ea typeface="+mn-ea"/>
              <a:cs typeface="Segoe UI Semibold" panose="020B0702040204020203" pitchFamily="34" charset="0"/>
            </a:endParaRPr>
          </a:p>
        </p:txBody>
      </p:sp>
      <p:sp>
        <p:nvSpPr>
          <p:cNvPr id="40" name="Rectangle: Rounded Corners 39">
            <a:extLst>
              <a:ext uri="{FF2B5EF4-FFF2-40B4-BE49-F238E27FC236}">
                <a16:creationId xmlns:a16="http://schemas.microsoft.com/office/drawing/2014/main" id="{1E53D60B-F4FA-0CDD-EF5C-2D0DADF4BB75}"/>
              </a:ext>
            </a:extLst>
          </p:cNvPr>
          <p:cNvSpPr/>
          <p:nvPr/>
        </p:nvSpPr>
        <p:spPr bwMode="auto">
          <a:xfrm>
            <a:off x="9025287" y="2748855"/>
            <a:ext cx="1812759" cy="566285"/>
          </a:xfrm>
          <a:prstGeom prst="roundRect">
            <a:avLst>
              <a:gd name="adj" fmla="val 7408"/>
            </a:avLst>
          </a:prstGeom>
          <a:solidFill>
            <a:srgbClr val="FFFFFF">
              <a:alpha val="58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Context holding</a:t>
            </a:r>
          </a:p>
        </p:txBody>
      </p:sp>
      <p:sp>
        <p:nvSpPr>
          <p:cNvPr id="41" name="TextBox 40">
            <a:extLst>
              <a:ext uri="{FF2B5EF4-FFF2-40B4-BE49-F238E27FC236}">
                <a16:creationId xmlns:a16="http://schemas.microsoft.com/office/drawing/2014/main" id="{53A83233-E65E-0C00-B260-0A2ACF7AB231}"/>
              </a:ext>
            </a:extLst>
          </p:cNvPr>
          <p:cNvSpPr txBox="1"/>
          <p:nvPr/>
        </p:nvSpPr>
        <p:spPr>
          <a:xfrm>
            <a:off x="4343918" y="2203473"/>
            <a:ext cx="3390352" cy="41549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ea"/>
                <a:cs typeface="+mn-cs"/>
              </a:rPr>
              <a:t>Chatbot</a:t>
            </a:r>
            <a:br>
              <a:rPr kumimoji="0" lang="en-US" sz="1600" b="0" i="0" u="none" strike="noStrike" kern="0" cap="none" spc="0" normalizeH="0" baseline="0" noProof="0">
                <a:ln>
                  <a:noFill/>
                </a:ln>
                <a:solidFill>
                  <a:srgbClr val="0078D4">
                    <a:lumMod val="50000"/>
                  </a:srgbClr>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Conversational experience using trained NLU models</a:t>
            </a: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6423BD73-547B-A9D5-0A02-A59595B5C585}"/>
              </a:ext>
            </a:extLst>
          </p:cNvPr>
          <p:cNvSpPr txBox="1"/>
          <p:nvPr/>
        </p:nvSpPr>
        <p:spPr>
          <a:xfrm>
            <a:off x="1353954" y="3931929"/>
            <a:ext cx="9484093" cy="66172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14938C"/>
                </a:solidFill>
                <a:effectLst/>
                <a:uLnTx/>
                <a:uFillTx/>
                <a:latin typeface="Segoe UI Semibold"/>
                <a:ea typeface="+mn-ea"/>
                <a:cs typeface="+mn-cs"/>
              </a:rPr>
              <a:t>Copilot</a:t>
            </a:r>
            <a:br>
              <a:rPr kumimoji="0" lang="en-US" sz="16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Evolution of chatbots as conversational assistants powered by large language models and generative AI to assist in your line of 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43" name="Rectangle: Rounded Corners 42">
            <a:extLst>
              <a:ext uri="{FF2B5EF4-FFF2-40B4-BE49-F238E27FC236}">
                <a16:creationId xmlns:a16="http://schemas.microsoft.com/office/drawing/2014/main" id="{D06A9692-094C-83A6-14A1-669802C495D7}"/>
              </a:ext>
            </a:extLst>
          </p:cNvPr>
          <p:cNvSpPr/>
          <p:nvPr/>
        </p:nvSpPr>
        <p:spPr bwMode="auto">
          <a:xfrm>
            <a:off x="1824198" y="4523351"/>
            <a:ext cx="1626667" cy="566285"/>
          </a:xfrm>
          <a:prstGeom prst="roundRect">
            <a:avLst>
              <a:gd name="adj" fmla="val 7408"/>
            </a:avLst>
          </a:prstGeom>
          <a:solidFill>
            <a:srgbClr val="FFFFFF">
              <a:alpha val="58000"/>
            </a:srgbClr>
          </a:solidFill>
          <a:ln w="12700"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Natural, multimodal interface</a:t>
            </a:r>
          </a:p>
        </p:txBody>
      </p:sp>
      <p:sp>
        <p:nvSpPr>
          <p:cNvPr id="44" name="Rectangle: Rounded Corners 43">
            <a:extLst>
              <a:ext uri="{FF2B5EF4-FFF2-40B4-BE49-F238E27FC236}">
                <a16:creationId xmlns:a16="http://schemas.microsoft.com/office/drawing/2014/main" id="{7DE2CBF0-D2EB-6E2B-F0B3-14F8D75A1C3C}"/>
              </a:ext>
            </a:extLst>
          </p:cNvPr>
          <p:cNvSpPr/>
          <p:nvPr/>
        </p:nvSpPr>
        <p:spPr bwMode="auto">
          <a:xfrm>
            <a:off x="3586223" y="4523351"/>
            <a:ext cx="1626667" cy="566285"/>
          </a:xfrm>
          <a:prstGeom prst="roundRect">
            <a:avLst>
              <a:gd name="adj" fmla="val 7408"/>
            </a:avLst>
          </a:prstGeom>
          <a:solidFill>
            <a:srgbClr val="FFFFFF">
              <a:alpha val="58000"/>
            </a:srgbClr>
          </a:solidFill>
          <a:ln w="12700"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Grounding in multiple data sources</a:t>
            </a:r>
          </a:p>
        </p:txBody>
      </p:sp>
      <p:sp>
        <p:nvSpPr>
          <p:cNvPr id="45" name="Rectangle: Rounded Corners 44">
            <a:extLst>
              <a:ext uri="{FF2B5EF4-FFF2-40B4-BE49-F238E27FC236}">
                <a16:creationId xmlns:a16="http://schemas.microsoft.com/office/drawing/2014/main" id="{01AEAD4A-1DF8-13E9-D5C8-F33D9A9C289E}"/>
              </a:ext>
            </a:extLst>
          </p:cNvPr>
          <p:cNvSpPr/>
          <p:nvPr/>
        </p:nvSpPr>
        <p:spPr bwMode="auto">
          <a:xfrm>
            <a:off x="5348248" y="4523350"/>
            <a:ext cx="1626667" cy="566285"/>
          </a:xfrm>
          <a:prstGeom prst="roundRect">
            <a:avLst>
              <a:gd name="adj" fmla="val 7408"/>
            </a:avLst>
          </a:prstGeom>
          <a:solidFill>
            <a:srgbClr val="FFFFFF">
              <a:alpha val="58000"/>
            </a:srgbClr>
          </a:solidFill>
          <a:ln w="12700"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Generative content capabilities</a:t>
            </a:r>
          </a:p>
        </p:txBody>
      </p:sp>
      <p:sp>
        <p:nvSpPr>
          <p:cNvPr id="46" name="Rectangle: Rounded Corners 45">
            <a:extLst>
              <a:ext uri="{FF2B5EF4-FFF2-40B4-BE49-F238E27FC236}">
                <a16:creationId xmlns:a16="http://schemas.microsoft.com/office/drawing/2014/main" id="{B954901F-663A-D24C-0A06-B844312E8CB6}"/>
              </a:ext>
            </a:extLst>
          </p:cNvPr>
          <p:cNvSpPr/>
          <p:nvPr/>
        </p:nvSpPr>
        <p:spPr bwMode="auto">
          <a:xfrm>
            <a:off x="7110273" y="4523349"/>
            <a:ext cx="1626667" cy="566285"/>
          </a:xfrm>
          <a:prstGeom prst="roundRect">
            <a:avLst>
              <a:gd name="adj" fmla="val 7408"/>
            </a:avLst>
          </a:prstGeom>
          <a:solidFill>
            <a:srgbClr val="FFFFFF">
              <a:alpha val="58000"/>
            </a:srgbClr>
          </a:solidFill>
          <a:ln w="12700"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Contextual interactions</a:t>
            </a:r>
          </a:p>
        </p:txBody>
      </p:sp>
      <p:sp>
        <p:nvSpPr>
          <p:cNvPr id="47" name="Rectangle: Rounded Corners 46">
            <a:extLst>
              <a:ext uri="{FF2B5EF4-FFF2-40B4-BE49-F238E27FC236}">
                <a16:creationId xmlns:a16="http://schemas.microsoft.com/office/drawing/2014/main" id="{C93C5B70-E24A-CCCD-201D-9BC4E093E110}"/>
              </a:ext>
            </a:extLst>
          </p:cNvPr>
          <p:cNvSpPr/>
          <p:nvPr/>
        </p:nvSpPr>
        <p:spPr bwMode="auto">
          <a:xfrm>
            <a:off x="8872298" y="4523348"/>
            <a:ext cx="1626667" cy="566285"/>
          </a:xfrm>
          <a:prstGeom prst="roundRect">
            <a:avLst>
              <a:gd name="adj" fmla="val 7408"/>
            </a:avLst>
          </a:prstGeom>
          <a:solidFill>
            <a:srgbClr val="FFFFFF">
              <a:alpha val="58000"/>
            </a:srgbClr>
          </a:solidFill>
          <a:ln w="12700"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Responsiveness and adaptability</a:t>
            </a:r>
          </a:p>
        </p:txBody>
      </p:sp>
      <p:sp>
        <p:nvSpPr>
          <p:cNvPr id="48" name="Rectangle: Rounded Corners 47">
            <a:extLst>
              <a:ext uri="{FF2B5EF4-FFF2-40B4-BE49-F238E27FC236}">
                <a16:creationId xmlns:a16="http://schemas.microsoft.com/office/drawing/2014/main" id="{E3873231-0F34-8374-E776-900B713A5C93}"/>
              </a:ext>
            </a:extLst>
          </p:cNvPr>
          <p:cNvSpPr/>
          <p:nvPr/>
        </p:nvSpPr>
        <p:spPr bwMode="auto">
          <a:xfrm>
            <a:off x="1824198" y="5171962"/>
            <a:ext cx="1626667" cy="737144"/>
          </a:xfrm>
          <a:prstGeom prst="roundRect">
            <a:avLst>
              <a:gd name="adj" fmla="val 7408"/>
            </a:avLst>
          </a:prstGeom>
          <a:solidFill>
            <a:srgbClr val="F2F8F8"/>
          </a:solidFill>
          <a:ln w="12700" cap="flat" cmpd="sng" algn="ctr">
            <a:solidFill>
              <a:srgbClr val="14938C"/>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Enables more than just text formats.</a:t>
            </a:r>
          </a:p>
        </p:txBody>
      </p:sp>
      <p:sp>
        <p:nvSpPr>
          <p:cNvPr id="49" name="Rectangle: Rounded Corners 48">
            <a:extLst>
              <a:ext uri="{FF2B5EF4-FFF2-40B4-BE49-F238E27FC236}">
                <a16:creationId xmlns:a16="http://schemas.microsoft.com/office/drawing/2014/main" id="{EA276E5E-DE0C-DB12-9238-CD49CF72F842}"/>
              </a:ext>
            </a:extLst>
          </p:cNvPr>
          <p:cNvSpPr/>
          <p:nvPr/>
        </p:nvSpPr>
        <p:spPr bwMode="auto">
          <a:xfrm>
            <a:off x="3586223" y="5171962"/>
            <a:ext cx="1626667" cy="737144"/>
          </a:xfrm>
          <a:prstGeom prst="roundRect">
            <a:avLst>
              <a:gd name="adj" fmla="val 7408"/>
            </a:avLst>
          </a:prstGeom>
          <a:solidFill>
            <a:srgbClr val="F2F8F8"/>
          </a:solidFill>
          <a:ln w="12700" cap="flat" cmpd="sng" algn="ctr">
            <a:solidFill>
              <a:srgbClr val="14938C"/>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Works with your internal and external data sources</a:t>
            </a:r>
          </a:p>
        </p:txBody>
      </p:sp>
      <p:sp>
        <p:nvSpPr>
          <p:cNvPr id="50" name="Rectangle: Rounded Corners 49">
            <a:extLst>
              <a:ext uri="{FF2B5EF4-FFF2-40B4-BE49-F238E27FC236}">
                <a16:creationId xmlns:a16="http://schemas.microsoft.com/office/drawing/2014/main" id="{E9BA1ED0-D488-489F-5066-B3D1A15E7541}"/>
              </a:ext>
            </a:extLst>
          </p:cNvPr>
          <p:cNvSpPr/>
          <p:nvPr/>
        </p:nvSpPr>
        <p:spPr bwMode="auto">
          <a:xfrm>
            <a:off x="5348248" y="5171961"/>
            <a:ext cx="1626667" cy="737144"/>
          </a:xfrm>
          <a:prstGeom prst="roundRect">
            <a:avLst>
              <a:gd name="adj" fmla="val 7408"/>
            </a:avLst>
          </a:prstGeom>
          <a:solidFill>
            <a:srgbClr val="F2F8F8"/>
          </a:solidFill>
          <a:ln w="12700" cap="flat" cmpd="sng" algn="ctr">
            <a:solidFill>
              <a:srgbClr val="14938C"/>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Generative AI powering Copilot building and response generation</a:t>
            </a:r>
          </a:p>
        </p:txBody>
      </p:sp>
      <p:sp>
        <p:nvSpPr>
          <p:cNvPr id="51" name="Rectangle: Rounded Corners 50">
            <a:extLst>
              <a:ext uri="{FF2B5EF4-FFF2-40B4-BE49-F238E27FC236}">
                <a16:creationId xmlns:a16="http://schemas.microsoft.com/office/drawing/2014/main" id="{64BEDF41-3E20-4448-F29B-1A34112A73D4}"/>
              </a:ext>
            </a:extLst>
          </p:cNvPr>
          <p:cNvSpPr/>
          <p:nvPr/>
        </p:nvSpPr>
        <p:spPr bwMode="auto">
          <a:xfrm>
            <a:off x="7110273" y="5171960"/>
            <a:ext cx="1626667" cy="737144"/>
          </a:xfrm>
          <a:prstGeom prst="roundRect">
            <a:avLst>
              <a:gd name="adj" fmla="val 7408"/>
            </a:avLst>
          </a:prstGeom>
          <a:solidFill>
            <a:srgbClr val="F2F8F8"/>
          </a:solidFill>
          <a:ln w="12700" cap="flat" cmpd="sng" algn="ctr">
            <a:solidFill>
              <a:srgbClr val="14938C"/>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Connected to the app experience it lays</a:t>
            </a:r>
          </a:p>
        </p:txBody>
      </p:sp>
      <p:sp>
        <p:nvSpPr>
          <p:cNvPr id="52" name="Rectangle: Rounded Corners 51">
            <a:extLst>
              <a:ext uri="{FF2B5EF4-FFF2-40B4-BE49-F238E27FC236}">
                <a16:creationId xmlns:a16="http://schemas.microsoft.com/office/drawing/2014/main" id="{52740C20-3E38-B9C8-C1E5-EB1995133194}"/>
              </a:ext>
            </a:extLst>
          </p:cNvPr>
          <p:cNvSpPr/>
          <p:nvPr/>
        </p:nvSpPr>
        <p:spPr bwMode="auto">
          <a:xfrm>
            <a:off x="8872298" y="5171959"/>
            <a:ext cx="1626667" cy="737144"/>
          </a:xfrm>
          <a:prstGeom prst="roundRect">
            <a:avLst>
              <a:gd name="adj" fmla="val 7408"/>
            </a:avLst>
          </a:prstGeom>
          <a:solidFill>
            <a:srgbClr val="F2F8F8"/>
          </a:solidFill>
          <a:ln w="12700" cap="flat" cmpd="sng" algn="ctr">
            <a:solidFill>
              <a:srgbClr val="14938C"/>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Flexible to configure to context of experience. </a:t>
            </a:r>
          </a:p>
        </p:txBody>
      </p:sp>
    </p:spTree>
    <p:extLst>
      <p:ext uri="{BB962C8B-B14F-4D97-AF65-F5344CB8AC3E}">
        <p14:creationId xmlns:p14="http://schemas.microsoft.com/office/powerpoint/2010/main" val="3359453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01:</a:t>
            </a:r>
            <a:endParaRPr lang="en-US" dirty="0">
              <a:solidFill>
                <a:schemeClr val="tx2"/>
              </a:solidFill>
            </a:endParaRPr>
          </a:p>
        </p:txBody>
      </p:sp>
      <p:sp>
        <p:nvSpPr>
          <p:cNvPr id="2" name="Text Placeholder 1">
            <a:extLst>
              <a:ext uri="{FF2B5EF4-FFF2-40B4-BE49-F238E27FC236}">
                <a16:creationId xmlns:a16="http://schemas.microsoft.com/office/drawing/2014/main" id="{17BA2992-02D2-4D74-8ADD-682194C2A15B}"/>
              </a:ext>
            </a:extLst>
          </p:cNvPr>
          <p:cNvSpPr>
            <a:spLocks noGrp="1"/>
          </p:cNvSpPr>
          <p:nvPr>
            <p:ph type="body" sz="quarter" idx="10"/>
          </p:nvPr>
        </p:nvSpPr>
        <p:spPr>
          <a:xfrm>
            <a:off x="431800" y="2533704"/>
            <a:ext cx="7357961" cy="3010055"/>
          </a:xfrm>
        </p:spPr>
        <p:txBody>
          <a:bodyPr/>
          <a:lstStyle/>
          <a:p>
            <a:r>
              <a:rPr lang="en-US" dirty="0"/>
              <a:t>Planning your first Copilot &amp; Conversational Design</a:t>
            </a:r>
            <a:endParaRPr lang="en-IN" dirty="0"/>
          </a:p>
        </p:txBody>
      </p:sp>
    </p:spTree>
    <p:extLst>
      <p:ext uri="{BB962C8B-B14F-4D97-AF65-F5344CB8AC3E}">
        <p14:creationId xmlns:p14="http://schemas.microsoft.com/office/powerpoint/2010/main" val="405091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D1E9619-04FE-CFDE-60BF-10B819BAD327}"/>
              </a:ext>
              <a:ext uri="{C183D7F6-B498-43B3-948B-1728B52AA6E4}">
                <adec:decorative xmlns:adec="http://schemas.microsoft.com/office/drawing/2017/decorative" val="1"/>
              </a:ext>
            </a:extLst>
          </p:cNvPr>
          <p:cNvGrpSpPr/>
          <p:nvPr/>
        </p:nvGrpSpPr>
        <p:grpSpPr>
          <a:xfrm>
            <a:off x="645910" y="1957253"/>
            <a:ext cx="6421464" cy="3848673"/>
            <a:chOff x="645910" y="1957253"/>
            <a:chExt cx="6421464" cy="3848673"/>
          </a:xfrm>
        </p:grpSpPr>
        <p:sp>
          <p:nvSpPr>
            <p:cNvPr id="20" name="Rectangle: Rounded Corners 3">
              <a:extLst>
                <a:ext uri="{FF2B5EF4-FFF2-40B4-BE49-F238E27FC236}">
                  <a16:creationId xmlns:a16="http://schemas.microsoft.com/office/drawing/2014/main" id="{E4A426AF-A122-4AF9-BACA-67A586333320}"/>
                </a:ext>
                <a:ext uri="{C183D7F6-B498-43B3-948B-1728B52AA6E4}">
                  <adec:decorative xmlns:adec="http://schemas.microsoft.com/office/drawing/2017/decorative" val="1"/>
                </a:ext>
              </a:extLst>
            </p:cNvPr>
            <p:cNvSpPr/>
            <p:nvPr/>
          </p:nvSpPr>
          <p:spPr bwMode="auto">
            <a:xfrm>
              <a:off x="645910" y="1957253"/>
              <a:ext cx="6421464" cy="3848673"/>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350EB6F-C356-22F2-D508-57B6B18E522C}"/>
                </a:ext>
                <a:ext uri="{C183D7F6-B498-43B3-948B-1728B52AA6E4}">
                  <adec:decorative xmlns:adec="http://schemas.microsoft.com/office/drawing/2017/decorative" val="1"/>
                </a:ext>
              </a:extLst>
            </p:cNvPr>
            <p:cNvSpPr/>
            <p:nvPr/>
          </p:nvSpPr>
          <p:spPr bwMode="auto">
            <a:xfrm>
              <a:off x="855086" y="2156086"/>
              <a:ext cx="6009852" cy="3492946"/>
            </a:xfrm>
            <a:prstGeom prst="rect">
              <a:avLst/>
            </a:prstGeom>
            <a:solidFill>
              <a:srgbClr val="F9F6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5" name="Title 4" descr="Speech Authoring example">
            <a:extLst>
              <a:ext uri="{FF2B5EF4-FFF2-40B4-BE49-F238E27FC236}">
                <a16:creationId xmlns:a16="http://schemas.microsoft.com/office/drawing/2014/main" id="{50B6E816-98C4-4F75-B100-C95D39C51C6A}"/>
              </a:ext>
            </a:extLst>
          </p:cNvPr>
          <p:cNvSpPr>
            <a:spLocks noGrp="1"/>
          </p:cNvSpPr>
          <p:nvPr>
            <p:ph type="title"/>
          </p:nvPr>
        </p:nvSpPr>
        <p:spPr>
          <a:xfrm>
            <a:off x="590868" y="454903"/>
            <a:ext cx="11018520" cy="553998"/>
          </a:xfrm>
        </p:spPr>
        <p:txBody>
          <a:bodyPr>
            <a:normAutofit fontScale="90000"/>
          </a:bodyPr>
          <a:lstStyle/>
          <a:p>
            <a:pPr algn="l"/>
            <a:r>
              <a:rPr lang="en-US" dirty="0">
                <a:solidFill>
                  <a:schemeClr val="bg1"/>
                </a:solidFill>
                <a:cs typeface="Segoe UI"/>
              </a:rPr>
              <a:t>Generative Answers</a:t>
            </a:r>
            <a:endParaRPr lang="en-US" dirty="0">
              <a:solidFill>
                <a:schemeClr val="bg1"/>
              </a:solidFill>
            </a:endParaRPr>
          </a:p>
        </p:txBody>
      </p:sp>
      <p:sp>
        <p:nvSpPr>
          <p:cNvPr id="3" name="TextBox 2" descr="Author responses tailored for both text and voice&#10;">
            <a:extLst>
              <a:ext uri="{FF2B5EF4-FFF2-40B4-BE49-F238E27FC236}">
                <a16:creationId xmlns:a16="http://schemas.microsoft.com/office/drawing/2014/main" id="{03BEE2C4-23A0-4E6C-B83F-648D88E8DF61}"/>
              </a:ext>
            </a:extLst>
          </p:cNvPr>
          <p:cNvSpPr txBox="1"/>
          <p:nvPr/>
        </p:nvSpPr>
        <p:spPr>
          <a:xfrm>
            <a:off x="584200" y="1195050"/>
            <a:ext cx="9718331" cy="615553"/>
          </a:xfrm>
          <a:prstGeom prst="rect">
            <a:avLst/>
          </a:prstGeom>
          <a:noFill/>
        </p:spPr>
        <p:txBody>
          <a:bodyPr wrap="square" lIns="0" tIns="0" rIns="0" bIns="0" rtlCol="0" anchor="t">
            <a:spAutoFit/>
          </a:bodyPr>
          <a:lstStyle>
            <a:defPPr>
              <a:defRPr lang="en-US"/>
            </a:defPPr>
            <a:lvl1pPr marL="180975" indent="-180975">
              <a:buFont typeface="Arial" panose="020B0604020202020204" pitchFamily="34" charset="0"/>
              <a:buChar char="•"/>
              <a:defRPr sz="1800">
                <a:ln w="3175">
                  <a:noFill/>
                </a:ln>
                <a:gradFill flip="none" rotWithShape="1">
                  <a:gsLst>
                    <a:gs pos="1250">
                      <a:srgbClr val="FFFFFF"/>
                    </a:gs>
                    <a:gs pos="100000">
                      <a:srgbClr val="FFFFFF"/>
                    </a:gs>
                  </a:gsLst>
                  <a:lin ang="18900000" scaled="1"/>
                  <a:tileRect/>
                </a:gradFill>
                <a:latin typeface="Segoe UI Semibold"/>
                <a:cs typeface="Segoe UI"/>
              </a:defRPr>
            </a:lvl1p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w="3175">
                  <a:noFill/>
                </a:ln>
                <a:solidFill>
                  <a:schemeClr val="bg1"/>
                </a:solidFill>
                <a:effectLst/>
                <a:uLnTx/>
                <a:uFillTx/>
                <a:latin typeface="Segoe UI Semibold"/>
                <a:ea typeface="+mn-ea"/>
                <a:cs typeface="Segoe UI"/>
              </a:rPr>
              <a:t>Make copilots immediately useful by creating responses in real time with GPT without needing to create Topics</a:t>
            </a:r>
          </a:p>
        </p:txBody>
      </p:sp>
      <p:sp>
        <p:nvSpPr>
          <p:cNvPr id="7" name="TextBox 6">
            <a:extLst>
              <a:ext uri="{FF2B5EF4-FFF2-40B4-BE49-F238E27FC236}">
                <a16:creationId xmlns:a16="http://schemas.microsoft.com/office/drawing/2014/main" id="{5CFEE850-3576-4A22-B5EC-812D8ED8C4F9}"/>
              </a:ext>
            </a:extLst>
          </p:cNvPr>
          <p:cNvSpPr txBox="1"/>
          <p:nvPr/>
        </p:nvSpPr>
        <p:spPr>
          <a:xfrm>
            <a:off x="7570031" y="1957253"/>
            <a:ext cx="4039357" cy="4247317"/>
          </a:xfrm>
          <a:prstGeom prst="rect">
            <a:avLst/>
          </a:prstGeom>
          <a:noFill/>
        </p:spPr>
        <p:txBody>
          <a:bodyPr wrap="square" lIns="0" tIns="0" rIns="0" bIns="0" anchor="t">
            <a:spAutoFit/>
          </a:bodyPr>
          <a:lstStyle/>
          <a:p>
            <a:pPr marL="285750" marR="0" lvl="0" indent="-285750" algn="l" defTabSz="914367" rtl="0" eaLnBrk="1" fontAlgn="auto" latinLnBrk="0" hangingPunct="1">
              <a:lnSpc>
                <a:spcPct val="100000"/>
              </a:lnSpc>
              <a:spcBef>
                <a:spcPts val="600"/>
              </a:spcBef>
              <a:spcAft>
                <a:spcPts val="1200"/>
              </a:spcAft>
              <a:buClr>
                <a:srgbClr val="E6E6E6"/>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Search web address using Bing and summarize relevant results using GPT</a:t>
            </a:r>
          </a:p>
          <a:p>
            <a:pPr marL="285750" marR="0" lvl="0" indent="-285750" algn="l" defTabSz="914367" rtl="0" eaLnBrk="1" fontAlgn="auto" latinLnBrk="0" hangingPunct="1">
              <a:lnSpc>
                <a:spcPct val="100000"/>
              </a:lnSpc>
              <a:spcBef>
                <a:spcPts val="600"/>
              </a:spcBef>
              <a:spcAft>
                <a:spcPts val="1200"/>
              </a:spcAft>
              <a:buClr>
                <a:srgbClr val="E6E6E6"/>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Dramatically increases the questions that your copilot can answer in seconds without the complexity of creating FAQ or Topics</a:t>
            </a:r>
          </a:p>
          <a:p>
            <a:pPr marL="285750" marR="0" lvl="0" indent="-285750" algn="l" defTabSz="914367" rtl="0" eaLnBrk="1" fontAlgn="auto" latinLnBrk="0" hangingPunct="1">
              <a:lnSpc>
                <a:spcPct val="100000"/>
              </a:lnSpc>
              <a:spcBef>
                <a:spcPts val="600"/>
              </a:spcBef>
              <a:spcAft>
                <a:spcPts val="1200"/>
              </a:spcAft>
              <a:buClr>
                <a:srgbClr val="E6E6E6"/>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Reuse of existing content from your organizations data</a:t>
            </a:r>
          </a:p>
          <a:p>
            <a:pPr marL="285750" marR="0" lvl="0" indent="-285750" algn="l" defTabSz="914367" rtl="0" eaLnBrk="1" fontAlgn="auto" latinLnBrk="0" hangingPunct="1">
              <a:lnSpc>
                <a:spcPct val="100000"/>
              </a:lnSpc>
              <a:spcBef>
                <a:spcPts val="600"/>
              </a:spcBef>
              <a:spcAft>
                <a:spcPts val="1200"/>
              </a:spcAft>
              <a:buClr>
                <a:srgbClr val="E6E6E6"/>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Multiple Sources (Limited Preview)</a:t>
            </a:r>
          </a:p>
          <a:p>
            <a:pPr marL="285750" marR="0" lvl="0" indent="-285750" algn="l" defTabSz="914367" rtl="0" eaLnBrk="1" fontAlgn="auto" latinLnBrk="0" hangingPunct="1">
              <a:lnSpc>
                <a:spcPct val="100000"/>
              </a:lnSpc>
              <a:spcBef>
                <a:spcPts val="600"/>
              </a:spcBef>
              <a:spcAft>
                <a:spcPts val="1200"/>
              </a:spcAft>
              <a:buClr>
                <a:srgbClr val="E6E6E6"/>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Segoe UI"/>
                <a:ea typeface="+mn-ea"/>
                <a:cs typeface="+mn-cs"/>
              </a:rPr>
              <a:t>Internal Documentation support allowing internal knowledge sources such as SharePoint (Limited Preview</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p:txBody>
      </p:sp>
      <p:grpSp>
        <p:nvGrpSpPr>
          <p:cNvPr id="4" name="Group 3">
            <a:extLst>
              <a:ext uri="{FF2B5EF4-FFF2-40B4-BE49-F238E27FC236}">
                <a16:creationId xmlns:a16="http://schemas.microsoft.com/office/drawing/2014/main" id="{CEACB9C4-E5EE-6746-FB05-FEF58EC68FD8}"/>
              </a:ext>
            </a:extLst>
          </p:cNvPr>
          <p:cNvGrpSpPr/>
          <p:nvPr/>
        </p:nvGrpSpPr>
        <p:grpSpPr>
          <a:xfrm>
            <a:off x="9835658" y="425234"/>
            <a:ext cx="2106960" cy="673893"/>
            <a:chOff x="9835658" y="425234"/>
            <a:chExt cx="2106960" cy="673893"/>
          </a:xfrm>
        </p:grpSpPr>
        <p:sp>
          <p:nvSpPr>
            <p:cNvPr id="6" name="Rounded Rectangle 18">
              <a:extLst>
                <a:ext uri="{FF2B5EF4-FFF2-40B4-BE49-F238E27FC236}">
                  <a16:creationId xmlns:a16="http://schemas.microsoft.com/office/drawing/2014/main" id="{7F30A2F6-2F14-3E57-6C3A-AA2DD853B4E1}"/>
                </a:ext>
                <a:ext uri="{C183D7F6-B498-43B3-948B-1728B52AA6E4}">
                  <adec:decorative xmlns:adec="http://schemas.microsoft.com/office/drawing/2017/decorative" val="1"/>
                </a:ext>
              </a:extLst>
            </p:cNvPr>
            <p:cNvSpPr/>
            <p:nvPr/>
          </p:nvSpPr>
          <p:spPr bwMode="auto">
            <a:xfrm>
              <a:off x="9906579" y="425234"/>
              <a:ext cx="2036039" cy="673893"/>
            </a:xfrm>
            <a:prstGeom prst="roundRect">
              <a:avLst>
                <a:gd name="adj" fmla="val 9671"/>
              </a:avLst>
            </a:prstGeom>
            <a:solidFill>
              <a:srgbClr val="4CCBED">
                <a:alpha val="60000"/>
              </a:srgbClr>
            </a:solidFill>
            <a:effectLst>
              <a:outerShdw blurRad="63500" dist="127000" dir="2700000" algn="tl" rotWithShape="0">
                <a:srgbClr val="000000">
                  <a:alpha val="50000"/>
                </a:srgbClr>
              </a:outerShdw>
            </a:effectLst>
          </p:spPr>
          <p:txBody>
            <a:bodyPr wrap="square" lIns="91440" tIns="45720" rIns="91440" b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8" name="Rounded Rectangle 18">
              <a:extLst>
                <a:ext uri="{FF2B5EF4-FFF2-40B4-BE49-F238E27FC236}">
                  <a16:creationId xmlns:a16="http://schemas.microsoft.com/office/drawing/2014/main" id="{553A7748-1E1B-03DA-F017-6D40E6399EC3}"/>
                </a:ext>
              </a:extLst>
            </p:cNvPr>
            <p:cNvSpPr/>
            <p:nvPr/>
          </p:nvSpPr>
          <p:spPr bwMode="auto">
            <a:xfrm>
              <a:off x="9835658" y="425234"/>
              <a:ext cx="1946675" cy="540556"/>
            </a:xfrm>
            <a:prstGeom prst="roundRect">
              <a:avLst>
                <a:gd name="adj" fmla="val 9671"/>
              </a:avLst>
            </a:prstGeom>
            <a:solidFill>
              <a:srgbClr val="0B556A"/>
            </a:solidFill>
            <a:effectLst/>
          </p:spPr>
          <p:txBody>
            <a:bodyPr wrap="non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a:ln>
                    <a:noFill/>
                  </a:ln>
                  <a:solidFill>
                    <a:srgbClr val="FFFFFF"/>
                  </a:solidFill>
                  <a:effectLst/>
                  <a:uLnTx/>
                  <a:uFillTx/>
                  <a:latin typeface="Segoe UI Semibold"/>
                  <a:ea typeface="+mn-ea"/>
                  <a:cs typeface="+mn-cs"/>
                </a:rPr>
                <a:t>Public Preview</a:t>
              </a:r>
            </a:p>
          </p:txBody>
        </p:sp>
      </p:grpSp>
      <p:pic>
        <p:nvPicPr>
          <p:cNvPr id="9" name="Picture 8">
            <a:extLst>
              <a:ext uri="{FF2B5EF4-FFF2-40B4-BE49-F238E27FC236}">
                <a16:creationId xmlns:a16="http://schemas.microsoft.com/office/drawing/2014/main" id="{B7BCB8F2-071D-BC9C-65AE-BAB436FC2B8B}"/>
              </a:ext>
            </a:extLst>
          </p:cNvPr>
          <p:cNvPicPr>
            <a:picLocks noChangeAspect="1"/>
          </p:cNvPicPr>
          <p:nvPr/>
        </p:nvPicPr>
        <p:blipFill rotWithShape="1">
          <a:blip r:embed="rId3"/>
          <a:srcRect b="10543"/>
          <a:stretch/>
        </p:blipFill>
        <p:spPr>
          <a:xfrm>
            <a:off x="855087" y="2128359"/>
            <a:ext cx="6009851" cy="3534591"/>
          </a:xfrm>
          <a:prstGeom prst="rect">
            <a:avLst/>
          </a:prstGeom>
        </p:spPr>
      </p:pic>
      <p:sp>
        <p:nvSpPr>
          <p:cNvPr id="10" name="Rectangle 9">
            <a:extLst>
              <a:ext uri="{FF2B5EF4-FFF2-40B4-BE49-F238E27FC236}">
                <a16:creationId xmlns:a16="http://schemas.microsoft.com/office/drawing/2014/main" id="{C8A7C477-FA1B-AD66-C202-8658245C847C}"/>
              </a:ext>
            </a:extLst>
          </p:cNvPr>
          <p:cNvSpPr/>
          <p:nvPr/>
        </p:nvSpPr>
        <p:spPr bwMode="auto">
          <a:xfrm>
            <a:off x="3970626" y="3708411"/>
            <a:ext cx="2766293" cy="101804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2252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Try Generative Answers in Copilot Studio</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992054"/>
            <a:ext cx="6420417" cy="4017955"/>
            <a:chOff x="646684" y="1992054"/>
            <a:chExt cx="6420417" cy="4017955"/>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992054"/>
              <a:ext cx="5449316" cy="4017955"/>
              <a:chOff x="646684" y="1992054"/>
              <a:chExt cx="5449316" cy="4017955"/>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992054"/>
                <a:ext cx="5270129" cy="615553"/>
                <a:chOff x="646684" y="1992054"/>
                <a:chExt cx="5270129" cy="615553"/>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992054"/>
                  <a:ext cx="4540885"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Try one of the latest features in Public Preview – Generative Answers</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664194"/>
                <a:ext cx="5360816" cy="923330"/>
                <a:chOff x="665119" y="3664194"/>
                <a:chExt cx="5360816" cy="923330"/>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05863" y="3664194"/>
                  <a:ext cx="4720072"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spc="0" dirty="0">
                      <a:solidFill>
                        <a:srgbClr val="FFFFFF"/>
                      </a:solidFill>
                      <a:latin typeface="Segoe UI Semibold"/>
                    </a:rPr>
                    <a:t>Open a new tab in your browser and to </a:t>
                  </a:r>
                  <a:r>
                    <a:rPr lang="en-US" sz="2000" spc="0" dirty="0" err="1">
                      <a:solidFill>
                        <a:srgbClr val="FFFFFF"/>
                      </a:solidFill>
                      <a:latin typeface="Segoe UI Semibold"/>
                    </a:rPr>
                    <a:t>to</a:t>
                  </a:r>
                  <a:r>
                    <a:rPr lang="en-US" sz="2000" spc="0" dirty="0">
                      <a:solidFill>
                        <a:srgbClr val="FFFFFF"/>
                      </a:solidFill>
                      <a:latin typeface="Segoe UI Semibold"/>
                    </a:rPr>
                    <a:t> the Try It experience as shown on the screen</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615553"/>
                <a:chOff x="680009" y="5394456"/>
                <a:chExt cx="5415991" cy="615553"/>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Add a public facing website and start asking questions!</a:t>
                  </a: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grpSp>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345757" y="2189129"/>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5" name="Picture 14" descr="View of Generative Answers feature.">
            <a:extLst>
              <a:ext uri="{FF2B5EF4-FFF2-40B4-BE49-F238E27FC236}">
                <a16:creationId xmlns:a16="http://schemas.microsoft.com/office/drawing/2014/main" id="{A02EE72C-D87E-C6EE-E52E-4803C7C4A6A2}"/>
              </a:ext>
            </a:extLst>
          </p:cNvPr>
          <p:cNvPicPr>
            <a:picLocks noChangeAspect="1"/>
          </p:cNvPicPr>
          <p:nvPr/>
        </p:nvPicPr>
        <p:blipFill rotWithShape="1">
          <a:blip r:embed="rId3"/>
          <a:srcRect r="13351"/>
          <a:stretch/>
        </p:blipFill>
        <p:spPr>
          <a:xfrm>
            <a:off x="6495616" y="2317994"/>
            <a:ext cx="5467333" cy="3265798"/>
          </a:xfrm>
          <a:prstGeom prst="rect">
            <a:avLst/>
          </a:prstGeom>
        </p:spPr>
      </p:pic>
    </p:spTree>
    <p:extLst>
      <p:ext uri="{BB962C8B-B14F-4D97-AF65-F5344CB8AC3E}">
        <p14:creationId xmlns:p14="http://schemas.microsoft.com/office/powerpoint/2010/main" val="64024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nodeType="withEffect">
                                  <p:stCondLst>
                                    <p:cond delay="0"/>
                                  </p:stCondLst>
                                  <p:childTnLst>
                                    <p:animMotion origin="layout" path="M 3.95833E-6 -2.22222E-6 L -0.03451 -0.00092 " pathEditMode="relative" rAng="0" ptsTypes="AA">
                                      <p:cBhvr>
                                        <p:cTn id="13"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Planning your first copilot - Ideation</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992054"/>
            <a:ext cx="6420417" cy="3938007"/>
            <a:chOff x="646684" y="1992054"/>
            <a:chExt cx="6420417" cy="3938007"/>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992054"/>
              <a:ext cx="5449316" cy="3938007"/>
              <a:chOff x="646684" y="1992054"/>
              <a:chExt cx="5449316" cy="3938007"/>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992054"/>
                <a:ext cx="5270129" cy="615553"/>
                <a:chOff x="646684" y="1992054"/>
                <a:chExt cx="5270129" cy="615553"/>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992054"/>
                  <a:ext cx="4540885"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Planning your copilot is essential for the success of your project</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664194"/>
                <a:ext cx="5360816" cy="923330"/>
                <a:chOff x="665119" y="3664194"/>
                <a:chExt cx="5360816" cy="923330"/>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05863" y="3664194"/>
                  <a:ext cx="4720072"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Setting goals when implementing any business system should be driven from business value</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535605"/>
                <a:chOff x="680009" y="5394456"/>
                <a:chExt cx="5415991" cy="535605"/>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Take your time planning and do not rush</a:t>
                  </a: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grpSp>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345757" y="2189129"/>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5" name="Picture 14" descr="Add trigger phrases into the editor.">
            <a:extLst>
              <a:ext uri="{FF2B5EF4-FFF2-40B4-BE49-F238E27FC236}">
                <a16:creationId xmlns:a16="http://schemas.microsoft.com/office/drawing/2014/main" id="{B8F9CE52-85DF-BE18-75F7-12CD55B26D61}"/>
              </a:ext>
            </a:extLst>
          </p:cNvPr>
          <p:cNvPicPr>
            <a:picLocks noChangeAspect="1"/>
          </p:cNvPicPr>
          <p:nvPr/>
        </p:nvPicPr>
        <p:blipFill rotWithShape="1">
          <a:blip r:embed="rId3"/>
          <a:srcRect l="18884"/>
          <a:stretch/>
        </p:blipFill>
        <p:spPr>
          <a:xfrm>
            <a:off x="6481859" y="2326129"/>
            <a:ext cx="5485138" cy="3268993"/>
          </a:xfrm>
          <a:prstGeom prst="rect">
            <a:avLst/>
          </a:prstGeom>
        </p:spPr>
      </p:pic>
    </p:spTree>
    <p:extLst>
      <p:ext uri="{BB962C8B-B14F-4D97-AF65-F5344CB8AC3E}">
        <p14:creationId xmlns:p14="http://schemas.microsoft.com/office/powerpoint/2010/main" val="28965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nodeType="withEffect">
                                  <p:stCondLst>
                                    <p:cond delay="0"/>
                                  </p:stCondLst>
                                  <p:childTnLst>
                                    <p:animMotion origin="layout" path="M 3.95833E-6 -2.22222E-6 L -0.03451 -0.00092 " pathEditMode="relative" rAng="0" ptsTypes="AA">
                                      <p:cBhvr>
                                        <p:cTn id="13"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Planning your first copilot – Requirements Gathering</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838166"/>
            <a:ext cx="6420417" cy="4171843"/>
            <a:chOff x="646684" y="1838166"/>
            <a:chExt cx="6420417" cy="4171843"/>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838166"/>
              <a:ext cx="5449316" cy="4171843"/>
              <a:chOff x="646684" y="1838166"/>
              <a:chExt cx="5449316" cy="4171843"/>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838166"/>
                <a:ext cx="5270129" cy="923330"/>
                <a:chOff x="646684" y="1838166"/>
                <a:chExt cx="5270129" cy="923330"/>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838166"/>
                  <a:ext cx="4540885" cy="923330"/>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Topic Planning is essential to be able to map the range of topics you want to enable for your users</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664194"/>
                <a:ext cx="5360816" cy="923330"/>
                <a:chOff x="665119" y="3664194"/>
                <a:chExt cx="5360816" cy="923330"/>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05863" y="3664194"/>
                  <a:ext cx="4720072"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Use the template provided </a:t>
                  </a:r>
                  <a:r>
                    <a:rPr lang="en-US" sz="2000" spc="0" dirty="0">
                      <a:solidFill>
                        <a:srgbClr val="FFFFFF"/>
                      </a:solidFill>
                      <a:latin typeface="Segoe UI Semibold"/>
                    </a:rPr>
                    <a:t>in the </a:t>
                  </a: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Bot Building Handbook to log key information about the topics</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615553"/>
                <a:chOff x="680009" y="5394456"/>
                <a:chExt cx="5415991" cy="615553"/>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Additional information can be added and developed as you go</a:t>
                  </a: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grpSp>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345757" y="2189129"/>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 name="Picture 1" descr="Graphical user interface, application, table, Excel&#10;&#10;Description automatically generated">
            <a:extLst>
              <a:ext uri="{FF2B5EF4-FFF2-40B4-BE49-F238E27FC236}">
                <a16:creationId xmlns:a16="http://schemas.microsoft.com/office/drawing/2014/main" id="{D6F91296-9912-5308-0A50-40937F37CB98}"/>
              </a:ext>
            </a:extLst>
          </p:cNvPr>
          <p:cNvPicPr>
            <a:picLocks noChangeAspect="1"/>
          </p:cNvPicPr>
          <p:nvPr/>
        </p:nvPicPr>
        <p:blipFill rotWithShape="1">
          <a:blip r:embed="rId3"/>
          <a:srcRect r="40598"/>
          <a:stretch/>
        </p:blipFill>
        <p:spPr>
          <a:xfrm>
            <a:off x="6524944" y="2284605"/>
            <a:ext cx="5511986" cy="3336205"/>
          </a:xfrm>
          <a:prstGeom prst="rect">
            <a:avLst/>
          </a:prstGeom>
        </p:spPr>
      </p:pic>
    </p:spTree>
    <p:extLst>
      <p:ext uri="{BB962C8B-B14F-4D97-AF65-F5344CB8AC3E}">
        <p14:creationId xmlns:p14="http://schemas.microsoft.com/office/powerpoint/2010/main" val="204612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nodeType="withEffect">
                                  <p:stCondLst>
                                    <p:cond delay="0"/>
                                  </p:stCondLst>
                                  <p:childTnLst>
                                    <p:animMotion origin="layout" path="M 3.95833E-6 -2.22222E-6 L -0.03451 -0.00092 " pathEditMode="relative" rAng="0" ptsTypes="AA">
                                      <p:cBhvr>
                                        <p:cTn id="13"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A51BE7E-DA10-4F56-8930-603D5B33C7B3}"/>
              </a:ext>
              <a:ext uri="{C183D7F6-B498-43B3-948B-1728B52AA6E4}">
                <adec:decorative xmlns:adec="http://schemas.microsoft.com/office/drawing/2017/decorative" val="1"/>
              </a:ext>
            </a:extLst>
          </p:cNvPr>
          <p:cNvSpPr/>
          <p:nvPr/>
        </p:nvSpPr>
        <p:spPr bwMode="auto">
          <a:xfrm>
            <a:off x="-1" y="411714"/>
            <a:ext cx="11747502" cy="972585"/>
          </a:xfrm>
          <a:custGeom>
            <a:avLst/>
            <a:gdLst>
              <a:gd name="connsiteX0" fmla="*/ 0 w 11747502"/>
              <a:gd name="connsiteY0" fmla="*/ 0 h 972585"/>
              <a:gd name="connsiteX1" fmla="*/ 11349701 w 11747502"/>
              <a:gd name="connsiteY1" fmla="*/ 0 h 972585"/>
              <a:gd name="connsiteX2" fmla="*/ 11747502 w 11747502"/>
              <a:gd name="connsiteY2" fmla="*/ 972585 h 972585"/>
              <a:gd name="connsiteX3" fmla="*/ 8804863 w 11747502"/>
              <a:gd name="connsiteY3" fmla="*/ 972585 h 972585"/>
              <a:gd name="connsiteX4" fmla="*/ 0 w 11747502"/>
              <a:gd name="connsiteY4" fmla="*/ 972585 h 97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7502" h="972585">
                <a:moveTo>
                  <a:pt x="0" y="0"/>
                </a:moveTo>
                <a:lnTo>
                  <a:pt x="11349701" y="0"/>
                </a:lnTo>
                <a:lnTo>
                  <a:pt x="11747502" y="972585"/>
                </a:lnTo>
                <a:lnTo>
                  <a:pt x="8804863" y="972585"/>
                </a:lnTo>
                <a:lnTo>
                  <a:pt x="0" y="972585"/>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AC5AF028-1067-47BB-A4AD-0DC6EF983CFD}"/>
              </a:ext>
            </a:extLst>
          </p:cNvPr>
          <p:cNvSpPr>
            <a:spLocks noGrp="1"/>
          </p:cNvSpPr>
          <p:nvPr>
            <p:ph type="title"/>
          </p:nvPr>
        </p:nvSpPr>
        <p:spPr/>
        <p:txBody>
          <a:bodyPr/>
          <a:lstStyle/>
          <a:p>
            <a:r>
              <a:rPr lang="en-US" dirty="0">
                <a:solidFill>
                  <a:schemeClr val="bg1"/>
                </a:solidFill>
              </a:rPr>
              <a:t>What makes a copilot successful?</a:t>
            </a:r>
            <a:endParaRPr lang="en-IN" dirty="0">
              <a:solidFill>
                <a:schemeClr val="bg1"/>
              </a:solidFill>
            </a:endParaRPr>
          </a:p>
        </p:txBody>
      </p:sp>
      <p:grpSp>
        <p:nvGrpSpPr>
          <p:cNvPr id="3" name="Group 2">
            <a:extLst>
              <a:ext uri="{FF2B5EF4-FFF2-40B4-BE49-F238E27FC236}">
                <a16:creationId xmlns:a16="http://schemas.microsoft.com/office/drawing/2014/main" id="{094806C1-FC63-43FB-B50C-489C54FC41D5}"/>
              </a:ext>
              <a:ext uri="{C183D7F6-B498-43B3-948B-1728B52AA6E4}">
                <adec:decorative xmlns:adec="http://schemas.microsoft.com/office/drawing/2017/decorative" val="1"/>
              </a:ext>
            </a:extLst>
          </p:cNvPr>
          <p:cNvGrpSpPr/>
          <p:nvPr/>
        </p:nvGrpSpPr>
        <p:grpSpPr>
          <a:xfrm>
            <a:off x="0" y="1714500"/>
            <a:ext cx="12191999" cy="5143499"/>
            <a:chOff x="0" y="1714500"/>
            <a:chExt cx="12191999" cy="5143499"/>
          </a:xfrm>
        </p:grpSpPr>
        <p:sp>
          <p:nvSpPr>
            <p:cNvPr id="43" name="Diamond 42">
              <a:extLst>
                <a:ext uri="{FF2B5EF4-FFF2-40B4-BE49-F238E27FC236}">
                  <a16:creationId xmlns:a16="http://schemas.microsoft.com/office/drawing/2014/main" id="{D84390F1-DED2-4559-B635-CAE96DDBE86E}"/>
                </a:ext>
                <a:ext uri="{C183D7F6-B498-43B3-948B-1728B52AA6E4}">
                  <adec:decorative xmlns:adec="http://schemas.microsoft.com/office/drawing/2017/decorative" val="1"/>
                </a:ext>
              </a:extLst>
            </p:cNvPr>
            <p:cNvSpPr/>
            <p:nvPr/>
          </p:nvSpPr>
          <p:spPr bwMode="auto">
            <a:xfrm>
              <a:off x="411519"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44" name="Diamond 43">
              <a:extLst>
                <a:ext uri="{FF2B5EF4-FFF2-40B4-BE49-F238E27FC236}">
                  <a16:creationId xmlns:a16="http://schemas.microsoft.com/office/drawing/2014/main" id="{BDB2BE8D-4485-4286-A9D9-0ACF51A695FE}"/>
                </a:ext>
                <a:ext uri="{C183D7F6-B498-43B3-948B-1728B52AA6E4}">
                  <adec:decorative xmlns:adec="http://schemas.microsoft.com/office/drawing/2017/decorative" val="1"/>
                </a:ext>
              </a:extLst>
            </p:cNvPr>
            <p:cNvSpPr/>
            <p:nvPr/>
          </p:nvSpPr>
          <p:spPr bwMode="auto">
            <a:xfrm>
              <a:off x="4493661"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45" name="Diamond 44">
              <a:extLst>
                <a:ext uri="{FF2B5EF4-FFF2-40B4-BE49-F238E27FC236}">
                  <a16:creationId xmlns:a16="http://schemas.microsoft.com/office/drawing/2014/main" id="{F756BEA7-4954-4D69-A00A-355D2E89DF46}"/>
                </a:ext>
                <a:ext uri="{C183D7F6-B498-43B3-948B-1728B52AA6E4}">
                  <adec:decorative xmlns:adec="http://schemas.microsoft.com/office/drawing/2017/decorative" val="1"/>
                </a:ext>
              </a:extLst>
            </p:cNvPr>
            <p:cNvSpPr/>
            <p:nvPr/>
          </p:nvSpPr>
          <p:spPr bwMode="auto">
            <a:xfrm>
              <a:off x="8575802"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46" name="Diamond 45">
              <a:extLst>
                <a:ext uri="{FF2B5EF4-FFF2-40B4-BE49-F238E27FC236}">
                  <a16:creationId xmlns:a16="http://schemas.microsoft.com/office/drawing/2014/main" id="{3142D769-DB66-443E-9413-D572A9B685F1}"/>
                </a:ext>
                <a:ext uri="{C183D7F6-B498-43B3-948B-1728B52AA6E4}">
                  <adec:decorative xmlns:adec="http://schemas.microsoft.com/office/drawing/2017/decorative" val="1"/>
                </a:ext>
              </a:extLst>
            </p:cNvPr>
            <p:cNvSpPr/>
            <p:nvPr/>
          </p:nvSpPr>
          <p:spPr bwMode="auto">
            <a:xfrm>
              <a:off x="6534732" y="3508308"/>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47" name="Diamond 46">
              <a:extLst>
                <a:ext uri="{FF2B5EF4-FFF2-40B4-BE49-F238E27FC236}">
                  <a16:creationId xmlns:a16="http://schemas.microsoft.com/office/drawing/2014/main" id="{72915BF2-BED5-4D0E-B3A0-0AC59D139F4D}"/>
                </a:ext>
                <a:ext uri="{C183D7F6-B498-43B3-948B-1728B52AA6E4}">
                  <adec:decorative xmlns:adec="http://schemas.microsoft.com/office/drawing/2017/decorative" val="1"/>
                </a:ext>
              </a:extLst>
            </p:cNvPr>
            <p:cNvSpPr/>
            <p:nvPr/>
          </p:nvSpPr>
          <p:spPr bwMode="auto">
            <a:xfrm>
              <a:off x="2452590" y="3508308"/>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55" name="Freeform: Shape 54">
              <a:extLst>
                <a:ext uri="{FF2B5EF4-FFF2-40B4-BE49-F238E27FC236}">
                  <a16:creationId xmlns:a16="http://schemas.microsoft.com/office/drawing/2014/main" id="{49BB4D2C-BE62-49A5-8FC0-088BC10054FA}"/>
                </a:ext>
                <a:ext uri="{C183D7F6-B498-43B3-948B-1728B52AA6E4}">
                  <adec:decorative xmlns:adec="http://schemas.microsoft.com/office/drawing/2017/decorative" val="1"/>
                </a:ext>
              </a:extLst>
            </p:cNvPr>
            <p:cNvSpPr/>
            <p:nvPr/>
          </p:nvSpPr>
          <p:spPr bwMode="auto">
            <a:xfrm rot="10800000" flipH="1">
              <a:off x="0" y="5428343"/>
              <a:ext cx="1779351" cy="142965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392B76C1-FFCF-4E43-8EC0-80A55EF4A583}"/>
                </a:ext>
                <a:ext uri="{C183D7F6-B498-43B3-948B-1728B52AA6E4}">
                  <adec:decorative xmlns:adec="http://schemas.microsoft.com/office/drawing/2017/decorative" val="1"/>
                </a:ext>
              </a:extLst>
            </p:cNvPr>
            <p:cNvSpPr/>
            <p:nvPr/>
          </p:nvSpPr>
          <p:spPr bwMode="auto">
            <a:xfrm rot="16200000" flipH="1">
              <a:off x="10920003" y="5558676"/>
              <a:ext cx="1713818" cy="830175"/>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23AB72CD-F07C-4908-86D0-C66DEFB3EFD8}"/>
              </a:ext>
              <a:ext uri="{C183D7F6-B498-43B3-948B-1728B52AA6E4}">
                <adec:decorative xmlns:adec="http://schemas.microsoft.com/office/drawing/2017/decorative" val="1"/>
              </a:ext>
            </a:extLst>
          </p:cNvPr>
          <p:cNvGrpSpPr/>
          <p:nvPr/>
        </p:nvGrpSpPr>
        <p:grpSpPr>
          <a:xfrm>
            <a:off x="500419" y="1714500"/>
            <a:ext cx="3026878" cy="3026878"/>
            <a:chOff x="500419" y="1714500"/>
            <a:chExt cx="3026878" cy="3026878"/>
          </a:xfrm>
        </p:grpSpPr>
        <p:sp>
          <p:nvSpPr>
            <p:cNvPr id="38" name="Diamond 37">
              <a:extLst>
                <a:ext uri="{FF2B5EF4-FFF2-40B4-BE49-F238E27FC236}">
                  <a16:creationId xmlns:a16="http://schemas.microsoft.com/office/drawing/2014/main" id="{B8F46E2E-618A-44AE-9178-782492066199}"/>
                </a:ext>
              </a:extLst>
            </p:cNvPr>
            <p:cNvSpPr/>
            <p:nvPr/>
          </p:nvSpPr>
          <p:spPr bwMode="auto">
            <a:xfrm>
              <a:off x="500419"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Knowing your customer</a:t>
              </a:r>
              <a:endParaRPr kumimoji="0" lang="en-IN" sz="1600"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48" name="people_12" title="Icon of three people">
              <a:extLst>
                <a:ext uri="{FF2B5EF4-FFF2-40B4-BE49-F238E27FC236}">
                  <a16:creationId xmlns:a16="http://schemas.microsoft.com/office/drawing/2014/main" id="{B0F53082-2593-4B46-8FC1-D0825687D1D4}"/>
                </a:ext>
              </a:extLst>
            </p:cNvPr>
            <p:cNvSpPr>
              <a:spLocks noChangeAspect="1" noEditPoints="1"/>
            </p:cNvSpPr>
            <p:nvPr/>
          </p:nvSpPr>
          <p:spPr bwMode="auto">
            <a:xfrm>
              <a:off x="1799506" y="2207543"/>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5A80B83C-D774-491A-8D98-D4ED0E00A4D2}"/>
              </a:ext>
              <a:ext uri="{C183D7F6-B498-43B3-948B-1728B52AA6E4}">
                <adec:decorative xmlns:adec="http://schemas.microsoft.com/office/drawing/2017/decorative" val="1"/>
              </a:ext>
            </a:extLst>
          </p:cNvPr>
          <p:cNvGrpSpPr/>
          <p:nvPr/>
        </p:nvGrpSpPr>
        <p:grpSpPr>
          <a:xfrm>
            <a:off x="2541490" y="3508308"/>
            <a:ext cx="3026878" cy="3026878"/>
            <a:chOff x="2541490" y="3508308"/>
            <a:chExt cx="3026878" cy="3026878"/>
          </a:xfrm>
        </p:grpSpPr>
        <p:sp>
          <p:nvSpPr>
            <p:cNvPr id="42" name="Diamond 41">
              <a:extLst>
                <a:ext uri="{FF2B5EF4-FFF2-40B4-BE49-F238E27FC236}">
                  <a16:creationId xmlns:a16="http://schemas.microsoft.com/office/drawing/2014/main" id="{D46D8D80-E928-4383-998E-5D8693DE87BB}"/>
                </a:ext>
              </a:extLst>
            </p:cNvPr>
            <p:cNvSpPr/>
            <p:nvPr/>
          </p:nvSpPr>
          <p:spPr bwMode="auto">
            <a:xfrm>
              <a:off x="2541490" y="3508308"/>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Understanding the customer’s request and connecting it to the right topic</a:t>
              </a:r>
              <a:endParaRPr kumimoji="0" lang="en-IN" sz="1600"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49" name="Graphic 49" descr="icon of a glowing bulb">
              <a:extLst>
                <a:ext uri="{FF2B5EF4-FFF2-40B4-BE49-F238E27FC236}">
                  <a16:creationId xmlns:a16="http://schemas.microsoft.com/office/drawing/2014/main" id="{5720BA9D-9A58-45E5-957F-7E1D889F5C99}"/>
                </a:ext>
              </a:extLst>
            </p:cNvPr>
            <p:cNvSpPr/>
            <p:nvPr/>
          </p:nvSpPr>
          <p:spPr>
            <a:xfrm>
              <a:off x="3850279" y="3957711"/>
              <a:ext cx="409302" cy="432060"/>
            </a:xfrm>
            <a:custGeom>
              <a:avLst/>
              <a:gdLst>
                <a:gd name="connsiteX0" fmla="*/ 223171 w 447103"/>
                <a:gd name="connsiteY0" fmla="*/ 0 h 471964"/>
                <a:gd name="connsiteX1" fmla="*/ 223171 w 447103"/>
                <a:gd name="connsiteY1" fmla="*/ 64199 h 471964"/>
                <a:gd name="connsiteX2" fmla="*/ 88487 w 447103"/>
                <a:gd name="connsiteY2" fmla="*/ 42005 h 471964"/>
                <a:gd name="connsiteX3" fmla="*/ 124492 w 447103"/>
                <a:gd name="connsiteY3" fmla="*/ 95155 h 471964"/>
                <a:gd name="connsiteX4" fmla="*/ 63722 w 447103"/>
                <a:gd name="connsiteY4" fmla="*/ 177165 h 471964"/>
                <a:gd name="connsiteX5" fmla="*/ 3048 w 447103"/>
                <a:gd name="connsiteY5" fmla="*/ 156115 h 471964"/>
                <a:gd name="connsiteX6" fmla="*/ 0 w 447103"/>
                <a:gd name="connsiteY6" fmla="*/ 298514 h 471964"/>
                <a:gd name="connsiteX7" fmla="*/ 60865 w 447103"/>
                <a:gd name="connsiteY7" fmla="*/ 278035 h 471964"/>
                <a:gd name="connsiteX8" fmla="*/ 358616 w 447103"/>
                <a:gd name="connsiteY8" fmla="*/ 42005 h 471964"/>
                <a:gd name="connsiteX9" fmla="*/ 322612 w 447103"/>
                <a:gd name="connsiteY9" fmla="*/ 95155 h 471964"/>
                <a:gd name="connsiteX10" fmla="*/ 444056 w 447103"/>
                <a:gd name="connsiteY10" fmla="*/ 156115 h 471964"/>
                <a:gd name="connsiteX11" fmla="*/ 383381 w 447103"/>
                <a:gd name="connsiteY11" fmla="*/ 177165 h 471964"/>
                <a:gd name="connsiteX12" fmla="*/ 447104 w 447103"/>
                <a:gd name="connsiteY12" fmla="*/ 298514 h 471964"/>
                <a:gd name="connsiteX13" fmla="*/ 386239 w 447103"/>
                <a:gd name="connsiteY13" fmla="*/ 278035 h 471964"/>
                <a:gd name="connsiteX14" fmla="*/ 207645 w 447103"/>
                <a:gd name="connsiteY14" fmla="*/ 471869 h 471964"/>
                <a:gd name="connsiteX15" fmla="*/ 174403 w 447103"/>
                <a:gd name="connsiteY15" fmla="*/ 438531 h 471964"/>
                <a:gd name="connsiteX16" fmla="*/ 174403 w 447103"/>
                <a:gd name="connsiteY16" fmla="*/ 403289 h 471964"/>
                <a:gd name="connsiteX17" fmla="*/ 141827 w 447103"/>
                <a:gd name="connsiteY17" fmla="*/ 330327 h 471964"/>
                <a:gd name="connsiteX18" fmla="*/ 130969 w 447103"/>
                <a:gd name="connsiteY18" fmla="*/ 319278 h 471964"/>
                <a:gd name="connsiteX19" fmla="*/ 101632 w 447103"/>
                <a:gd name="connsiteY19" fmla="*/ 238601 h 471964"/>
                <a:gd name="connsiteX20" fmla="*/ 223171 w 447103"/>
                <a:gd name="connsiteY20" fmla="*/ 114776 h 471964"/>
                <a:gd name="connsiteX21" fmla="*/ 344710 w 447103"/>
                <a:gd name="connsiteY21" fmla="*/ 238601 h 471964"/>
                <a:gd name="connsiteX22" fmla="*/ 315373 w 447103"/>
                <a:gd name="connsiteY22" fmla="*/ 319278 h 471964"/>
                <a:gd name="connsiteX23" fmla="*/ 294608 w 447103"/>
                <a:gd name="connsiteY23" fmla="*/ 341567 h 471964"/>
                <a:gd name="connsiteX24" fmla="*/ 270891 w 447103"/>
                <a:gd name="connsiteY24" fmla="*/ 407670 h 471964"/>
                <a:gd name="connsiteX25" fmla="*/ 270891 w 447103"/>
                <a:gd name="connsiteY25" fmla="*/ 438626 h 471964"/>
                <a:gd name="connsiteX26" fmla="*/ 237363 w 447103"/>
                <a:gd name="connsiteY26" fmla="*/ 471964 h 471964"/>
                <a:gd name="connsiteX27" fmla="*/ 207645 w 447103"/>
                <a:gd name="connsiteY27" fmla="*/ 471869 h 471964"/>
                <a:gd name="connsiteX28" fmla="*/ 178689 w 447103"/>
                <a:gd name="connsiteY28" fmla="*/ 387001 h 471964"/>
                <a:gd name="connsiteX29" fmla="*/ 264890 w 447103"/>
                <a:gd name="connsiteY29" fmla="*/ 387001 h 471964"/>
                <a:gd name="connsiteX30" fmla="*/ 182594 w 447103"/>
                <a:gd name="connsiteY30" fmla="*/ 425196 h 471964"/>
                <a:gd name="connsiteX31" fmla="*/ 261461 w 447103"/>
                <a:gd name="connsiteY31" fmla="*/ 425196 h 471964"/>
                <a:gd name="connsiteX32" fmla="*/ 224314 w 447103"/>
                <a:gd name="connsiteY32" fmla="*/ 383572 h 471964"/>
                <a:gd name="connsiteX33" fmla="*/ 224314 w 447103"/>
                <a:gd name="connsiteY33" fmla="*/ 259747 h 471964"/>
                <a:gd name="connsiteX34" fmla="*/ 246031 w 447103"/>
                <a:gd name="connsiteY34" fmla="*/ 237173 h 471964"/>
                <a:gd name="connsiteX35" fmla="*/ 225076 w 447103"/>
                <a:gd name="connsiteY35" fmla="*/ 216217 h 471964"/>
                <a:gd name="connsiteX36" fmla="*/ 204121 w 447103"/>
                <a:gd name="connsiteY36" fmla="*/ 237173 h 471964"/>
                <a:gd name="connsiteX37" fmla="*/ 225076 w 447103"/>
                <a:gd name="connsiteY37" fmla="*/ 258128 h 471964"/>
                <a:gd name="connsiteX38" fmla="*/ 246031 w 447103"/>
                <a:gd name="connsiteY38" fmla="*/ 237173 h 47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7103" h="471964">
                  <a:moveTo>
                    <a:pt x="223171" y="0"/>
                  </a:moveTo>
                  <a:lnTo>
                    <a:pt x="223171" y="64199"/>
                  </a:lnTo>
                  <a:moveTo>
                    <a:pt x="88487" y="42005"/>
                  </a:moveTo>
                  <a:lnTo>
                    <a:pt x="124492" y="95155"/>
                  </a:lnTo>
                  <a:moveTo>
                    <a:pt x="63722" y="177165"/>
                  </a:moveTo>
                  <a:lnTo>
                    <a:pt x="3048" y="156115"/>
                  </a:lnTo>
                  <a:moveTo>
                    <a:pt x="0" y="298514"/>
                  </a:moveTo>
                  <a:lnTo>
                    <a:pt x="60865" y="278035"/>
                  </a:lnTo>
                  <a:moveTo>
                    <a:pt x="358616" y="42005"/>
                  </a:moveTo>
                  <a:lnTo>
                    <a:pt x="322612" y="95155"/>
                  </a:lnTo>
                  <a:moveTo>
                    <a:pt x="444056" y="156115"/>
                  </a:moveTo>
                  <a:lnTo>
                    <a:pt x="383381" y="177165"/>
                  </a:lnTo>
                  <a:moveTo>
                    <a:pt x="447104" y="298514"/>
                  </a:moveTo>
                  <a:lnTo>
                    <a:pt x="386239" y="278035"/>
                  </a:lnTo>
                  <a:moveTo>
                    <a:pt x="207645" y="471869"/>
                  </a:moveTo>
                  <a:cubicBezTo>
                    <a:pt x="189262" y="471773"/>
                    <a:pt x="174403" y="456819"/>
                    <a:pt x="174403" y="438531"/>
                  </a:cubicBezTo>
                  <a:lnTo>
                    <a:pt x="174403" y="403289"/>
                  </a:lnTo>
                  <a:cubicBezTo>
                    <a:pt x="174403" y="359093"/>
                    <a:pt x="141827" y="330327"/>
                    <a:pt x="141827" y="330327"/>
                  </a:cubicBezTo>
                  <a:cubicBezTo>
                    <a:pt x="130969" y="319278"/>
                    <a:pt x="130969" y="319278"/>
                    <a:pt x="130969" y="319278"/>
                  </a:cubicBezTo>
                  <a:cubicBezTo>
                    <a:pt x="112490" y="298228"/>
                    <a:pt x="101632" y="269558"/>
                    <a:pt x="101632" y="238601"/>
                  </a:cubicBezTo>
                  <a:cubicBezTo>
                    <a:pt x="101632" y="170021"/>
                    <a:pt x="155924" y="114776"/>
                    <a:pt x="223171" y="114776"/>
                  </a:cubicBezTo>
                  <a:cubicBezTo>
                    <a:pt x="290417" y="114776"/>
                    <a:pt x="344710" y="170021"/>
                    <a:pt x="344710" y="238601"/>
                  </a:cubicBezTo>
                  <a:cubicBezTo>
                    <a:pt x="344710" y="269558"/>
                    <a:pt x="333851" y="298323"/>
                    <a:pt x="315373" y="319278"/>
                  </a:cubicBezTo>
                  <a:lnTo>
                    <a:pt x="294608" y="341567"/>
                  </a:lnTo>
                  <a:cubicBezTo>
                    <a:pt x="282988" y="357092"/>
                    <a:pt x="270891" y="379952"/>
                    <a:pt x="270891" y="407670"/>
                  </a:cubicBezTo>
                  <a:lnTo>
                    <a:pt x="270891" y="438626"/>
                  </a:lnTo>
                  <a:cubicBezTo>
                    <a:pt x="270891" y="457105"/>
                    <a:pt x="255842" y="472059"/>
                    <a:pt x="237363" y="471964"/>
                  </a:cubicBezTo>
                  <a:lnTo>
                    <a:pt x="207645" y="471869"/>
                  </a:lnTo>
                  <a:close/>
                  <a:moveTo>
                    <a:pt x="178689" y="387001"/>
                  </a:moveTo>
                  <a:lnTo>
                    <a:pt x="264890" y="387001"/>
                  </a:lnTo>
                  <a:moveTo>
                    <a:pt x="182594" y="425196"/>
                  </a:moveTo>
                  <a:lnTo>
                    <a:pt x="261461" y="425196"/>
                  </a:lnTo>
                  <a:moveTo>
                    <a:pt x="224314" y="383572"/>
                  </a:moveTo>
                  <a:lnTo>
                    <a:pt x="224314" y="259747"/>
                  </a:lnTo>
                  <a:moveTo>
                    <a:pt x="246031" y="237173"/>
                  </a:moveTo>
                  <a:cubicBezTo>
                    <a:pt x="246031" y="225647"/>
                    <a:pt x="236696" y="216217"/>
                    <a:pt x="225076" y="216217"/>
                  </a:cubicBezTo>
                  <a:cubicBezTo>
                    <a:pt x="213455" y="216217"/>
                    <a:pt x="204121" y="225552"/>
                    <a:pt x="204121" y="237173"/>
                  </a:cubicBezTo>
                  <a:cubicBezTo>
                    <a:pt x="204121" y="248698"/>
                    <a:pt x="213455" y="258128"/>
                    <a:pt x="225076" y="258128"/>
                  </a:cubicBezTo>
                  <a:cubicBezTo>
                    <a:pt x="236696" y="258128"/>
                    <a:pt x="246031" y="248698"/>
                    <a:pt x="246031" y="237173"/>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D6E7581C-A36A-4B9D-A2FC-2F090A5A714E}"/>
              </a:ext>
              <a:ext uri="{C183D7F6-B498-43B3-948B-1728B52AA6E4}">
                <adec:decorative xmlns:adec="http://schemas.microsoft.com/office/drawing/2017/decorative" val="1"/>
              </a:ext>
            </a:extLst>
          </p:cNvPr>
          <p:cNvGrpSpPr/>
          <p:nvPr/>
        </p:nvGrpSpPr>
        <p:grpSpPr>
          <a:xfrm>
            <a:off x="4582561" y="1714500"/>
            <a:ext cx="3026878" cy="3026878"/>
            <a:chOff x="4582561" y="1714500"/>
            <a:chExt cx="3026878" cy="3026878"/>
          </a:xfrm>
        </p:grpSpPr>
        <p:sp>
          <p:nvSpPr>
            <p:cNvPr id="39" name="Diamond 38">
              <a:extLst>
                <a:ext uri="{FF2B5EF4-FFF2-40B4-BE49-F238E27FC236}">
                  <a16:creationId xmlns:a16="http://schemas.microsoft.com/office/drawing/2014/main" id="{E1A1D62A-FFB2-4E82-AA4B-404D4C8A6D98}"/>
                </a:ext>
              </a:extLst>
            </p:cNvPr>
            <p:cNvSpPr/>
            <p:nvPr/>
          </p:nvSpPr>
          <p:spPr bwMode="auto">
            <a:xfrm>
              <a:off x="4582561"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Having accurate, </a:t>
              </a:r>
              <a:r>
                <a:rPr kumimoji="0" lang="en-US" sz="1600" b="0" i="0" u="none" strike="noStrike" kern="1200" cap="none" spc="0" normalizeH="0" baseline="0" noProof="0" dirty="0">
                  <a:ln>
                    <a:noFill/>
                  </a:ln>
                  <a:solidFill>
                    <a:srgbClr val="3C3C41"/>
                  </a:solidFill>
                  <a:effectLst/>
                  <a:uLnTx/>
                  <a:uFillTx/>
                  <a:latin typeface="Segoe UI Semibold"/>
                  <a:ea typeface="+mn-ea"/>
                  <a:cs typeface="Segoe UI" pitchFamily="34" charset="0"/>
                </a:rPr>
                <a:t>latest</a:t>
              </a: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 and effective content</a:t>
              </a:r>
              <a:endParaRPr kumimoji="0" lang="en-IN" sz="1600"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pic>
          <p:nvPicPr>
            <p:cNvPr id="52" name="Graphic 51" descr="icon of a check mark inside a frame">
              <a:extLst>
                <a:ext uri="{FF2B5EF4-FFF2-40B4-BE49-F238E27FC236}">
                  <a16:creationId xmlns:a16="http://schemas.microsoft.com/office/drawing/2014/main" id="{A62A22A5-C2EA-4C9B-A9B3-15B6C6B59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9625" y="2240332"/>
              <a:ext cx="412750" cy="300182"/>
            </a:xfrm>
            <a:prstGeom prst="rect">
              <a:avLst/>
            </a:prstGeom>
          </p:spPr>
        </p:pic>
      </p:grpSp>
      <p:grpSp>
        <p:nvGrpSpPr>
          <p:cNvPr id="11" name="Group 10">
            <a:extLst>
              <a:ext uri="{FF2B5EF4-FFF2-40B4-BE49-F238E27FC236}">
                <a16:creationId xmlns:a16="http://schemas.microsoft.com/office/drawing/2014/main" id="{0FA34DD9-7ECD-4968-9C1B-A01F13663B10}"/>
              </a:ext>
              <a:ext uri="{C183D7F6-B498-43B3-948B-1728B52AA6E4}">
                <adec:decorative xmlns:adec="http://schemas.microsoft.com/office/drawing/2017/decorative" val="1"/>
              </a:ext>
            </a:extLst>
          </p:cNvPr>
          <p:cNvGrpSpPr/>
          <p:nvPr/>
        </p:nvGrpSpPr>
        <p:grpSpPr>
          <a:xfrm>
            <a:off x="6623632" y="3508308"/>
            <a:ext cx="3026878" cy="3026878"/>
            <a:chOff x="6623632" y="3508308"/>
            <a:chExt cx="3026878" cy="3026878"/>
          </a:xfrm>
        </p:grpSpPr>
        <p:sp>
          <p:nvSpPr>
            <p:cNvPr id="41" name="Diamond 40">
              <a:extLst>
                <a:ext uri="{FF2B5EF4-FFF2-40B4-BE49-F238E27FC236}">
                  <a16:creationId xmlns:a16="http://schemas.microsoft.com/office/drawing/2014/main" id="{E7B13DF0-278D-4400-A524-88D4EEDD046D}"/>
                </a:ext>
                <a:ext uri="{C183D7F6-B498-43B3-948B-1728B52AA6E4}">
                  <adec:decorative xmlns:adec="http://schemas.microsoft.com/office/drawing/2017/decorative" val="0"/>
                </a:ext>
              </a:extLst>
            </p:cNvPr>
            <p:cNvSpPr/>
            <p:nvPr/>
          </p:nvSpPr>
          <p:spPr bwMode="auto">
            <a:xfrm>
              <a:off x="6623632" y="3508308"/>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Providing personalized, context-aware help, and taking actions for the customer  </a:t>
              </a:r>
              <a:endParaRPr kumimoji="0" lang="en-IN" sz="1600"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53" name="Graphic 81" descr="icon of a gavel">
              <a:extLst>
                <a:ext uri="{FF2B5EF4-FFF2-40B4-BE49-F238E27FC236}">
                  <a16:creationId xmlns:a16="http://schemas.microsoft.com/office/drawing/2014/main" id="{E51103EC-548C-448D-A452-3F88A15D51A1}"/>
                </a:ext>
              </a:extLst>
            </p:cNvPr>
            <p:cNvSpPr/>
            <p:nvPr/>
          </p:nvSpPr>
          <p:spPr>
            <a:xfrm>
              <a:off x="7892153" y="3990624"/>
              <a:ext cx="489836" cy="366234"/>
            </a:xfrm>
            <a:custGeom>
              <a:avLst/>
              <a:gdLst>
                <a:gd name="connsiteX0" fmla="*/ 415957 w 602456"/>
                <a:gd name="connsiteY0" fmla="*/ 450437 h 450437"/>
                <a:gd name="connsiteX1" fmla="*/ 17812 w 602456"/>
                <a:gd name="connsiteY1" fmla="*/ 450437 h 450437"/>
                <a:gd name="connsiteX2" fmla="*/ 0 w 602456"/>
                <a:gd name="connsiteY2" fmla="*/ 432626 h 450437"/>
                <a:gd name="connsiteX3" fmla="*/ 0 w 602456"/>
                <a:gd name="connsiteY3" fmla="*/ 412623 h 450437"/>
                <a:gd name="connsiteX4" fmla="*/ 433864 w 602456"/>
                <a:gd name="connsiteY4" fmla="*/ 412623 h 450437"/>
                <a:gd name="connsiteX5" fmla="*/ 433864 w 602456"/>
                <a:gd name="connsiteY5" fmla="*/ 432530 h 450437"/>
                <a:gd name="connsiteX6" fmla="*/ 415957 w 602456"/>
                <a:gd name="connsiteY6" fmla="*/ 450437 h 450437"/>
                <a:gd name="connsiteX7" fmla="*/ 355949 w 602456"/>
                <a:gd name="connsiteY7" fmla="*/ 410623 h 450437"/>
                <a:gd name="connsiteX8" fmla="*/ 355949 w 602456"/>
                <a:gd name="connsiteY8" fmla="*/ 372904 h 450437"/>
                <a:gd name="connsiteX9" fmla="*/ 77819 w 602456"/>
                <a:gd name="connsiteY9" fmla="*/ 372904 h 450437"/>
                <a:gd name="connsiteX10" fmla="*/ 77819 w 602456"/>
                <a:gd name="connsiteY10" fmla="*/ 410623 h 450437"/>
                <a:gd name="connsiteX11" fmla="*/ 602456 w 602456"/>
                <a:gd name="connsiteY11" fmla="*/ 297275 h 450437"/>
                <a:gd name="connsiteX12" fmla="*/ 347377 w 602456"/>
                <a:gd name="connsiteY12" fmla="*/ 173165 h 450437"/>
                <a:gd name="connsiteX13" fmla="*/ 400145 w 602456"/>
                <a:gd name="connsiteY13" fmla="*/ 64770 h 450437"/>
                <a:gd name="connsiteX14" fmla="*/ 267081 w 602456"/>
                <a:gd name="connsiteY14" fmla="*/ 0 h 450437"/>
                <a:gd name="connsiteX15" fmla="*/ 144209 w 602456"/>
                <a:gd name="connsiteY15" fmla="*/ 252413 h 450437"/>
                <a:gd name="connsiteX16" fmla="*/ 277273 w 602456"/>
                <a:gd name="connsiteY16" fmla="*/ 317183 h 450437"/>
                <a:gd name="connsiteX17" fmla="*/ 330041 w 602456"/>
                <a:gd name="connsiteY17" fmla="*/ 208788 h 450437"/>
                <a:gd name="connsiteX18" fmla="*/ 585121 w 602456"/>
                <a:gd name="connsiteY18" fmla="*/ 332899 h 450437"/>
                <a:gd name="connsiteX19" fmla="*/ 602456 w 602456"/>
                <a:gd name="connsiteY19" fmla="*/ 297275 h 450437"/>
                <a:gd name="connsiteX20" fmla="*/ 160496 w 602456"/>
                <a:gd name="connsiteY20" fmla="*/ 223552 h 450437"/>
                <a:gd name="connsiteX21" fmla="*/ 290322 w 602456"/>
                <a:gd name="connsiteY21" fmla="*/ 286798 h 450437"/>
                <a:gd name="connsiteX22" fmla="*/ 255746 w 602456"/>
                <a:gd name="connsiteY22" fmla="*/ 27908 h 450437"/>
                <a:gd name="connsiteX23" fmla="*/ 385572 w 602456"/>
                <a:gd name="connsiteY23" fmla="*/ 91154 h 450437"/>
                <a:gd name="connsiteX24" fmla="*/ 572738 w 602456"/>
                <a:gd name="connsiteY24" fmla="*/ 282797 h 450437"/>
                <a:gd name="connsiteX25" fmla="*/ 556070 w 602456"/>
                <a:gd name="connsiteY25" fmla="*/ 317087 h 45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2456" h="450437">
                  <a:moveTo>
                    <a:pt x="415957" y="450437"/>
                  </a:moveTo>
                  <a:lnTo>
                    <a:pt x="17812" y="450437"/>
                  </a:lnTo>
                  <a:cubicBezTo>
                    <a:pt x="8001" y="450437"/>
                    <a:pt x="0" y="442436"/>
                    <a:pt x="0" y="432626"/>
                  </a:cubicBezTo>
                  <a:lnTo>
                    <a:pt x="0" y="412623"/>
                  </a:lnTo>
                  <a:lnTo>
                    <a:pt x="433864" y="412623"/>
                  </a:lnTo>
                  <a:lnTo>
                    <a:pt x="433864" y="432530"/>
                  </a:lnTo>
                  <a:cubicBezTo>
                    <a:pt x="433769" y="442436"/>
                    <a:pt x="425863" y="450437"/>
                    <a:pt x="415957" y="450437"/>
                  </a:cubicBezTo>
                  <a:close/>
                  <a:moveTo>
                    <a:pt x="355949" y="410623"/>
                  </a:moveTo>
                  <a:lnTo>
                    <a:pt x="355949" y="372904"/>
                  </a:lnTo>
                  <a:lnTo>
                    <a:pt x="77819" y="372904"/>
                  </a:lnTo>
                  <a:lnTo>
                    <a:pt x="77819" y="410623"/>
                  </a:lnTo>
                  <a:moveTo>
                    <a:pt x="602456" y="297275"/>
                  </a:moveTo>
                  <a:lnTo>
                    <a:pt x="347377" y="173165"/>
                  </a:lnTo>
                  <a:lnTo>
                    <a:pt x="400145" y="64770"/>
                  </a:lnTo>
                  <a:lnTo>
                    <a:pt x="267081" y="0"/>
                  </a:lnTo>
                  <a:lnTo>
                    <a:pt x="144209" y="252413"/>
                  </a:lnTo>
                  <a:lnTo>
                    <a:pt x="277273" y="317183"/>
                  </a:lnTo>
                  <a:lnTo>
                    <a:pt x="330041" y="208788"/>
                  </a:lnTo>
                  <a:lnTo>
                    <a:pt x="585121" y="332899"/>
                  </a:lnTo>
                  <a:lnTo>
                    <a:pt x="602456" y="297275"/>
                  </a:lnTo>
                  <a:close/>
                  <a:moveTo>
                    <a:pt x="160496" y="223552"/>
                  </a:moveTo>
                  <a:lnTo>
                    <a:pt x="290322" y="286798"/>
                  </a:lnTo>
                  <a:moveTo>
                    <a:pt x="255746" y="27908"/>
                  </a:moveTo>
                  <a:lnTo>
                    <a:pt x="385572" y="91154"/>
                  </a:lnTo>
                  <a:moveTo>
                    <a:pt x="572738" y="282797"/>
                  </a:moveTo>
                  <a:lnTo>
                    <a:pt x="556070" y="317087"/>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FEBF4B0E-D03F-4892-8B04-37228992D9BB}"/>
              </a:ext>
              <a:ext uri="{C183D7F6-B498-43B3-948B-1728B52AA6E4}">
                <adec:decorative xmlns:adec="http://schemas.microsoft.com/office/drawing/2017/decorative" val="1"/>
              </a:ext>
            </a:extLst>
          </p:cNvPr>
          <p:cNvGrpSpPr/>
          <p:nvPr/>
        </p:nvGrpSpPr>
        <p:grpSpPr>
          <a:xfrm>
            <a:off x="8664702" y="1714500"/>
            <a:ext cx="3026878" cy="3026878"/>
            <a:chOff x="8664702" y="1714500"/>
            <a:chExt cx="3026878" cy="3026878"/>
          </a:xfrm>
        </p:grpSpPr>
        <p:sp>
          <p:nvSpPr>
            <p:cNvPr id="40" name="Diamond 39">
              <a:extLst>
                <a:ext uri="{FF2B5EF4-FFF2-40B4-BE49-F238E27FC236}">
                  <a16:creationId xmlns:a16="http://schemas.microsoft.com/office/drawing/2014/main" id="{CDD7AF78-3C3A-4658-B57C-4AB4A7E4E9A8}"/>
                </a:ext>
              </a:extLst>
            </p:cNvPr>
            <p:cNvSpPr/>
            <p:nvPr/>
          </p:nvSpPr>
          <p:spPr bwMode="auto">
            <a:xfrm>
              <a:off x="8664702"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Knowing when to hand off to a human</a:t>
              </a:r>
              <a:endParaRPr kumimoji="0" lang="en-IN" sz="1600"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54" name="hand_3" title="Icon of a hand giving a thumbs-up">
              <a:extLst>
                <a:ext uri="{FF2B5EF4-FFF2-40B4-BE49-F238E27FC236}">
                  <a16:creationId xmlns:a16="http://schemas.microsoft.com/office/drawing/2014/main" id="{30C550A4-9721-48AF-96A3-F87C6BB11E74}"/>
                </a:ext>
              </a:extLst>
            </p:cNvPr>
            <p:cNvSpPr>
              <a:spLocks noChangeAspect="1"/>
            </p:cNvSpPr>
            <p:nvPr/>
          </p:nvSpPr>
          <p:spPr bwMode="auto">
            <a:xfrm>
              <a:off x="9988799" y="2224589"/>
              <a:ext cx="378684" cy="33166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60116245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FF3E9FF7-4431-44C7-98F3-9A546BDE18AA}"/>
              </a:ext>
            </a:extLst>
          </p:cNvPr>
          <p:cNvSpPr>
            <a:spLocks noGrp="1"/>
          </p:cNvSpPr>
          <p:nvPr>
            <p:ph type="title"/>
          </p:nvPr>
        </p:nvSpPr>
        <p:spPr/>
        <p:txBody>
          <a:bodyPr/>
          <a:lstStyle/>
          <a:p>
            <a:r>
              <a:rPr lang="en-US" dirty="0"/>
              <a:t>Types of conversation topics</a:t>
            </a:r>
            <a:br>
              <a:rPr lang="en-US" dirty="0"/>
            </a:br>
            <a:endParaRPr lang="en-US" dirty="0"/>
          </a:p>
        </p:txBody>
      </p:sp>
      <p:sp>
        <p:nvSpPr>
          <p:cNvPr id="13" name="Rectangle 12">
            <a:extLst>
              <a:ext uri="{FF2B5EF4-FFF2-40B4-BE49-F238E27FC236}">
                <a16:creationId xmlns:a16="http://schemas.microsoft.com/office/drawing/2014/main" id="{094615A1-7C5C-45C9-A90C-F220B6B49670}"/>
              </a:ext>
            </a:extLst>
          </p:cNvPr>
          <p:cNvSpPr/>
          <p:nvPr/>
        </p:nvSpPr>
        <p:spPr>
          <a:xfrm>
            <a:off x="455994" y="1246394"/>
            <a:ext cx="8112713" cy="742958"/>
          </a:xfrm>
          <a:prstGeom prst="rect">
            <a:avLst/>
          </a:prstGeom>
        </p:spPr>
        <p:txBody>
          <a:bodyPr lIns="0" tIns="0" rIns="0" bIns="0">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2200" b="0" i="0" u="none" strike="noStrike" kern="1200" cap="none" spc="-49" normalizeH="0" baseline="0" noProof="0" dirty="0">
                <a:ln>
                  <a:noFill/>
                </a:ln>
                <a:solidFill>
                  <a:srgbClr val="0B556A"/>
                </a:solidFill>
                <a:effectLst/>
                <a:uLnTx/>
                <a:uFillTx/>
                <a:latin typeface="Segoe UI"/>
                <a:ea typeface="+mn-ea"/>
                <a:cs typeface="+mn-cs"/>
              </a:rPr>
              <a:t>People use your copilot with a specific issue (“topic”) to address or resolve. You can loosely categorize topics into 3 types:  </a:t>
            </a:r>
          </a:p>
        </p:txBody>
      </p:sp>
      <p:grpSp>
        <p:nvGrpSpPr>
          <p:cNvPr id="11" name="Group 10">
            <a:extLst>
              <a:ext uri="{FF2B5EF4-FFF2-40B4-BE49-F238E27FC236}">
                <a16:creationId xmlns:a16="http://schemas.microsoft.com/office/drawing/2014/main" id="{FC05B464-6866-47AE-AC39-8D3EBB18A4E2}"/>
              </a:ext>
              <a:ext uri="{C183D7F6-B498-43B3-948B-1728B52AA6E4}">
                <adec:decorative xmlns:adec="http://schemas.microsoft.com/office/drawing/2017/decorative" val="1"/>
              </a:ext>
            </a:extLst>
          </p:cNvPr>
          <p:cNvGrpSpPr/>
          <p:nvPr/>
        </p:nvGrpSpPr>
        <p:grpSpPr>
          <a:xfrm>
            <a:off x="458866" y="2074382"/>
            <a:ext cx="5024255" cy="1059089"/>
            <a:chOff x="458866" y="2074382"/>
            <a:chExt cx="5024255" cy="1059089"/>
          </a:xfrm>
        </p:grpSpPr>
        <p:grpSp>
          <p:nvGrpSpPr>
            <p:cNvPr id="62" name="Group 61">
              <a:extLst>
                <a:ext uri="{FF2B5EF4-FFF2-40B4-BE49-F238E27FC236}">
                  <a16:creationId xmlns:a16="http://schemas.microsoft.com/office/drawing/2014/main" id="{12943CD2-61E5-47EB-B0C5-E76A2423FD31}"/>
                </a:ext>
              </a:extLst>
            </p:cNvPr>
            <p:cNvGrpSpPr/>
            <p:nvPr/>
          </p:nvGrpSpPr>
          <p:grpSpPr>
            <a:xfrm>
              <a:off x="458866" y="2270708"/>
              <a:ext cx="666436" cy="666436"/>
              <a:chOff x="5226774" y="1545490"/>
              <a:chExt cx="666436" cy="666436"/>
            </a:xfrm>
          </p:grpSpPr>
          <p:sp>
            <p:nvSpPr>
              <p:cNvPr id="41" name="Diamond 40">
                <a:extLst>
                  <a:ext uri="{FF2B5EF4-FFF2-40B4-BE49-F238E27FC236}">
                    <a16:creationId xmlns:a16="http://schemas.microsoft.com/office/drawing/2014/main" id="{4ADE2FF4-2C0E-45E9-AD82-F6A71E1323C3}"/>
                  </a:ext>
                  <a:ext uri="{C183D7F6-B498-43B3-948B-1728B52AA6E4}">
                    <adec:decorative xmlns:adec="http://schemas.microsoft.com/office/drawing/2017/decorative" val="1"/>
                  </a:ext>
                </a:extLst>
              </p:cNvPr>
              <p:cNvSpPr/>
              <p:nvPr/>
            </p:nvSpPr>
            <p:spPr bwMode="auto">
              <a:xfrm>
                <a:off x="5226774" y="1545490"/>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information" title="Icon of a circle with the letter i inside">
                <a:extLst>
                  <a:ext uri="{FF2B5EF4-FFF2-40B4-BE49-F238E27FC236}">
                    <a16:creationId xmlns:a16="http://schemas.microsoft.com/office/drawing/2014/main" id="{A3F415F8-2420-4E71-83F4-B6FE9D680B1E}"/>
                  </a:ext>
                </a:extLst>
              </p:cNvPr>
              <p:cNvSpPr>
                <a:spLocks noChangeAspect="1" noEditPoints="1"/>
              </p:cNvSpPr>
              <p:nvPr/>
            </p:nvSpPr>
            <p:spPr bwMode="auto">
              <a:xfrm>
                <a:off x="5426645" y="1744546"/>
                <a:ext cx="266694" cy="2683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9BAD7E45-8E71-4E3B-9233-2A2B38C74849}"/>
                </a:ext>
                <a:ext uri="{C183D7F6-B498-43B3-948B-1728B52AA6E4}">
                  <adec:decorative xmlns:adec="http://schemas.microsoft.com/office/drawing/2017/decorative" val="1"/>
                </a:ext>
              </a:extLst>
            </p:cNvPr>
            <p:cNvGrpSpPr/>
            <p:nvPr/>
          </p:nvGrpSpPr>
          <p:grpSpPr>
            <a:xfrm>
              <a:off x="1338158" y="2074382"/>
              <a:ext cx="4144963" cy="1059089"/>
              <a:chOff x="6108033" y="1561874"/>
              <a:chExt cx="4144963" cy="1059089"/>
            </a:xfrm>
          </p:grpSpPr>
          <p:sp>
            <p:nvSpPr>
              <p:cNvPr id="32" name="Rectangle 31">
                <a:extLst>
                  <a:ext uri="{FF2B5EF4-FFF2-40B4-BE49-F238E27FC236}">
                    <a16:creationId xmlns:a16="http://schemas.microsoft.com/office/drawing/2014/main" id="{EFE003A7-1F57-44AC-BA7A-159FF3B947ED}"/>
                  </a:ext>
                </a:extLst>
              </p:cNvPr>
              <p:cNvSpPr/>
              <p:nvPr/>
            </p:nvSpPr>
            <p:spPr>
              <a:xfrm>
                <a:off x="6108033" y="1561874"/>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B556A"/>
                    </a:solidFill>
                    <a:effectLst/>
                    <a:uLnTx/>
                    <a:uFillTx/>
                    <a:latin typeface="Segoe UI Semibold"/>
                    <a:ea typeface="+mn-ea"/>
                    <a:cs typeface="+mn-cs"/>
                  </a:rPr>
                  <a:t>Informational</a:t>
                </a:r>
              </a:p>
            </p:txBody>
          </p:sp>
          <p:sp>
            <p:nvSpPr>
              <p:cNvPr id="38" name="Rectangle 37">
                <a:extLst>
                  <a:ext uri="{FF2B5EF4-FFF2-40B4-BE49-F238E27FC236}">
                    <a16:creationId xmlns:a16="http://schemas.microsoft.com/office/drawing/2014/main" id="{39A5E619-474B-496C-96C6-220225F9D583}"/>
                  </a:ext>
                </a:extLst>
              </p:cNvPr>
              <p:cNvSpPr/>
              <p:nvPr/>
            </p:nvSpPr>
            <p:spPr>
              <a:xfrm>
                <a:off x="6108033" y="1980974"/>
                <a:ext cx="4144963"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What is…? When will…? Why…?</a:t>
                </a:r>
              </a:p>
            </p:txBody>
          </p:sp>
        </p:grpSp>
      </p:grpSp>
      <p:grpSp>
        <p:nvGrpSpPr>
          <p:cNvPr id="9" name="Group 8">
            <a:extLst>
              <a:ext uri="{FF2B5EF4-FFF2-40B4-BE49-F238E27FC236}">
                <a16:creationId xmlns:a16="http://schemas.microsoft.com/office/drawing/2014/main" id="{F8F8CFCE-F3A1-46D0-AAA3-FDACB8AE0B84}"/>
              </a:ext>
              <a:ext uri="{C183D7F6-B498-43B3-948B-1728B52AA6E4}">
                <adec:decorative xmlns:adec="http://schemas.microsoft.com/office/drawing/2017/decorative" val="1"/>
              </a:ext>
            </a:extLst>
          </p:cNvPr>
          <p:cNvGrpSpPr/>
          <p:nvPr/>
        </p:nvGrpSpPr>
        <p:grpSpPr>
          <a:xfrm>
            <a:off x="458866" y="3639228"/>
            <a:ext cx="4020956" cy="1059089"/>
            <a:chOff x="458866" y="3639228"/>
            <a:chExt cx="4020956" cy="1059089"/>
          </a:xfrm>
        </p:grpSpPr>
        <p:grpSp>
          <p:nvGrpSpPr>
            <p:cNvPr id="60" name="Group 59">
              <a:extLst>
                <a:ext uri="{FF2B5EF4-FFF2-40B4-BE49-F238E27FC236}">
                  <a16:creationId xmlns:a16="http://schemas.microsoft.com/office/drawing/2014/main" id="{0DCE0614-F7FB-4BFA-BDEA-C86EB055672C}"/>
                </a:ext>
                <a:ext uri="{C183D7F6-B498-43B3-948B-1728B52AA6E4}">
                  <adec:decorative xmlns:adec="http://schemas.microsoft.com/office/drawing/2017/decorative" val="1"/>
                </a:ext>
              </a:extLst>
            </p:cNvPr>
            <p:cNvGrpSpPr/>
            <p:nvPr/>
          </p:nvGrpSpPr>
          <p:grpSpPr>
            <a:xfrm>
              <a:off x="458866" y="3835554"/>
              <a:ext cx="666436" cy="666436"/>
              <a:chOff x="3420834" y="3373184"/>
              <a:chExt cx="666436" cy="666436"/>
            </a:xfrm>
          </p:grpSpPr>
          <p:sp>
            <p:nvSpPr>
              <p:cNvPr id="42" name="Diamond 41">
                <a:extLst>
                  <a:ext uri="{FF2B5EF4-FFF2-40B4-BE49-F238E27FC236}">
                    <a16:creationId xmlns:a16="http://schemas.microsoft.com/office/drawing/2014/main" id="{D94F9A71-E2BD-495F-A237-E1EDEB16930F}"/>
                  </a:ext>
                  <a:ext uri="{C183D7F6-B498-43B3-948B-1728B52AA6E4}">
                    <adec:decorative xmlns:adec="http://schemas.microsoft.com/office/drawing/2017/decorative" val="1"/>
                  </a:ext>
                </a:extLst>
              </p:cNvPr>
              <p:cNvSpPr/>
              <p:nvPr/>
            </p:nvSpPr>
            <p:spPr bwMode="auto">
              <a:xfrm>
                <a:off x="3420834" y="3373184"/>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check" title="Icon of a checkmark">
                <a:extLst>
                  <a:ext uri="{FF2B5EF4-FFF2-40B4-BE49-F238E27FC236}">
                    <a16:creationId xmlns:a16="http://schemas.microsoft.com/office/drawing/2014/main" id="{CA575024-E380-4A57-8070-47170467EBF8}"/>
                  </a:ext>
                </a:extLst>
              </p:cNvPr>
              <p:cNvSpPr>
                <a:spLocks noChangeAspect="1"/>
              </p:cNvSpPr>
              <p:nvPr/>
            </p:nvSpPr>
            <p:spPr bwMode="auto">
              <a:xfrm>
                <a:off x="3621904" y="3612613"/>
                <a:ext cx="264296" cy="18662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A99607A9-EE47-4FBF-8477-C4550050F5D5}"/>
                </a:ext>
                <a:ext uri="{C183D7F6-B498-43B3-948B-1728B52AA6E4}">
                  <adec:decorative xmlns:adec="http://schemas.microsoft.com/office/drawing/2017/decorative" val="1"/>
                </a:ext>
              </a:extLst>
            </p:cNvPr>
            <p:cNvGrpSpPr/>
            <p:nvPr/>
          </p:nvGrpSpPr>
          <p:grpSpPr>
            <a:xfrm>
              <a:off x="1338158" y="3639228"/>
              <a:ext cx="3141664" cy="1059089"/>
              <a:chOff x="4282510" y="3384353"/>
              <a:chExt cx="3141664" cy="1059089"/>
            </a:xfrm>
          </p:grpSpPr>
          <p:sp>
            <p:nvSpPr>
              <p:cNvPr id="33" name="Rectangle 32">
                <a:extLst>
                  <a:ext uri="{FF2B5EF4-FFF2-40B4-BE49-F238E27FC236}">
                    <a16:creationId xmlns:a16="http://schemas.microsoft.com/office/drawing/2014/main" id="{16144225-437E-4748-A825-05185B6CC8BE}"/>
                  </a:ext>
                </a:extLst>
              </p:cNvPr>
              <p:cNvSpPr/>
              <p:nvPr/>
            </p:nvSpPr>
            <p:spPr>
              <a:xfrm>
                <a:off x="4282510" y="3384353"/>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B556A"/>
                    </a:solidFill>
                    <a:effectLst/>
                    <a:uLnTx/>
                    <a:uFillTx/>
                    <a:latin typeface="Segoe UI Semibold"/>
                    <a:ea typeface="+mn-ea"/>
                    <a:cs typeface="+mn-cs"/>
                  </a:rPr>
                  <a:t>Task completion</a:t>
                </a:r>
              </a:p>
            </p:txBody>
          </p:sp>
          <p:sp>
            <p:nvSpPr>
              <p:cNvPr id="39" name="Rectangle 38">
                <a:extLst>
                  <a:ext uri="{FF2B5EF4-FFF2-40B4-BE49-F238E27FC236}">
                    <a16:creationId xmlns:a16="http://schemas.microsoft.com/office/drawing/2014/main" id="{72758ADA-DBCF-4200-A516-0EF06A275550}"/>
                  </a:ext>
                </a:extLst>
              </p:cNvPr>
              <p:cNvSpPr/>
              <p:nvPr/>
            </p:nvSpPr>
            <p:spPr>
              <a:xfrm>
                <a:off x="4282510" y="3803453"/>
                <a:ext cx="3141664"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I want to…  How do I…?</a:t>
                </a:r>
              </a:p>
            </p:txBody>
          </p:sp>
        </p:grpSp>
      </p:grpSp>
      <p:grpSp>
        <p:nvGrpSpPr>
          <p:cNvPr id="14" name="Group 13">
            <a:extLst>
              <a:ext uri="{FF2B5EF4-FFF2-40B4-BE49-F238E27FC236}">
                <a16:creationId xmlns:a16="http://schemas.microsoft.com/office/drawing/2014/main" id="{6EADF55F-4FF0-4529-9CDF-4B2A0CF1B5EE}"/>
              </a:ext>
              <a:ext uri="{C183D7F6-B498-43B3-948B-1728B52AA6E4}">
                <adec:decorative xmlns:adec="http://schemas.microsoft.com/office/drawing/2017/decorative" val="1"/>
              </a:ext>
            </a:extLst>
          </p:cNvPr>
          <p:cNvGrpSpPr/>
          <p:nvPr/>
        </p:nvGrpSpPr>
        <p:grpSpPr>
          <a:xfrm>
            <a:off x="458866" y="5203855"/>
            <a:ext cx="7310257" cy="1059089"/>
            <a:chOff x="458866" y="5203855"/>
            <a:chExt cx="7310257" cy="1059089"/>
          </a:xfrm>
        </p:grpSpPr>
        <p:grpSp>
          <p:nvGrpSpPr>
            <p:cNvPr id="7" name="Group 6">
              <a:extLst>
                <a:ext uri="{FF2B5EF4-FFF2-40B4-BE49-F238E27FC236}">
                  <a16:creationId xmlns:a16="http://schemas.microsoft.com/office/drawing/2014/main" id="{35C8F94A-FC62-4720-8F73-085E072E8CC1}"/>
                </a:ext>
              </a:extLst>
            </p:cNvPr>
            <p:cNvGrpSpPr/>
            <p:nvPr/>
          </p:nvGrpSpPr>
          <p:grpSpPr>
            <a:xfrm>
              <a:off x="458866" y="5400181"/>
              <a:ext cx="666436" cy="666436"/>
              <a:chOff x="458866" y="5400181"/>
              <a:chExt cx="666436" cy="666436"/>
            </a:xfrm>
          </p:grpSpPr>
          <p:sp>
            <p:nvSpPr>
              <p:cNvPr id="43" name="Diamond 42">
                <a:extLst>
                  <a:ext uri="{FF2B5EF4-FFF2-40B4-BE49-F238E27FC236}">
                    <a16:creationId xmlns:a16="http://schemas.microsoft.com/office/drawing/2014/main" id="{107BA5DE-267A-4E03-9335-2D99FDF273FC}"/>
                  </a:ext>
                  <a:ext uri="{C183D7F6-B498-43B3-948B-1728B52AA6E4}">
                    <adec:decorative xmlns:adec="http://schemas.microsoft.com/office/drawing/2017/decorative" val="1"/>
                  </a:ext>
                </a:extLst>
              </p:cNvPr>
              <p:cNvSpPr/>
              <p:nvPr/>
            </p:nvSpPr>
            <p:spPr bwMode="auto">
              <a:xfrm>
                <a:off x="458866" y="5400181"/>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icon of an alert sign">
                <a:extLst>
                  <a:ext uri="{FF2B5EF4-FFF2-40B4-BE49-F238E27FC236}">
                    <a16:creationId xmlns:a16="http://schemas.microsoft.com/office/drawing/2014/main" id="{E207A4FC-4737-41D4-82A2-28F223448C42}"/>
                  </a:ext>
                </a:extLst>
              </p:cNvPr>
              <p:cNvPicPr>
                <a:picLocks noChangeAspect="1"/>
              </p:cNvPicPr>
              <p:nvPr/>
            </p:nvPicPr>
            <p:blipFill>
              <a:blip r:embed="rId3"/>
              <a:stretch>
                <a:fillRect/>
              </a:stretch>
            </p:blipFill>
            <p:spPr>
              <a:xfrm>
                <a:off x="685856" y="5612100"/>
                <a:ext cx="212456" cy="241167"/>
              </a:xfrm>
              <a:prstGeom prst="rect">
                <a:avLst/>
              </a:prstGeom>
            </p:spPr>
          </p:pic>
        </p:grpSp>
        <p:grpSp>
          <p:nvGrpSpPr>
            <p:cNvPr id="51" name="Group 50">
              <a:extLst>
                <a:ext uri="{FF2B5EF4-FFF2-40B4-BE49-F238E27FC236}">
                  <a16:creationId xmlns:a16="http://schemas.microsoft.com/office/drawing/2014/main" id="{B20ACE2A-F74D-4A1B-9AA2-9A57489DA50D}"/>
                </a:ext>
              </a:extLst>
            </p:cNvPr>
            <p:cNvGrpSpPr/>
            <p:nvPr/>
          </p:nvGrpSpPr>
          <p:grpSpPr>
            <a:xfrm>
              <a:off x="1338158" y="5203855"/>
              <a:ext cx="6430965" cy="1059089"/>
              <a:chOff x="2417658" y="5206831"/>
              <a:chExt cx="6430965" cy="1059089"/>
            </a:xfrm>
          </p:grpSpPr>
          <p:sp>
            <p:nvSpPr>
              <p:cNvPr id="34" name="Rectangle 33">
                <a:extLst>
                  <a:ext uri="{FF2B5EF4-FFF2-40B4-BE49-F238E27FC236}">
                    <a16:creationId xmlns:a16="http://schemas.microsoft.com/office/drawing/2014/main" id="{E0D0882F-02CE-453C-996C-D490945264E6}"/>
                  </a:ext>
                </a:extLst>
              </p:cNvPr>
              <p:cNvSpPr/>
              <p:nvPr/>
            </p:nvSpPr>
            <p:spPr>
              <a:xfrm>
                <a:off x="2417658" y="5206831"/>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B556A"/>
                    </a:solidFill>
                    <a:effectLst/>
                    <a:uLnTx/>
                    <a:uFillTx/>
                    <a:latin typeface="Segoe UI Semibold"/>
                    <a:ea typeface="+mn-ea"/>
                    <a:cs typeface="+mn-cs"/>
                  </a:rPr>
                  <a:t>Troubleshooting</a:t>
                </a:r>
              </a:p>
            </p:txBody>
          </p:sp>
          <p:sp>
            <p:nvSpPr>
              <p:cNvPr id="40" name="Rectangle 39">
                <a:extLst>
                  <a:ext uri="{FF2B5EF4-FFF2-40B4-BE49-F238E27FC236}">
                    <a16:creationId xmlns:a16="http://schemas.microsoft.com/office/drawing/2014/main" id="{1DC4A32D-671B-4FBD-9D58-A9D38370172E}"/>
                  </a:ext>
                </a:extLst>
              </p:cNvPr>
              <p:cNvSpPr/>
              <p:nvPr/>
            </p:nvSpPr>
            <p:spPr>
              <a:xfrm>
                <a:off x="2417658" y="5625931"/>
                <a:ext cx="643096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Something isn’t working right. I got an error message</a:t>
                </a:r>
              </a:p>
            </p:txBody>
          </p:sp>
        </p:grpSp>
      </p:grpSp>
      <p:grpSp>
        <p:nvGrpSpPr>
          <p:cNvPr id="2" name="Group 1">
            <a:extLst>
              <a:ext uri="{FF2B5EF4-FFF2-40B4-BE49-F238E27FC236}">
                <a16:creationId xmlns:a16="http://schemas.microsoft.com/office/drawing/2014/main" id="{7B73115F-096F-495C-A943-61116B1E7AB4}"/>
              </a:ext>
              <a:ext uri="{C183D7F6-B498-43B3-948B-1728B52AA6E4}">
                <adec:decorative xmlns:adec="http://schemas.microsoft.com/office/drawing/2017/decorative" val="1"/>
              </a:ext>
            </a:extLst>
          </p:cNvPr>
          <p:cNvGrpSpPr/>
          <p:nvPr/>
        </p:nvGrpSpPr>
        <p:grpSpPr>
          <a:xfrm>
            <a:off x="7924800" y="-5535"/>
            <a:ext cx="4267200" cy="5193881"/>
            <a:chOff x="7924800" y="-5535"/>
            <a:chExt cx="4267200" cy="5193881"/>
          </a:xfrm>
        </p:grpSpPr>
        <p:grpSp>
          <p:nvGrpSpPr>
            <p:cNvPr id="4" name="Group 3">
              <a:extLst>
                <a:ext uri="{FF2B5EF4-FFF2-40B4-BE49-F238E27FC236}">
                  <a16:creationId xmlns:a16="http://schemas.microsoft.com/office/drawing/2014/main" id="{5773D147-C08C-4342-9670-C5FE27C4E157}"/>
                </a:ext>
                <a:ext uri="{C183D7F6-B498-43B3-948B-1728B52AA6E4}">
                  <adec:decorative xmlns:adec="http://schemas.microsoft.com/office/drawing/2017/decorative" val="1"/>
                </a:ext>
              </a:extLst>
            </p:cNvPr>
            <p:cNvGrpSpPr/>
            <p:nvPr/>
          </p:nvGrpSpPr>
          <p:grpSpPr>
            <a:xfrm>
              <a:off x="7924800" y="-5535"/>
              <a:ext cx="4267200" cy="5193881"/>
              <a:chOff x="5880100" y="-5535"/>
              <a:chExt cx="6311900" cy="6842899"/>
            </a:xfrm>
          </p:grpSpPr>
          <p:sp>
            <p:nvSpPr>
              <p:cNvPr id="26" name="Freeform: Shape 25">
                <a:extLst>
                  <a:ext uri="{FF2B5EF4-FFF2-40B4-BE49-F238E27FC236}">
                    <a16:creationId xmlns:a16="http://schemas.microsoft.com/office/drawing/2014/main" id="{FA44FD4B-C6EB-47EF-9B23-33E5F76B5984}"/>
                  </a:ext>
                </a:extLst>
              </p:cNvPr>
              <p:cNvSpPr/>
              <p:nvPr/>
            </p:nvSpPr>
            <p:spPr bwMode="auto">
              <a:xfrm rot="10800000" flipH="1">
                <a:off x="6604000" y="1249362"/>
                <a:ext cx="5588000" cy="558800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6397CD2-EAF2-4B93-B290-DFBB44E43B66}"/>
                  </a:ext>
                </a:extLst>
              </p:cNvPr>
              <p:cNvSpPr/>
              <p:nvPr/>
            </p:nvSpPr>
            <p:spPr bwMode="auto">
              <a:xfrm rot="10800000" flipH="1">
                <a:off x="5880100" y="-5535"/>
                <a:ext cx="6311900" cy="631190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 name="people_23">
              <a:extLst>
                <a:ext uri="{FF2B5EF4-FFF2-40B4-BE49-F238E27FC236}">
                  <a16:creationId xmlns:a16="http://schemas.microsoft.com/office/drawing/2014/main" id="{1C3ED64B-FAF7-4126-B6A4-89328B2497D9}"/>
                </a:ext>
                <a:ext uri="{C183D7F6-B498-43B3-948B-1728B52AA6E4}">
                  <adec:decorative xmlns:adec="http://schemas.microsoft.com/office/drawing/2017/decorative" val="1"/>
                </a:ext>
              </a:extLst>
            </p:cNvPr>
            <p:cNvSpPr>
              <a:spLocks noChangeAspect="1" noEditPoints="1"/>
            </p:cNvSpPr>
            <p:nvPr/>
          </p:nvSpPr>
          <p:spPr bwMode="auto">
            <a:xfrm>
              <a:off x="10503951" y="800606"/>
              <a:ext cx="1084547" cy="107307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66E3394-D06C-4D2C-9041-7A451384A6DD}"/>
              </a:ext>
              <a:ext uri="{C183D7F6-B498-43B3-948B-1728B52AA6E4}">
                <adec:decorative xmlns:adec="http://schemas.microsoft.com/office/drawing/2017/decorative" val="1"/>
              </a:ext>
            </a:extLst>
          </p:cNvPr>
          <p:cNvGrpSpPr/>
          <p:nvPr/>
        </p:nvGrpSpPr>
        <p:grpSpPr>
          <a:xfrm>
            <a:off x="1361510" y="3386239"/>
            <a:ext cx="7457206" cy="1564847"/>
            <a:chOff x="1361510" y="3386239"/>
            <a:chExt cx="7457206" cy="1564847"/>
          </a:xfrm>
        </p:grpSpPr>
        <p:cxnSp>
          <p:nvCxnSpPr>
            <p:cNvPr id="45" name="Straight Connector 44">
              <a:extLst>
                <a:ext uri="{FF2B5EF4-FFF2-40B4-BE49-F238E27FC236}">
                  <a16:creationId xmlns:a16="http://schemas.microsoft.com/office/drawing/2014/main" id="{F4665DA2-27DA-40A2-86B9-561B9A9E2743}"/>
                </a:ext>
                <a:ext uri="{C183D7F6-B498-43B3-948B-1728B52AA6E4}">
                  <adec:decorative xmlns:adec="http://schemas.microsoft.com/office/drawing/2017/decorative" val="1"/>
                </a:ext>
              </a:extLst>
            </p:cNvPr>
            <p:cNvCxnSpPr>
              <a:cxnSpLocks/>
            </p:cNvCxnSpPr>
            <p:nvPr/>
          </p:nvCxnSpPr>
          <p:spPr>
            <a:xfrm flipV="1">
              <a:off x="1361510" y="3386239"/>
              <a:ext cx="5622004" cy="221"/>
            </a:xfrm>
            <a:prstGeom prst="line">
              <a:avLst/>
            </a:prstGeom>
            <a:ln w="6350">
              <a:solidFill>
                <a:schemeClr val="bg1">
                  <a:lumMod val="75000"/>
                </a:schemeClr>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611910-D8EC-4496-93E4-F1CCC1B48C49}"/>
                </a:ext>
                <a:ext uri="{C183D7F6-B498-43B3-948B-1728B52AA6E4}">
                  <adec:decorative xmlns:adec="http://schemas.microsoft.com/office/drawing/2017/decorative" val="1"/>
                </a:ext>
              </a:extLst>
            </p:cNvPr>
            <p:cNvCxnSpPr>
              <a:cxnSpLocks/>
            </p:cNvCxnSpPr>
            <p:nvPr/>
          </p:nvCxnSpPr>
          <p:spPr>
            <a:xfrm flipV="1">
              <a:off x="1361510" y="4951085"/>
              <a:ext cx="7457206" cy="1"/>
            </a:xfrm>
            <a:prstGeom prst="line">
              <a:avLst/>
            </a:prstGeom>
            <a:ln w="6350">
              <a:solidFill>
                <a:schemeClr val="bg1">
                  <a:lumMod val="75000"/>
                </a:schemeClr>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5689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6EDABEF6-CF12-4B90-AB67-8D72A05B0236}"/>
              </a:ext>
              <a:ext uri="{C183D7F6-B498-43B3-948B-1728B52AA6E4}">
                <adec:decorative xmlns:adec="http://schemas.microsoft.com/office/drawing/2017/decorative" val="1"/>
              </a:ext>
            </a:extLst>
          </p:cNvPr>
          <p:cNvSpPr/>
          <p:nvPr/>
        </p:nvSpPr>
        <p:spPr bwMode="auto">
          <a:xfrm rot="5400000" flipH="1">
            <a:off x="-448933" y="-56156"/>
            <a:ext cx="1532762" cy="742472"/>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44F767B7-C585-4E1E-82F9-6143C2175B35}"/>
              </a:ext>
            </a:extLst>
          </p:cNvPr>
          <p:cNvSpPr>
            <a:spLocks noGrp="1"/>
          </p:cNvSpPr>
          <p:nvPr>
            <p:ph type="title"/>
          </p:nvPr>
        </p:nvSpPr>
        <p:spPr>
          <a:xfrm>
            <a:off x="455995" y="683928"/>
            <a:ext cx="11306469" cy="492443"/>
          </a:xfrm>
        </p:spPr>
        <p:txBody>
          <a:bodyPr/>
          <a:lstStyle/>
          <a:p>
            <a:r>
              <a:rPr lang="en-IN" dirty="0"/>
              <a:t>Designing a topic</a:t>
            </a:r>
          </a:p>
        </p:txBody>
      </p:sp>
      <p:grpSp>
        <p:nvGrpSpPr>
          <p:cNvPr id="44" name="Group 43">
            <a:extLst>
              <a:ext uri="{FF2B5EF4-FFF2-40B4-BE49-F238E27FC236}">
                <a16:creationId xmlns:a16="http://schemas.microsoft.com/office/drawing/2014/main" id="{1BDAB82D-2323-4BDA-8BF3-47C516823E6A}"/>
              </a:ext>
              <a:ext uri="{C183D7F6-B498-43B3-948B-1728B52AA6E4}">
                <adec:decorative xmlns:adec="http://schemas.microsoft.com/office/drawing/2017/decorative" val="1"/>
              </a:ext>
            </a:extLst>
          </p:cNvPr>
          <p:cNvGrpSpPr/>
          <p:nvPr/>
        </p:nvGrpSpPr>
        <p:grpSpPr>
          <a:xfrm>
            <a:off x="455994" y="1854200"/>
            <a:ext cx="11286515" cy="657126"/>
            <a:chOff x="465137" y="1720850"/>
            <a:chExt cx="11544301" cy="682625"/>
          </a:xfrm>
          <a:solidFill>
            <a:schemeClr val="tx2"/>
          </a:solidFill>
        </p:grpSpPr>
        <p:sp>
          <p:nvSpPr>
            <p:cNvPr id="45" name="Arrow: Pentagon 44">
              <a:extLst>
                <a:ext uri="{FF2B5EF4-FFF2-40B4-BE49-F238E27FC236}">
                  <a16:creationId xmlns:a16="http://schemas.microsoft.com/office/drawing/2014/main" id="{9595C5A3-C5BB-4C2E-B058-E1DC45F3697D}"/>
                </a:ext>
              </a:extLst>
            </p:cNvPr>
            <p:cNvSpPr/>
            <p:nvPr/>
          </p:nvSpPr>
          <p:spPr bwMode="auto">
            <a:xfrm>
              <a:off x="465137" y="1720850"/>
              <a:ext cx="2392555" cy="682625"/>
            </a:xfrm>
            <a:prstGeom prst="homePlate">
              <a:avLst>
                <a:gd name="adj" fmla="val 26454"/>
              </a:avLst>
            </a:prstGeom>
            <a:solidFill>
              <a:schemeClr val="tx2">
                <a:lumMod val="20000"/>
                <a:lumOff val="80000"/>
                <a:alpha val="93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Identify the topic</a:t>
              </a:r>
            </a:p>
          </p:txBody>
        </p:sp>
        <p:sp>
          <p:nvSpPr>
            <p:cNvPr id="46" name="Arrow: Chevron 45">
              <a:extLst>
                <a:ext uri="{FF2B5EF4-FFF2-40B4-BE49-F238E27FC236}">
                  <a16:creationId xmlns:a16="http://schemas.microsoft.com/office/drawing/2014/main" id="{D033C73A-583B-41A9-976E-3D332028A494}"/>
                </a:ext>
              </a:extLst>
            </p:cNvPr>
            <p:cNvSpPr/>
            <p:nvPr/>
          </p:nvSpPr>
          <p:spPr bwMode="auto">
            <a:xfrm>
              <a:off x="2753074" y="1720850"/>
              <a:ext cx="2392555" cy="682625"/>
            </a:xfrm>
            <a:prstGeom prst="chevron">
              <a:avLst>
                <a:gd name="adj" fmla="val 26500"/>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List all scenarios</a:t>
              </a:r>
            </a:p>
          </p:txBody>
        </p:sp>
        <p:sp>
          <p:nvSpPr>
            <p:cNvPr id="47" name="Arrow: Chevron 46">
              <a:extLst>
                <a:ext uri="{FF2B5EF4-FFF2-40B4-BE49-F238E27FC236}">
                  <a16:creationId xmlns:a16="http://schemas.microsoft.com/office/drawing/2014/main" id="{7A2E120E-0A68-4856-A433-377C4AF14438}"/>
                </a:ext>
              </a:extLst>
            </p:cNvPr>
            <p:cNvSpPr/>
            <p:nvPr/>
          </p:nvSpPr>
          <p:spPr bwMode="auto">
            <a:xfrm>
              <a:off x="5041011" y="1720850"/>
              <a:ext cx="2392555" cy="682625"/>
            </a:xfrm>
            <a:prstGeom prst="chevron">
              <a:avLst>
                <a:gd name="adj" fmla="val 26500"/>
              </a:avLst>
            </a:prstGeom>
            <a:solidFill>
              <a:schemeClr val="tx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Design a high-level</a:t>
              </a:r>
              <a:br>
                <a:rPr kumimoji="0" lang="en-US" sz="1400" b="0" i="0" u="none" strike="noStrike" kern="1200" cap="none" spc="0" normalizeH="0" baseline="0" noProof="0">
                  <a:ln>
                    <a:noFill/>
                  </a:ln>
                  <a:solidFill>
                    <a:srgbClr val="3C3C41"/>
                  </a:solidFill>
                  <a:effectLst/>
                  <a:uLnTx/>
                  <a:uFillTx/>
                  <a:latin typeface="Segoe UI Semibold"/>
                  <a:ea typeface="+mn-ea"/>
                  <a:cs typeface="+mn-cs"/>
                </a:rPr>
              </a:br>
              <a:r>
                <a:rPr kumimoji="0" lang="en-US" sz="1400" b="0" i="0" u="none" strike="noStrike" kern="1200" cap="none" spc="0" normalizeH="0" baseline="0" noProof="0">
                  <a:ln>
                    <a:noFill/>
                  </a:ln>
                  <a:solidFill>
                    <a:srgbClr val="3C3C41"/>
                  </a:solidFill>
                  <a:effectLst/>
                  <a:uLnTx/>
                  <a:uFillTx/>
                  <a:latin typeface="Segoe UI Semibold"/>
                  <a:ea typeface="+mn-ea"/>
                  <a:cs typeface="+mn-cs"/>
                </a:rPr>
                <a:t>conversation tree</a:t>
              </a:r>
            </a:p>
          </p:txBody>
        </p:sp>
        <p:sp>
          <p:nvSpPr>
            <p:cNvPr id="48" name="Arrow: Chevron 47">
              <a:extLst>
                <a:ext uri="{FF2B5EF4-FFF2-40B4-BE49-F238E27FC236}">
                  <a16:creationId xmlns:a16="http://schemas.microsoft.com/office/drawing/2014/main" id="{7C75A8B8-2143-4534-B5B4-9752C18C54AF}"/>
                </a:ext>
              </a:extLst>
            </p:cNvPr>
            <p:cNvSpPr/>
            <p:nvPr/>
          </p:nvSpPr>
          <p:spPr bwMode="auto">
            <a:xfrm>
              <a:off x="7328948" y="1720850"/>
              <a:ext cx="2392555" cy="682625"/>
            </a:xfrm>
            <a:prstGeom prst="chevron">
              <a:avLst>
                <a:gd name="adj" fmla="val 26500"/>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Design solutions</a:t>
              </a:r>
            </a:p>
          </p:txBody>
        </p:sp>
        <p:sp>
          <p:nvSpPr>
            <p:cNvPr id="49" name="Arrow: Chevron 48">
              <a:extLst>
                <a:ext uri="{FF2B5EF4-FFF2-40B4-BE49-F238E27FC236}">
                  <a16:creationId xmlns:a16="http://schemas.microsoft.com/office/drawing/2014/main" id="{CEAFC778-CE0A-49E3-A903-F25ADFCBCBE9}"/>
                </a:ext>
              </a:extLst>
            </p:cNvPr>
            <p:cNvSpPr/>
            <p:nvPr/>
          </p:nvSpPr>
          <p:spPr bwMode="auto">
            <a:xfrm>
              <a:off x="9616883" y="1720850"/>
              <a:ext cx="2392555" cy="682625"/>
            </a:xfrm>
            <a:prstGeom prst="chevron">
              <a:avLst>
                <a:gd name="adj" fmla="val 26500"/>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Validate and iterate </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on the design</a:t>
              </a:r>
            </a:p>
          </p:txBody>
        </p:sp>
      </p:grpSp>
      <p:sp>
        <p:nvSpPr>
          <p:cNvPr id="39" name="TextBox 38">
            <a:extLst>
              <a:ext uri="{FF2B5EF4-FFF2-40B4-BE49-F238E27FC236}">
                <a16:creationId xmlns:a16="http://schemas.microsoft.com/office/drawing/2014/main" id="{A942FFD9-9F71-4EAB-9AB7-247686BE5BE5}"/>
              </a:ext>
            </a:extLst>
          </p:cNvPr>
          <p:cNvSpPr txBox="1"/>
          <p:nvPr/>
        </p:nvSpPr>
        <p:spPr>
          <a:xfrm>
            <a:off x="455994" y="2638811"/>
            <a:ext cx="2088851" cy="2893100"/>
          </a:xfrm>
          <a:prstGeom prst="rect">
            <a:avLst/>
          </a:prstGeom>
          <a:noFill/>
        </p:spPr>
        <p:txBody>
          <a:bodyPr wrap="square" lIns="0" tIns="0" rIns="0" bIns="0" rtlCol="0" anchor="t">
            <a:spAutoFit/>
          </a:bodyPr>
          <a:lstStyle/>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Choose a topic your copilot audience will ask about</a:t>
            </a:r>
          </a:p>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Focus on high-impact topics first</a:t>
            </a:r>
          </a:p>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Segoe UI"/>
              </a:rPr>
              <a:t>Put your customer empathy hat on … topic design requires understanding both sides of the conversation </a:t>
            </a:r>
          </a:p>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3C3C41"/>
              </a:solidFill>
              <a:effectLst/>
              <a:uLnTx/>
              <a:uFillTx/>
              <a:latin typeface="Segoe UI"/>
              <a:ea typeface="+mn-ea"/>
              <a:cs typeface="Segoe UI"/>
            </a:endParaRPr>
          </a:p>
        </p:txBody>
      </p:sp>
      <p:cxnSp>
        <p:nvCxnSpPr>
          <p:cNvPr id="51" name="Straight Connector 50">
            <a:extLst>
              <a:ext uri="{FF2B5EF4-FFF2-40B4-BE49-F238E27FC236}">
                <a16:creationId xmlns:a16="http://schemas.microsoft.com/office/drawing/2014/main" id="{05849BBD-FCD1-40C9-A439-EAE850A631EE}"/>
              </a:ext>
              <a:ext uri="{C183D7F6-B498-43B3-948B-1728B52AA6E4}">
                <adec:decorative xmlns:adec="http://schemas.microsoft.com/office/drawing/2017/decorative" val="1"/>
              </a:ext>
            </a:extLst>
          </p:cNvPr>
          <p:cNvCxnSpPr/>
          <p:nvPr/>
        </p:nvCxnSpPr>
        <p:spPr>
          <a:xfrm>
            <a:off x="2662045"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C9E42D5-FA24-4350-9A13-4BA28670F856}"/>
              </a:ext>
            </a:extLst>
          </p:cNvPr>
          <p:cNvSpPr txBox="1"/>
          <p:nvPr/>
        </p:nvSpPr>
        <p:spPr>
          <a:xfrm>
            <a:off x="2734048" y="2638811"/>
            <a:ext cx="2101322" cy="1395254"/>
          </a:xfrm>
          <a:prstGeom prst="rect">
            <a:avLst/>
          </a:prstGeom>
          <a:noFill/>
        </p:spPr>
        <p:txBody>
          <a:bodyPr wrap="square" lIns="0" tIns="0" rIns="0" bIns="0" rtlCol="0" anchor="t">
            <a:spAutoFit/>
          </a:bodyPr>
          <a:lstStyle/>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List all possible scenarios </a:t>
            </a:r>
          </a:p>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Think about informational needs, task completion, and troubleshooting</a:t>
            </a:r>
            <a:endParaRPr kumimoji="0" lang="en-US" sz="1400" b="0" i="0" u="none" strike="noStrike" kern="1200" cap="none" spc="0" normalizeH="0" baseline="0" noProof="0" dirty="0">
              <a:ln>
                <a:noFill/>
              </a:ln>
              <a:solidFill>
                <a:srgbClr val="3C3C41"/>
              </a:solidFill>
              <a:effectLst/>
              <a:uLnTx/>
              <a:uFillTx/>
              <a:latin typeface="Segoe UI"/>
              <a:ea typeface="+mn-ea"/>
              <a:cs typeface="Segoe UI"/>
            </a:endParaRPr>
          </a:p>
        </p:txBody>
      </p:sp>
      <p:cxnSp>
        <p:nvCxnSpPr>
          <p:cNvPr id="50" name="Straight Connector 49">
            <a:extLst>
              <a:ext uri="{FF2B5EF4-FFF2-40B4-BE49-F238E27FC236}">
                <a16:creationId xmlns:a16="http://schemas.microsoft.com/office/drawing/2014/main" id="{8862904C-2557-473A-8F5F-B306544C7F86}"/>
              </a:ext>
              <a:ext uri="{C183D7F6-B498-43B3-948B-1728B52AA6E4}">
                <adec:decorative xmlns:adec="http://schemas.microsoft.com/office/drawing/2017/decorative" val="1"/>
              </a:ext>
            </a:extLst>
          </p:cNvPr>
          <p:cNvCxnSpPr/>
          <p:nvPr/>
        </p:nvCxnSpPr>
        <p:spPr>
          <a:xfrm>
            <a:off x="4891093"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2DC2488-3EC8-4AD0-A39D-2EC86DF1D4E5}"/>
              </a:ext>
            </a:extLst>
          </p:cNvPr>
          <p:cNvSpPr txBox="1"/>
          <p:nvPr/>
        </p:nvSpPr>
        <p:spPr>
          <a:xfrm>
            <a:off x="4974978" y="2638812"/>
            <a:ext cx="1956363" cy="3436838"/>
          </a:xfrm>
          <a:prstGeom prst="rect">
            <a:avLst/>
          </a:prstGeom>
          <a:noFill/>
        </p:spPr>
        <p:txBody>
          <a:bodyPr wrap="square" lIns="0" tIns="0" rIns="0" bIns="0" rtlCol="0">
            <a:spAutoFit/>
          </a:bodyPr>
          <a:lstStyle/>
          <a:p>
            <a:pPr marL="174297" marR="0" lvl="0" indent="-174297"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Use your favorite tool to draw the conversation tree</a:t>
            </a:r>
          </a:p>
          <a:p>
            <a:pPr marL="174297" marR="0" lvl="0" indent="-174297"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What is the fewest number of questions you can ask to understand the situation enough to provide the right solution?</a:t>
            </a:r>
          </a:p>
          <a:p>
            <a:pPr marL="174297" marR="0" lvl="0" indent="-174297"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Integrate with Power Automate to personalize and</a:t>
            </a:r>
            <a:br>
              <a:rPr kumimoji="0" lang="en-US" sz="1400" b="0" i="0" u="none" strike="noStrike" kern="1200" cap="none" spc="0" normalizeH="0" baseline="0" noProof="0">
                <a:ln>
                  <a:noFill/>
                </a:ln>
                <a:solidFill>
                  <a:srgbClr val="3C3C41"/>
                </a:solidFill>
                <a:effectLst/>
                <a:uLnTx/>
                <a:uFillTx/>
                <a:latin typeface="Segoe UI"/>
                <a:ea typeface="+mn-ea"/>
                <a:cs typeface="+mn-cs"/>
              </a:rPr>
            </a:br>
            <a:r>
              <a:rPr kumimoji="0" lang="en-US" sz="1400" b="0" i="0" u="none" strike="noStrike" kern="1200" cap="none" spc="0" normalizeH="0" baseline="0" noProof="0">
                <a:ln>
                  <a:noFill/>
                </a:ln>
                <a:solidFill>
                  <a:srgbClr val="3C3C41"/>
                </a:solidFill>
                <a:effectLst/>
                <a:uLnTx/>
                <a:uFillTx/>
                <a:latin typeface="Segoe UI"/>
                <a:ea typeface="+mn-ea"/>
                <a:cs typeface="+mn-cs"/>
              </a:rPr>
              <a:t>speed issue identification</a:t>
            </a:r>
            <a:endParaRPr kumimoji="0" lang="en-US" sz="1400" b="0" i="0" u="none" strike="noStrike" kern="1200" cap="none" spc="0" normalizeH="0" baseline="0" noProof="0">
              <a:ln>
                <a:noFill/>
              </a:ln>
              <a:solidFill>
                <a:srgbClr val="3C3C41"/>
              </a:solidFill>
              <a:effectLst/>
              <a:uLnTx/>
              <a:uFillTx/>
              <a:latin typeface="Segoe UI"/>
              <a:ea typeface="+mn-ea"/>
              <a:cs typeface="Segoe UI"/>
            </a:endParaRPr>
          </a:p>
        </p:txBody>
      </p:sp>
      <p:cxnSp>
        <p:nvCxnSpPr>
          <p:cNvPr id="52" name="Straight Connector 51">
            <a:extLst>
              <a:ext uri="{FF2B5EF4-FFF2-40B4-BE49-F238E27FC236}">
                <a16:creationId xmlns:a16="http://schemas.microsoft.com/office/drawing/2014/main" id="{B5773811-E41C-4721-AFF6-91EFF35B8B1A}"/>
              </a:ext>
              <a:ext uri="{C183D7F6-B498-43B3-948B-1728B52AA6E4}">
                <adec:decorative xmlns:adec="http://schemas.microsoft.com/office/drawing/2017/decorative" val="1"/>
              </a:ext>
            </a:extLst>
          </p:cNvPr>
          <p:cNvCxnSpPr/>
          <p:nvPr/>
        </p:nvCxnSpPr>
        <p:spPr>
          <a:xfrm>
            <a:off x="7119087"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1BDDE3F-3C34-468E-9F32-7DB8D4F9F8BA}"/>
              </a:ext>
            </a:extLst>
          </p:cNvPr>
          <p:cNvSpPr txBox="1"/>
          <p:nvPr/>
        </p:nvSpPr>
        <p:spPr>
          <a:xfrm>
            <a:off x="7199162" y="2638811"/>
            <a:ext cx="2122606" cy="1610697"/>
          </a:xfrm>
          <a:prstGeom prst="rect">
            <a:avLst/>
          </a:prstGeom>
          <a:noFill/>
        </p:spPr>
        <p:txBody>
          <a:bodyPr wrap="square" lIns="0" tIns="0" rIns="0" bIns="0" rtlCol="0" anchor="t">
            <a:spAutoFit/>
          </a:bodyPr>
          <a:lstStyle/>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Make answers clear and concise so users can scan </a:t>
            </a:r>
            <a:br>
              <a:rPr kumimoji="0" lang="en-US" sz="1400" b="0" i="0" u="none" strike="noStrike" kern="1200" cap="none" spc="0" normalizeH="0" baseline="0" noProof="0">
                <a:ln>
                  <a:noFill/>
                </a:ln>
                <a:solidFill>
                  <a:srgbClr val="3C3C41"/>
                </a:solidFill>
                <a:effectLst/>
                <a:uLnTx/>
                <a:uFillTx/>
                <a:latin typeface="Segoe UI"/>
                <a:ea typeface="+mn-ea"/>
                <a:cs typeface="+mn-cs"/>
              </a:rPr>
            </a:br>
            <a:r>
              <a:rPr kumimoji="0" lang="en-US" sz="1400" b="0" i="0" u="none" strike="noStrike" kern="1200" cap="none" spc="0" normalizeH="0" baseline="0" noProof="0">
                <a:ln>
                  <a:noFill/>
                </a:ln>
                <a:solidFill>
                  <a:srgbClr val="3C3C41"/>
                </a:solidFill>
                <a:effectLst/>
                <a:uLnTx/>
                <a:uFillTx/>
                <a:latin typeface="Segoe UI"/>
                <a:ea typeface="+mn-ea"/>
                <a:cs typeface="+mn-cs"/>
              </a:rPr>
              <a:t>information quickly</a:t>
            </a:r>
          </a:p>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Integrate with Power Automate to take action on the user’s behalf</a:t>
            </a:r>
            <a:endParaRPr kumimoji="0" lang="en-US" sz="1400" b="0" i="0" u="none" strike="noStrike" kern="1200" cap="none" spc="0" normalizeH="0" baseline="0" noProof="0">
              <a:ln>
                <a:noFill/>
              </a:ln>
              <a:solidFill>
                <a:srgbClr val="3C3C41"/>
              </a:solidFill>
              <a:effectLst/>
              <a:uLnTx/>
              <a:uFillTx/>
              <a:latin typeface="Segoe UI"/>
              <a:ea typeface="+mn-ea"/>
              <a:cs typeface="Segoe UI"/>
            </a:endParaRPr>
          </a:p>
        </p:txBody>
      </p:sp>
      <p:cxnSp>
        <p:nvCxnSpPr>
          <p:cNvPr id="53" name="Straight Connector 52">
            <a:extLst>
              <a:ext uri="{FF2B5EF4-FFF2-40B4-BE49-F238E27FC236}">
                <a16:creationId xmlns:a16="http://schemas.microsoft.com/office/drawing/2014/main" id="{BB29E768-D3F4-47D4-B31F-ECC7DB02DE07}"/>
              </a:ext>
              <a:ext uri="{C183D7F6-B498-43B3-948B-1728B52AA6E4}">
                <adec:decorative xmlns:adec="http://schemas.microsoft.com/office/drawing/2017/decorative" val="1"/>
              </a:ext>
            </a:extLst>
          </p:cNvPr>
          <p:cNvCxnSpPr/>
          <p:nvPr/>
        </p:nvCxnSpPr>
        <p:spPr>
          <a:xfrm>
            <a:off x="9366795"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BB7039C-23FF-4330-8F98-9DA25BB74FF8}"/>
              </a:ext>
            </a:extLst>
          </p:cNvPr>
          <p:cNvSpPr txBox="1"/>
          <p:nvPr/>
        </p:nvSpPr>
        <p:spPr>
          <a:xfrm>
            <a:off x="9467282" y="2638811"/>
            <a:ext cx="2050362" cy="1179810"/>
          </a:xfrm>
          <a:prstGeom prst="rect">
            <a:avLst/>
          </a:prstGeom>
          <a:noFill/>
        </p:spPr>
        <p:txBody>
          <a:bodyPr wrap="square" lIns="0" tIns="0" rIns="0" bIns="0" rtlCol="0">
            <a:spAutoFit/>
          </a:bodyPr>
          <a:lstStyle/>
          <a:p>
            <a:pPr marL="174297" marR="0" lvl="0" indent="-174297"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Read the dialog out loud before publishing</a:t>
            </a:r>
          </a:p>
          <a:p>
            <a:pPr marL="174297" marR="0" lvl="0" indent="-174297"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Get analytics and read session transcripts for further optimization</a:t>
            </a:r>
          </a:p>
        </p:txBody>
      </p:sp>
      <p:pic>
        <p:nvPicPr>
          <p:cNvPr id="3" name="Picture 2">
            <a:extLst>
              <a:ext uri="{FF2B5EF4-FFF2-40B4-BE49-F238E27FC236}">
                <a16:creationId xmlns:a16="http://schemas.microsoft.com/office/drawing/2014/main" id="{EAC72AA2-6ACC-4768-8F65-E4AE668750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191384" y="-112819"/>
            <a:ext cx="2578832" cy="987638"/>
          </a:xfrm>
          <a:prstGeom prst="rect">
            <a:avLst/>
          </a:prstGeom>
        </p:spPr>
      </p:pic>
      <p:pic>
        <p:nvPicPr>
          <p:cNvPr id="7" name="Picture 6">
            <a:extLst>
              <a:ext uri="{FF2B5EF4-FFF2-40B4-BE49-F238E27FC236}">
                <a16:creationId xmlns:a16="http://schemas.microsoft.com/office/drawing/2014/main" id="{7CCA275B-A47A-4EC6-A874-BC02E7262E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0227" y="5880994"/>
            <a:ext cx="2865368" cy="1133954"/>
          </a:xfrm>
          <a:prstGeom prst="rect">
            <a:avLst/>
          </a:prstGeom>
        </p:spPr>
      </p:pic>
    </p:spTree>
    <p:extLst>
      <p:ext uri="{BB962C8B-B14F-4D97-AF65-F5344CB8AC3E}">
        <p14:creationId xmlns:p14="http://schemas.microsoft.com/office/powerpoint/2010/main" val="379674382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45B22-5731-42BB-9796-EDC7B280BEC6}"/>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lang="en-IN" sz="5400" dirty="0">
                <a:ln>
                  <a:noFill/>
                </a:ln>
                <a:cs typeface="+mn-cs"/>
              </a:rPr>
              <a:t>C</a:t>
            </a:r>
            <a:r>
              <a:rPr kumimoji="0" lang="en-IN" sz="5400" b="0" i="0" u="none" strike="noStrike" kern="1200" cap="none" spc="-49" normalizeH="0" baseline="0" noProof="0" dirty="0" err="1">
                <a:ln>
                  <a:noFill/>
                </a:ln>
                <a:solidFill>
                  <a:schemeClr val="tx1"/>
                </a:solidFill>
                <a:effectLst/>
                <a:uLnTx/>
                <a:uFillTx/>
                <a:latin typeface="+mj-lt"/>
                <a:ea typeface="+mn-ea"/>
                <a:cs typeface="+mn-cs"/>
              </a:rPr>
              <a:t>opilot</a:t>
            </a:r>
            <a:r>
              <a:rPr kumimoji="0" lang="en-IN" sz="5400" b="0" i="0" u="none" strike="noStrike" kern="1200" cap="none" spc="-49" normalizeH="0" baseline="0" noProof="0" dirty="0">
                <a:ln>
                  <a:noFill/>
                </a:ln>
                <a:solidFill>
                  <a:schemeClr val="tx1"/>
                </a:solidFill>
                <a:effectLst/>
                <a:uLnTx/>
                <a:uFillTx/>
                <a:latin typeface="+mj-lt"/>
                <a:ea typeface="+mn-ea"/>
                <a:cs typeface="+mn-cs"/>
              </a:rPr>
              <a:t> conversation styles</a:t>
            </a:r>
          </a:p>
        </p:txBody>
      </p:sp>
    </p:spTree>
    <p:extLst>
      <p:ext uri="{BB962C8B-B14F-4D97-AF65-F5344CB8AC3E}">
        <p14:creationId xmlns:p14="http://schemas.microsoft.com/office/powerpoint/2010/main" val="329425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8976A-228C-4647-AC01-14DE860E716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 y="-88900"/>
            <a:ext cx="9715901" cy="6946900"/>
          </a:xfrm>
          <a:prstGeom prst="rect">
            <a:avLst/>
          </a:prstGeom>
        </p:spPr>
      </p:pic>
      <p:sp>
        <p:nvSpPr>
          <p:cNvPr id="2" name="Title 1">
            <a:extLst>
              <a:ext uri="{FF2B5EF4-FFF2-40B4-BE49-F238E27FC236}">
                <a16:creationId xmlns:a16="http://schemas.microsoft.com/office/drawing/2014/main" id="{296412D3-3AA0-4260-84B6-47EA7E523390}"/>
              </a:ext>
            </a:extLst>
          </p:cNvPr>
          <p:cNvSpPr>
            <a:spLocks noGrp="1"/>
          </p:cNvSpPr>
          <p:nvPr>
            <p:ph type="title"/>
          </p:nvPr>
        </p:nvSpPr>
        <p:spPr>
          <a:xfrm>
            <a:off x="7091343" y="620428"/>
            <a:ext cx="4671122" cy="800219"/>
          </a:xfrm>
        </p:spPr>
        <p:txBody>
          <a:bodyPr/>
          <a:lstStyle/>
          <a:p>
            <a:r>
              <a:rPr lang="en-US" dirty="0"/>
              <a:t>Qualities of a good conversation</a:t>
            </a:r>
            <a:endParaRPr lang="en-IN" dirty="0"/>
          </a:p>
        </p:txBody>
      </p:sp>
      <p:sp>
        <p:nvSpPr>
          <p:cNvPr id="79" name="Text Placeholder 26">
            <a:extLst>
              <a:ext uri="{FF2B5EF4-FFF2-40B4-BE49-F238E27FC236}">
                <a16:creationId xmlns:a16="http://schemas.microsoft.com/office/drawing/2014/main" id="{9B801B24-446E-47E8-84FE-856EF06AD9C2}"/>
              </a:ext>
            </a:extLst>
          </p:cNvPr>
          <p:cNvSpPr txBox="1">
            <a:spLocks/>
          </p:cNvSpPr>
          <p:nvPr/>
        </p:nvSpPr>
        <p:spPr>
          <a:xfrm flipH="1">
            <a:off x="1476533" y="1318326"/>
            <a:ext cx="2453241"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ts val="24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a:ln>
                  <a:noFill/>
                </a:ln>
                <a:solidFill>
                  <a:srgbClr val="FFFFFF"/>
                </a:solidFill>
                <a:effectLst/>
                <a:uLnTx/>
                <a:uFillTx/>
                <a:latin typeface="Segoe UI"/>
                <a:ea typeface="+mn-ea"/>
                <a:cs typeface="+mn-cs"/>
              </a:rPr>
              <a:t>Cooperative</a:t>
            </a:r>
          </a:p>
        </p:txBody>
      </p:sp>
      <p:grpSp>
        <p:nvGrpSpPr>
          <p:cNvPr id="5" name="Group 4" descr="Icon of a handshake">
            <a:extLst>
              <a:ext uri="{FF2B5EF4-FFF2-40B4-BE49-F238E27FC236}">
                <a16:creationId xmlns:a16="http://schemas.microsoft.com/office/drawing/2014/main" id="{1A2905AF-5AEC-4797-8A69-C04E236D6D27}"/>
              </a:ext>
            </a:extLst>
          </p:cNvPr>
          <p:cNvGrpSpPr/>
          <p:nvPr/>
        </p:nvGrpSpPr>
        <p:grpSpPr>
          <a:xfrm>
            <a:off x="4149158" y="580250"/>
            <a:ext cx="788250" cy="788249"/>
            <a:chOff x="4149158" y="580250"/>
            <a:chExt cx="788250" cy="788249"/>
          </a:xfrm>
        </p:grpSpPr>
        <p:sp>
          <p:nvSpPr>
            <p:cNvPr id="81" name="Rectangle 80">
              <a:extLst>
                <a:ext uri="{FF2B5EF4-FFF2-40B4-BE49-F238E27FC236}">
                  <a16:creationId xmlns:a16="http://schemas.microsoft.com/office/drawing/2014/main" id="{100AA087-A65F-40F6-92F4-7859F4F0D0DE}"/>
                </a:ext>
                <a:ext uri="{C183D7F6-B498-43B3-948B-1728B52AA6E4}">
                  <adec:decorative xmlns:adec="http://schemas.microsoft.com/office/drawing/2017/decorative" val="1"/>
                </a:ext>
              </a:extLst>
            </p:cNvPr>
            <p:cNvSpPr/>
            <p:nvPr/>
          </p:nvSpPr>
          <p:spPr bwMode="auto">
            <a:xfrm rot="18900000" flipH="1">
              <a:off x="4149158" y="580250"/>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Commitments_EC4D" title="Icon of a handshake">
              <a:extLst>
                <a:ext uri="{FF2B5EF4-FFF2-40B4-BE49-F238E27FC236}">
                  <a16:creationId xmlns:a16="http://schemas.microsoft.com/office/drawing/2014/main" id="{DA63532E-02E7-4A2C-9865-60EDB0B8D8B7}"/>
                </a:ext>
              </a:extLst>
            </p:cNvPr>
            <p:cNvSpPr>
              <a:spLocks noChangeAspect="1" noEditPoints="1"/>
            </p:cNvSpPr>
            <p:nvPr/>
          </p:nvSpPr>
          <p:spPr bwMode="auto">
            <a:xfrm>
              <a:off x="4309301" y="754987"/>
              <a:ext cx="467964" cy="4387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8" name="Straight Connector 7">
            <a:extLst>
              <a:ext uri="{FF2B5EF4-FFF2-40B4-BE49-F238E27FC236}">
                <a16:creationId xmlns:a16="http://schemas.microsoft.com/office/drawing/2014/main" id="{29FF777E-AAF4-4CBA-9D12-F9F89EE88A70}"/>
              </a:ext>
              <a:ext uri="{C183D7F6-B498-43B3-948B-1728B52AA6E4}">
                <adec:decorative xmlns:adec="http://schemas.microsoft.com/office/drawing/2017/decorative" val="1"/>
              </a:ext>
            </a:extLst>
          </p:cNvPr>
          <p:cNvCxnSpPr>
            <a:cxnSpLocks/>
          </p:cNvCxnSpPr>
          <p:nvPr/>
        </p:nvCxnSpPr>
        <p:spPr>
          <a:xfrm flipV="1">
            <a:off x="4154739" y="1776723"/>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 Placeholder 26">
            <a:extLst>
              <a:ext uri="{FF2B5EF4-FFF2-40B4-BE49-F238E27FC236}">
                <a16:creationId xmlns:a16="http://schemas.microsoft.com/office/drawing/2014/main" id="{900DEE47-9F0D-4D9A-93BF-E4318D422648}"/>
              </a:ext>
            </a:extLst>
          </p:cNvPr>
          <p:cNvSpPr txBox="1">
            <a:spLocks/>
          </p:cNvSpPr>
          <p:nvPr/>
        </p:nvSpPr>
        <p:spPr>
          <a:xfrm flipH="1">
            <a:off x="2353658" y="2136194"/>
            <a:ext cx="2446488" cy="40011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mn-cs"/>
              </a:rPr>
              <a:t>Goal-oriented</a:t>
            </a:r>
          </a:p>
        </p:txBody>
      </p:sp>
      <p:grpSp>
        <p:nvGrpSpPr>
          <p:cNvPr id="7" name="Group 6" descr="Icon of a target with an arrow hitting the bullseye">
            <a:extLst>
              <a:ext uri="{FF2B5EF4-FFF2-40B4-BE49-F238E27FC236}">
                <a16:creationId xmlns:a16="http://schemas.microsoft.com/office/drawing/2014/main" id="{1D630149-CD5F-4D6E-A931-58FA4EAB58A9}"/>
              </a:ext>
            </a:extLst>
          </p:cNvPr>
          <p:cNvGrpSpPr/>
          <p:nvPr/>
        </p:nvGrpSpPr>
        <p:grpSpPr>
          <a:xfrm>
            <a:off x="5083318" y="1487999"/>
            <a:ext cx="788250" cy="788249"/>
            <a:chOff x="5083318" y="1487999"/>
            <a:chExt cx="788250" cy="788249"/>
          </a:xfrm>
        </p:grpSpPr>
        <p:sp>
          <p:nvSpPr>
            <p:cNvPr id="85" name="Rectangle 84">
              <a:extLst>
                <a:ext uri="{FF2B5EF4-FFF2-40B4-BE49-F238E27FC236}">
                  <a16:creationId xmlns:a16="http://schemas.microsoft.com/office/drawing/2014/main" id="{43B9E8C3-F499-4659-BC2C-4E5ABCDF5207}"/>
                </a:ext>
                <a:ext uri="{C183D7F6-B498-43B3-948B-1728B52AA6E4}">
                  <adec:decorative xmlns:adec="http://schemas.microsoft.com/office/drawing/2017/decorative" val="1"/>
                </a:ext>
              </a:extLst>
            </p:cNvPr>
            <p:cNvSpPr/>
            <p:nvPr/>
          </p:nvSpPr>
          <p:spPr bwMode="auto">
            <a:xfrm rot="18900000" flipH="1">
              <a:off x="5083318" y="1487999"/>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target_2" title="Icon of a target with an arrow hitting the bullseye">
              <a:extLst>
                <a:ext uri="{FF2B5EF4-FFF2-40B4-BE49-F238E27FC236}">
                  <a16:creationId xmlns:a16="http://schemas.microsoft.com/office/drawing/2014/main" id="{9DA9EE6B-2EF6-4ECD-A74F-D24DC5C8C807}"/>
                </a:ext>
              </a:extLst>
            </p:cNvPr>
            <p:cNvSpPr>
              <a:spLocks noChangeAspect="1" noEditPoints="1"/>
            </p:cNvSpPr>
            <p:nvPr/>
          </p:nvSpPr>
          <p:spPr bwMode="auto">
            <a:xfrm>
              <a:off x="5278805" y="1684278"/>
              <a:ext cx="397275" cy="395691"/>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5" name="Straight Connector 34">
            <a:extLst>
              <a:ext uri="{FF2B5EF4-FFF2-40B4-BE49-F238E27FC236}">
                <a16:creationId xmlns:a16="http://schemas.microsoft.com/office/drawing/2014/main" id="{1453B121-024D-44E7-A6D6-FEB44F6CB75D}"/>
              </a:ext>
              <a:ext uri="{C183D7F6-B498-43B3-948B-1728B52AA6E4}">
                <adec:decorative xmlns:adec="http://schemas.microsoft.com/office/drawing/2017/decorative" val="1"/>
              </a:ext>
            </a:extLst>
          </p:cNvPr>
          <p:cNvCxnSpPr>
            <a:cxnSpLocks/>
          </p:cNvCxnSpPr>
          <p:nvPr/>
        </p:nvCxnSpPr>
        <p:spPr>
          <a:xfrm flipV="1">
            <a:off x="5100660" y="2708476"/>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 Placeholder 26">
            <a:extLst>
              <a:ext uri="{FF2B5EF4-FFF2-40B4-BE49-F238E27FC236}">
                <a16:creationId xmlns:a16="http://schemas.microsoft.com/office/drawing/2014/main" id="{38557B96-B2C6-4642-8406-A41E287BABD9}"/>
              </a:ext>
            </a:extLst>
          </p:cNvPr>
          <p:cNvSpPr txBox="1">
            <a:spLocks/>
          </p:cNvSpPr>
          <p:nvPr/>
        </p:nvSpPr>
        <p:spPr>
          <a:xfrm flipH="1">
            <a:off x="4530441" y="3042035"/>
            <a:ext cx="1155530"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Segoe UI"/>
              </a:rPr>
              <a:t>Fast</a:t>
            </a:r>
          </a:p>
        </p:txBody>
      </p:sp>
      <p:grpSp>
        <p:nvGrpSpPr>
          <p:cNvPr id="9" name="Group 8" descr="Icon of a spedometer showing fast speed">
            <a:extLst>
              <a:ext uri="{FF2B5EF4-FFF2-40B4-BE49-F238E27FC236}">
                <a16:creationId xmlns:a16="http://schemas.microsoft.com/office/drawing/2014/main" id="{ECEEDBA0-15B1-47B6-B404-5A2B4B8A3908}"/>
              </a:ext>
            </a:extLst>
          </p:cNvPr>
          <p:cNvGrpSpPr/>
          <p:nvPr/>
        </p:nvGrpSpPr>
        <p:grpSpPr>
          <a:xfrm>
            <a:off x="6027267" y="2413412"/>
            <a:ext cx="788250" cy="788249"/>
            <a:chOff x="6027267" y="2413412"/>
            <a:chExt cx="788250" cy="788249"/>
          </a:xfrm>
        </p:grpSpPr>
        <p:sp>
          <p:nvSpPr>
            <p:cNvPr id="91" name="Rectangle 90">
              <a:extLst>
                <a:ext uri="{FF2B5EF4-FFF2-40B4-BE49-F238E27FC236}">
                  <a16:creationId xmlns:a16="http://schemas.microsoft.com/office/drawing/2014/main" id="{9EC4AF13-8E30-4DD5-B47F-8EF5371DB484}"/>
                </a:ext>
                <a:ext uri="{C183D7F6-B498-43B3-948B-1728B52AA6E4}">
                  <adec:decorative xmlns:adec="http://schemas.microsoft.com/office/drawing/2017/decorative" val="1"/>
                </a:ext>
              </a:extLst>
            </p:cNvPr>
            <p:cNvSpPr/>
            <p:nvPr/>
          </p:nvSpPr>
          <p:spPr bwMode="auto">
            <a:xfrm rot="18900000" flipH="1">
              <a:off x="6027267" y="2413412"/>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speedometer_2" title="Icon of a spedometer showing fast speed">
              <a:extLst>
                <a:ext uri="{FF2B5EF4-FFF2-40B4-BE49-F238E27FC236}">
                  <a16:creationId xmlns:a16="http://schemas.microsoft.com/office/drawing/2014/main" id="{88CFD888-80FF-4855-A832-6C4D5B1CECCA}"/>
                </a:ext>
              </a:extLst>
            </p:cNvPr>
            <p:cNvSpPr>
              <a:spLocks noChangeAspect="1" noEditPoints="1"/>
            </p:cNvSpPr>
            <p:nvPr/>
          </p:nvSpPr>
          <p:spPr bwMode="auto">
            <a:xfrm>
              <a:off x="6238512" y="262465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6" name="Straight Connector 35">
            <a:extLst>
              <a:ext uri="{FF2B5EF4-FFF2-40B4-BE49-F238E27FC236}">
                <a16:creationId xmlns:a16="http://schemas.microsoft.com/office/drawing/2014/main" id="{3C51D01E-31DF-4192-B3AC-F5264BAA341E}"/>
              </a:ext>
              <a:ext uri="{C183D7F6-B498-43B3-948B-1728B52AA6E4}">
                <adec:decorative xmlns:adec="http://schemas.microsoft.com/office/drawing/2017/decorative" val="1"/>
              </a:ext>
            </a:extLst>
          </p:cNvPr>
          <p:cNvCxnSpPr>
            <a:cxnSpLocks/>
          </p:cNvCxnSpPr>
          <p:nvPr/>
        </p:nvCxnSpPr>
        <p:spPr>
          <a:xfrm flipV="1">
            <a:off x="6063825" y="3639771"/>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 Placeholder 26">
            <a:extLst>
              <a:ext uri="{FF2B5EF4-FFF2-40B4-BE49-F238E27FC236}">
                <a16:creationId xmlns:a16="http://schemas.microsoft.com/office/drawing/2014/main" id="{9485A60E-FA86-4985-899F-89DE7ECFAB69}"/>
              </a:ext>
            </a:extLst>
          </p:cNvPr>
          <p:cNvSpPr txBox="1">
            <a:spLocks/>
          </p:cNvSpPr>
          <p:nvPr/>
        </p:nvSpPr>
        <p:spPr>
          <a:xfrm flipH="1">
            <a:off x="4595895" y="3947876"/>
            <a:ext cx="2015679"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Segoe UI"/>
              </a:rPr>
              <a:t>Turn-based</a:t>
            </a:r>
          </a:p>
        </p:txBody>
      </p:sp>
      <p:grpSp>
        <p:nvGrpSpPr>
          <p:cNvPr id="10" name="Group 9" descr="Icon of a circle made of a curved arrow pointing counterclockwise">
            <a:extLst>
              <a:ext uri="{FF2B5EF4-FFF2-40B4-BE49-F238E27FC236}">
                <a16:creationId xmlns:a16="http://schemas.microsoft.com/office/drawing/2014/main" id="{AC1AE3C0-D477-4713-984E-DF63722B2673}"/>
              </a:ext>
            </a:extLst>
          </p:cNvPr>
          <p:cNvGrpSpPr/>
          <p:nvPr/>
        </p:nvGrpSpPr>
        <p:grpSpPr>
          <a:xfrm>
            <a:off x="6967176" y="3329993"/>
            <a:ext cx="788250" cy="788249"/>
            <a:chOff x="6967176" y="3329993"/>
            <a:chExt cx="788250" cy="788249"/>
          </a:xfrm>
        </p:grpSpPr>
        <p:sp>
          <p:nvSpPr>
            <p:cNvPr id="93" name="Rectangle 92">
              <a:extLst>
                <a:ext uri="{FF2B5EF4-FFF2-40B4-BE49-F238E27FC236}">
                  <a16:creationId xmlns:a16="http://schemas.microsoft.com/office/drawing/2014/main" id="{B87E6E41-83F2-4B0A-B22E-04BC24156B85}"/>
                </a:ext>
                <a:ext uri="{C183D7F6-B498-43B3-948B-1728B52AA6E4}">
                  <adec:decorative xmlns:adec="http://schemas.microsoft.com/office/drawing/2017/decorative" val="1"/>
                </a:ext>
              </a:extLst>
            </p:cNvPr>
            <p:cNvSpPr/>
            <p:nvPr/>
          </p:nvSpPr>
          <p:spPr bwMode="auto">
            <a:xfrm rot="18900000" flipH="1">
              <a:off x="6967176" y="3329993"/>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arrow_14" title="Icon of a circle made of a curved arrow pointing counterclockwise">
              <a:extLst>
                <a:ext uri="{FF2B5EF4-FFF2-40B4-BE49-F238E27FC236}">
                  <a16:creationId xmlns:a16="http://schemas.microsoft.com/office/drawing/2014/main" id="{7256EE34-E7A5-40B5-B565-5A8D4DD45672}"/>
                </a:ext>
              </a:extLst>
            </p:cNvPr>
            <p:cNvSpPr>
              <a:spLocks noChangeAspect="1" noEditPoints="1"/>
            </p:cNvSpPr>
            <p:nvPr/>
          </p:nvSpPr>
          <p:spPr bwMode="auto">
            <a:xfrm>
              <a:off x="7180171" y="3541237"/>
              <a:ext cx="362260" cy="365760"/>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7" name="Straight Connector 36">
            <a:extLst>
              <a:ext uri="{FF2B5EF4-FFF2-40B4-BE49-F238E27FC236}">
                <a16:creationId xmlns:a16="http://schemas.microsoft.com/office/drawing/2014/main" id="{A2C1399D-61F2-471F-A51D-F94AEDA06177}"/>
              </a:ext>
              <a:ext uri="{C183D7F6-B498-43B3-948B-1728B52AA6E4}">
                <adec:decorative xmlns:adec="http://schemas.microsoft.com/office/drawing/2017/decorative" val="1"/>
              </a:ext>
            </a:extLst>
          </p:cNvPr>
          <p:cNvCxnSpPr>
            <a:cxnSpLocks/>
          </p:cNvCxnSpPr>
          <p:nvPr/>
        </p:nvCxnSpPr>
        <p:spPr>
          <a:xfrm flipV="1">
            <a:off x="6960839" y="4523691"/>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Text Placeholder 26">
            <a:extLst>
              <a:ext uri="{FF2B5EF4-FFF2-40B4-BE49-F238E27FC236}">
                <a16:creationId xmlns:a16="http://schemas.microsoft.com/office/drawing/2014/main" id="{7C64AEE5-39FE-41CD-8148-6FE21A0B174A}"/>
              </a:ext>
            </a:extLst>
          </p:cNvPr>
          <p:cNvSpPr txBox="1">
            <a:spLocks/>
          </p:cNvSpPr>
          <p:nvPr/>
        </p:nvSpPr>
        <p:spPr>
          <a:xfrm flipH="1">
            <a:off x="6279273" y="4853717"/>
            <a:ext cx="1302173"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Segoe UI"/>
              </a:rPr>
              <a:t>Truthful</a:t>
            </a:r>
          </a:p>
        </p:txBody>
      </p:sp>
      <p:grpSp>
        <p:nvGrpSpPr>
          <p:cNvPr id="11" name="Group 10" descr="Icon of a heart with a heartbeat monitor line through the middle">
            <a:extLst>
              <a:ext uri="{FF2B5EF4-FFF2-40B4-BE49-F238E27FC236}">
                <a16:creationId xmlns:a16="http://schemas.microsoft.com/office/drawing/2014/main" id="{A3AF4EA1-FAAF-4AF0-A282-02B4E7F28A12}"/>
              </a:ext>
            </a:extLst>
          </p:cNvPr>
          <p:cNvGrpSpPr/>
          <p:nvPr/>
        </p:nvGrpSpPr>
        <p:grpSpPr>
          <a:xfrm>
            <a:off x="7864031" y="4246574"/>
            <a:ext cx="788250" cy="788249"/>
            <a:chOff x="7864031" y="4246574"/>
            <a:chExt cx="788250" cy="788249"/>
          </a:xfrm>
        </p:grpSpPr>
        <p:sp>
          <p:nvSpPr>
            <p:cNvPr id="95" name="Rectangle 94">
              <a:extLst>
                <a:ext uri="{FF2B5EF4-FFF2-40B4-BE49-F238E27FC236}">
                  <a16:creationId xmlns:a16="http://schemas.microsoft.com/office/drawing/2014/main" id="{20311943-C29B-48D7-9F1F-A1F6AA095D71}"/>
                </a:ext>
                <a:ext uri="{C183D7F6-B498-43B3-948B-1728B52AA6E4}">
                  <adec:decorative xmlns:adec="http://schemas.microsoft.com/office/drawing/2017/decorative" val="1"/>
                </a:ext>
              </a:extLst>
            </p:cNvPr>
            <p:cNvSpPr/>
            <p:nvPr/>
          </p:nvSpPr>
          <p:spPr bwMode="auto">
            <a:xfrm rot="18900000" flipH="1">
              <a:off x="7864031" y="4246574"/>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9" title="Icon of a heart with a heartbeat monitor line through the middle">
              <a:extLst>
                <a:ext uri="{FF2B5EF4-FFF2-40B4-BE49-F238E27FC236}">
                  <a16:creationId xmlns:a16="http://schemas.microsoft.com/office/drawing/2014/main" id="{18D3E6BA-F34B-44BC-8315-0CCDA4F3650C}"/>
                </a:ext>
              </a:extLst>
            </p:cNvPr>
            <p:cNvSpPr>
              <a:spLocks noChangeAspect="1"/>
            </p:cNvSpPr>
            <p:nvPr/>
          </p:nvSpPr>
          <p:spPr bwMode="auto">
            <a:xfrm>
              <a:off x="8042198" y="445781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38" name="Straight Connector 37">
            <a:extLst>
              <a:ext uri="{FF2B5EF4-FFF2-40B4-BE49-F238E27FC236}">
                <a16:creationId xmlns:a16="http://schemas.microsoft.com/office/drawing/2014/main" id="{2E7F44DB-7D84-4DA1-8940-241CB4536F48}"/>
              </a:ext>
              <a:ext uri="{C183D7F6-B498-43B3-948B-1728B52AA6E4}">
                <adec:decorative xmlns:adec="http://schemas.microsoft.com/office/drawing/2017/decorative" val="1"/>
              </a:ext>
            </a:extLst>
          </p:cNvPr>
          <p:cNvCxnSpPr>
            <a:cxnSpLocks/>
          </p:cNvCxnSpPr>
          <p:nvPr/>
        </p:nvCxnSpPr>
        <p:spPr>
          <a:xfrm flipV="1">
            <a:off x="7867619" y="5464598"/>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 Placeholder 26">
            <a:extLst>
              <a:ext uri="{FF2B5EF4-FFF2-40B4-BE49-F238E27FC236}">
                <a16:creationId xmlns:a16="http://schemas.microsoft.com/office/drawing/2014/main" id="{C918D747-6E6E-462E-B9EA-218B7E9E8F5C}"/>
              </a:ext>
            </a:extLst>
          </p:cNvPr>
          <p:cNvSpPr txBox="1">
            <a:spLocks/>
          </p:cNvSpPr>
          <p:nvPr/>
        </p:nvSpPr>
        <p:spPr>
          <a:xfrm flipH="1">
            <a:off x="7345765" y="5759558"/>
            <a:ext cx="1207916"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Segoe UI"/>
              </a:rPr>
              <a:t>Polite </a:t>
            </a:r>
          </a:p>
        </p:txBody>
      </p:sp>
      <p:grpSp>
        <p:nvGrpSpPr>
          <p:cNvPr id="12" name="Group 11" descr="Icon of a person inside a star shape">
            <a:extLst>
              <a:ext uri="{FF2B5EF4-FFF2-40B4-BE49-F238E27FC236}">
                <a16:creationId xmlns:a16="http://schemas.microsoft.com/office/drawing/2014/main" id="{6B7EC14E-F872-4011-91CB-C1C4E840F572}"/>
              </a:ext>
            </a:extLst>
          </p:cNvPr>
          <p:cNvGrpSpPr/>
          <p:nvPr/>
        </p:nvGrpSpPr>
        <p:grpSpPr>
          <a:xfrm>
            <a:off x="8756630" y="5163154"/>
            <a:ext cx="788250" cy="788249"/>
            <a:chOff x="8756630" y="5163154"/>
            <a:chExt cx="788250" cy="788249"/>
          </a:xfrm>
        </p:grpSpPr>
        <p:sp>
          <p:nvSpPr>
            <p:cNvPr id="96" name="Rectangle 95">
              <a:extLst>
                <a:ext uri="{FF2B5EF4-FFF2-40B4-BE49-F238E27FC236}">
                  <a16:creationId xmlns:a16="http://schemas.microsoft.com/office/drawing/2014/main" id="{5652021F-B861-4FDA-9BA3-0B52B3DED087}"/>
                </a:ext>
                <a:ext uri="{C183D7F6-B498-43B3-948B-1728B52AA6E4}">
                  <adec:decorative xmlns:adec="http://schemas.microsoft.com/office/drawing/2017/decorative" val="1"/>
                </a:ext>
              </a:extLst>
            </p:cNvPr>
            <p:cNvSpPr/>
            <p:nvPr/>
          </p:nvSpPr>
          <p:spPr bwMode="auto">
            <a:xfrm rot="18900000" flipH="1">
              <a:off x="8756630" y="5163154"/>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star_2" title="Icon of a person inside a star shape">
              <a:extLst>
                <a:ext uri="{FF2B5EF4-FFF2-40B4-BE49-F238E27FC236}">
                  <a16:creationId xmlns:a16="http://schemas.microsoft.com/office/drawing/2014/main" id="{9B8ADE80-CDFD-4B4F-A6C5-8FDDB82B6A95}"/>
                </a:ext>
              </a:extLst>
            </p:cNvPr>
            <p:cNvSpPr>
              <a:spLocks noChangeAspect="1" noEditPoints="1"/>
            </p:cNvSpPr>
            <p:nvPr/>
          </p:nvSpPr>
          <p:spPr bwMode="auto">
            <a:xfrm>
              <a:off x="8957375" y="5374398"/>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25" name="TextBox 3">
            <a:extLst>
              <a:ext uri="{FF2B5EF4-FFF2-40B4-BE49-F238E27FC236}">
                <a16:creationId xmlns:a16="http://schemas.microsoft.com/office/drawing/2014/main" id="{50421401-99DC-496C-82AF-A0D1AF8EC53E}"/>
              </a:ext>
            </a:extLst>
          </p:cNvPr>
          <p:cNvSpPr txBox="1"/>
          <p:nvPr/>
        </p:nvSpPr>
        <p:spPr>
          <a:xfrm rot="10800000" flipV="1">
            <a:off x="2805401" y="6507894"/>
            <a:ext cx="2844007" cy="2616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Source: Erika Hall, Conversational Design</a:t>
            </a:r>
          </a:p>
        </p:txBody>
      </p:sp>
    </p:spTree>
    <p:extLst>
      <p:ext uri="{BB962C8B-B14F-4D97-AF65-F5344CB8AC3E}">
        <p14:creationId xmlns:p14="http://schemas.microsoft.com/office/powerpoint/2010/main" val="8778735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a:extLst>
              <a:ext uri="{FF2B5EF4-FFF2-40B4-BE49-F238E27FC236}">
                <a16:creationId xmlns:a16="http://schemas.microsoft.com/office/drawing/2014/main" id="{E9A11894-E646-E8E1-ECAD-6BA132F9E9E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339827" y="3314700"/>
            <a:ext cx="6000750" cy="228600"/>
          </a:xfrm>
          <a:prstGeom prst="rect">
            <a:avLst/>
          </a:prstGeom>
        </p:spPr>
      </p:pic>
      <p:sp>
        <p:nvSpPr>
          <p:cNvPr id="205" name="Rectangle: Rounded Corners 4">
            <a:extLst>
              <a:ext uri="{FF2B5EF4-FFF2-40B4-BE49-F238E27FC236}">
                <a16:creationId xmlns:a16="http://schemas.microsoft.com/office/drawing/2014/main" id="{EE1E1230-3896-B8DB-14DE-4DA64C1BB9CF}"/>
              </a:ext>
              <a:ext uri="{C183D7F6-B498-43B3-948B-1728B52AA6E4}">
                <adec:decorative xmlns:adec="http://schemas.microsoft.com/office/drawing/2017/decorative" val="1"/>
              </a:ext>
            </a:extLst>
          </p:cNvPr>
          <p:cNvSpPr/>
          <p:nvPr/>
        </p:nvSpPr>
        <p:spPr>
          <a:xfrm>
            <a:off x="4782952" y="58737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06" name="Rectangle: Rounded Corners 4">
            <a:extLst>
              <a:ext uri="{FF2B5EF4-FFF2-40B4-BE49-F238E27FC236}">
                <a16:creationId xmlns:a16="http://schemas.microsoft.com/office/drawing/2014/main" id="{08CFC3DA-2DFB-078B-20C6-2B85C69D735E}"/>
              </a:ext>
              <a:ext uri="{C183D7F6-B498-43B3-948B-1728B52AA6E4}">
                <adec:decorative xmlns:adec="http://schemas.microsoft.com/office/drawing/2017/decorative" val="1"/>
              </a:ext>
            </a:extLst>
          </p:cNvPr>
          <p:cNvSpPr/>
          <p:nvPr/>
        </p:nvSpPr>
        <p:spPr>
          <a:xfrm>
            <a:off x="8324655" y="58737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09" name="Rectangle: Rounded Corners 4">
            <a:extLst>
              <a:ext uri="{FF2B5EF4-FFF2-40B4-BE49-F238E27FC236}">
                <a16:creationId xmlns:a16="http://schemas.microsoft.com/office/drawing/2014/main" id="{0A7457EB-8400-8A42-8C50-32EE92795BF7}"/>
              </a:ext>
              <a:ext uri="{C183D7F6-B498-43B3-948B-1728B52AA6E4}">
                <adec:decorative xmlns:adec="http://schemas.microsoft.com/office/drawing/2017/decorative" val="1"/>
              </a:ext>
            </a:extLst>
          </p:cNvPr>
          <p:cNvSpPr/>
          <p:nvPr/>
        </p:nvSpPr>
        <p:spPr>
          <a:xfrm>
            <a:off x="4782952" y="258943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0" name="Rectangle: Rounded Corners 4">
            <a:extLst>
              <a:ext uri="{FF2B5EF4-FFF2-40B4-BE49-F238E27FC236}">
                <a16:creationId xmlns:a16="http://schemas.microsoft.com/office/drawing/2014/main" id="{99E6C889-DF43-CB4D-493C-79F693BA0EC9}"/>
              </a:ext>
              <a:ext uri="{C183D7F6-B498-43B3-948B-1728B52AA6E4}">
                <adec:decorative xmlns:adec="http://schemas.microsoft.com/office/drawing/2017/decorative" val="1"/>
              </a:ext>
            </a:extLst>
          </p:cNvPr>
          <p:cNvSpPr/>
          <p:nvPr/>
        </p:nvSpPr>
        <p:spPr>
          <a:xfrm>
            <a:off x="8324655" y="258943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1" name="Rectangle: Rounded Corners 4">
            <a:extLst>
              <a:ext uri="{FF2B5EF4-FFF2-40B4-BE49-F238E27FC236}">
                <a16:creationId xmlns:a16="http://schemas.microsoft.com/office/drawing/2014/main" id="{070D0A0C-6B3E-577A-C3F9-894C173EF625}"/>
              </a:ext>
              <a:ext uri="{C183D7F6-B498-43B3-948B-1728B52AA6E4}">
                <adec:decorative xmlns:adec="http://schemas.microsoft.com/office/drawing/2017/decorative" val="1"/>
              </a:ext>
            </a:extLst>
          </p:cNvPr>
          <p:cNvSpPr/>
          <p:nvPr/>
        </p:nvSpPr>
        <p:spPr>
          <a:xfrm>
            <a:off x="4782952" y="4567387"/>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2" name="Rectangle: Rounded Corners 4">
            <a:extLst>
              <a:ext uri="{FF2B5EF4-FFF2-40B4-BE49-F238E27FC236}">
                <a16:creationId xmlns:a16="http://schemas.microsoft.com/office/drawing/2014/main" id="{8A66ECBE-181A-5FE3-940E-EAED6F02A98C}"/>
              </a:ext>
              <a:ext uri="{C183D7F6-B498-43B3-948B-1728B52AA6E4}">
                <adec:decorative xmlns:adec="http://schemas.microsoft.com/office/drawing/2017/decorative" val="1"/>
              </a:ext>
            </a:extLst>
          </p:cNvPr>
          <p:cNvSpPr/>
          <p:nvPr/>
        </p:nvSpPr>
        <p:spPr>
          <a:xfrm>
            <a:off x="8324655" y="4567387"/>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Title 5">
            <a:extLst>
              <a:ext uri="{FF2B5EF4-FFF2-40B4-BE49-F238E27FC236}">
                <a16:creationId xmlns:a16="http://schemas.microsoft.com/office/drawing/2014/main" id="{65D4FE41-E199-3107-C0BD-85A8A5A99056}"/>
              </a:ext>
            </a:extLst>
          </p:cNvPr>
          <p:cNvSpPr>
            <a:spLocks noGrp="1"/>
          </p:cNvSpPr>
          <p:nvPr>
            <p:ph type="title"/>
          </p:nvPr>
        </p:nvSpPr>
        <p:spPr>
          <a:xfrm>
            <a:off x="588264" y="2690336"/>
            <a:ext cx="3432194" cy="1477328"/>
          </a:xfrm>
        </p:spPr>
        <p:txBody>
          <a:bodyPr anchor="ctr"/>
          <a:lstStyle/>
          <a:p>
            <a:r>
              <a:rPr lang="en-US" sz="3200">
                <a:latin typeface="Segoe Pro Semibold" panose="020B0702040504020203" pitchFamily="34" charset="0"/>
              </a:rPr>
              <a:t>A copilot for every Microsoft Cloud experience</a:t>
            </a:r>
            <a:endParaRPr lang="en-CA" sz="3200">
              <a:latin typeface="Segoe Pro Semibold" panose="020B0702040504020203" pitchFamily="34" charset="0"/>
            </a:endParaRPr>
          </a:p>
        </p:txBody>
      </p:sp>
      <p:sp>
        <p:nvSpPr>
          <p:cNvPr id="216" name="Rectangle: Rounded Corners 4">
            <a:extLst>
              <a:ext uri="{FF2B5EF4-FFF2-40B4-BE49-F238E27FC236}">
                <a16:creationId xmlns:a16="http://schemas.microsoft.com/office/drawing/2014/main" id="{310B5297-35F8-897A-877A-837F553C4223}"/>
              </a:ext>
              <a:ext uri="{C183D7F6-B498-43B3-948B-1728B52AA6E4}">
                <adec:decorative xmlns:adec="http://schemas.microsoft.com/office/drawing/2017/decorative" val="1"/>
              </a:ext>
            </a:extLst>
          </p:cNvPr>
          <p:cNvSpPr/>
          <p:nvPr/>
        </p:nvSpPr>
        <p:spPr>
          <a:xfrm>
            <a:off x="4855988" y="666750"/>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Dynamics 365</a:t>
            </a:r>
          </a:p>
        </p:txBody>
      </p:sp>
      <p:sp>
        <p:nvSpPr>
          <p:cNvPr id="218" name="TextBox 217">
            <a:extLst>
              <a:ext uri="{FF2B5EF4-FFF2-40B4-BE49-F238E27FC236}">
                <a16:creationId xmlns:a16="http://schemas.microsoft.com/office/drawing/2014/main" id="{2CF536E3-494B-22DC-B2C0-90F3327279CE}"/>
              </a:ext>
            </a:extLst>
          </p:cNvPr>
          <p:cNvSpPr txBox="1"/>
          <p:nvPr/>
        </p:nvSpPr>
        <p:spPr>
          <a:xfrm>
            <a:off x="4966405" y="1297593"/>
            <a:ext cx="2917825" cy="738664"/>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Copilot to assist roles within each line of business applications.</a:t>
            </a:r>
          </a:p>
        </p:txBody>
      </p:sp>
      <p:sp>
        <p:nvSpPr>
          <p:cNvPr id="219" name="Rectangle: Rounded Corners 4">
            <a:extLst>
              <a:ext uri="{FF2B5EF4-FFF2-40B4-BE49-F238E27FC236}">
                <a16:creationId xmlns:a16="http://schemas.microsoft.com/office/drawing/2014/main" id="{257AAF61-E6FB-E66B-D78D-52A0EBF624A0}"/>
              </a:ext>
              <a:ext uri="{C183D7F6-B498-43B3-948B-1728B52AA6E4}">
                <adec:decorative xmlns:adec="http://schemas.microsoft.com/office/drawing/2017/decorative" val="1"/>
              </a:ext>
            </a:extLst>
          </p:cNvPr>
          <p:cNvSpPr/>
          <p:nvPr/>
        </p:nvSpPr>
        <p:spPr>
          <a:xfrm>
            <a:off x="8397690" y="666750"/>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sp>
        <p:nvSpPr>
          <p:cNvPr id="217" name="TextBox 216">
            <a:extLst>
              <a:ext uri="{FF2B5EF4-FFF2-40B4-BE49-F238E27FC236}">
                <a16:creationId xmlns:a16="http://schemas.microsoft.com/office/drawing/2014/main" id="{A0D45158-10E7-B320-6BC6-333A5E937DBD}"/>
              </a:ext>
            </a:extLst>
          </p:cNvPr>
          <p:cNvSpPr txBox="1"/>
          <p:nvPr/>
        </p:nvSpPr>
        <p:spPr>
          <a:xfrm>
            <a:off x="8523783" y="1297593"/>
            <a:ext cx="2886476"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Use natural language to accelerate the development of apps, automations and pages.</a:t>
            </a:r>
          </a:p>
        </p:txBody>
      </p:sp>
      <p:sp>
        <p:nvSpPr>
          <p:cNvPr id="220" name="Rectangle: Rounded Corners 4">
            <a:extLst>
              <a:ext uri="{FF2B5EF4-FFF2-40B4-BE49-F238E27FC236}">
                <a16:creationId xmlns:a16="http://schemas.microsoft.com/office/drawing/2014/main" id="{575793C0-7D78-AF9A-A77B-DA4A57D4A9C7}"/>
              </a:ext>
              <a:ext uri="{C183D7F6-B498-43B3-948B-1728B52AA6E4}">
                <adec:decorative xmlns:adec="http://schemas.microsoft.com/office/drawing/2017/decorative" val="1"/>
              </a:ext>
            </a:extLst>
          </p:cNvPr>
          <p:cNvSpPr/>
          <p:nvPr/>
        </p:nvSpPr>
        <p:spPr>
          <a:xfrm>
            <a:off x="4855988" y="2665594"/>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222" name="TextBox 221">
            <a:extLst>
              <a:ext uri="{FF2B5EF4-FFF2-40B4-BE49-F238E27FC236}">
                <a16:creationId xmlns:a16="http://schemas.microsoft.com/office/drawing/2014/main" id="{5D5B59A4-A4C5-A0DE-0D6C-D2F5B494B50E}"/>
              </a:ext>
            </a:extLst>
          </p:cNvPr>
          <p:cNvSpPr txBox="1"/>
          <p:nvPr/>
        </p:nvSpPr>
        <p:spPr>
          <a:xfrm>
            <a:off x="4982081" y="3296437"/>
            <a:ext cx="2886476" cy="738664"/>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Copilot assistant to accelerate productivity with Microsoft 365 apps and chat with your data</a:t>
            </a:r>
          </a:p>
        </p:txBody>
      </p:sp>
      <p:sp>
        <p:nvSpPr>
          <p:cNvPr id="223" name="Rectangle: Rounded Corners 4">
            <a:extLst>
              <a:ext uri="{FF2B5EF4-FFF2-40B4-BE49-F238E27FC236}">
                <a16:creationId xmlns:a16="http://schemas.microsoft.com/office/drawing/2014/main" id="{4B1330A0-48E5-F96E-DD0E-A2AC7A653778}"/>
              </a:ext>
              <a:ext uri="{C183D7F6-B498-43B3-948B-1728B52AA6E4}">
                <adec:decorative xmlns:adec="http://schemas.microsoft.com/office/drawing/2017/decorative" val="1"/>
              </a:ext>
            </a:extLst>
          </p:cNvPr>
          <p:cNvSpPr/>
          <p:nvPr/>
        </p:nvSpPr>
        <p:spPr>
          <a:xfrm>
            <a:off x="8397690" y="2665594"/>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Security</a:t>
            </a:r>
          </a:p>
        </p:txBody>
      </p:sp>
      <p:sp>
        <p:nvSpPr>
          <p:cNvPr id="221" name="TextBox 220">
            <a:extLst>
              <a:ext uri="{FF2B5EF4-FFF2-40B4-BE49-F238E27FC236}">
                <a16:creationId xmlns:a16="http://schemas.microsoft.com/office/drawing/2014/main" id="{36CEE6C6-F1AF-4903-A138-0121A93CB9A9}"/>
              </a:ext>
            </a:extLst>
          </p:cNvPr>
          <p:cNvSpPr txBox="1"/>
          <p:nvPr/>
        </p:nvSpPr>
        <p:spPr>
          <a:xfrm>
            <a:off x="8523783" y="3296437"/>
            <a:ext cx="288647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Receive tailored insights that empower your team to defend.</a:t>
            </a:r>
          </a:p>
        </p:txBody>
      </p:sp>
      <p:sp>
        <p:nvSpPr>
          <p:cNvPr id="224" name="Rectangle: Rounded Corners 4">
            <a:extLst>
              <a:ext uri="{FF2B5EF4-FFF2-40B4-BE49-F238E27FC236}">
                <a16:creationId xmlns:a16="http://schemas.microsoft.com/office/drawing/2014/main" id="{2BF48692-8573-9B02-BEA0-06A60D7FE142}"/>
              </a:ext>
              <a:ext uri="{C183D7F6-B498-43B3-948B-1728B52AA6E4}">
                <adec:decorative xmlns:adec="http://schemas.microsoft.com/office/drawing/2017/decorative" val="1"/>
              </a:ext>
            </a:extLst>
          </p:cNvPr>
          <p:cNvSpPr/>
          <p:nvPr/>
        </p:nvSpPr>
        <p:spPr>
          <a:xfrm>
            <a:off x="4855988" y="4647181"/>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Windows</a:t>
            </a:r>
          </a:p>
        </p:txBody>
      </p:sp>
      <p:sp>
        <p:nvSpPr>
          <p:cNvPr id="226" name="TextBox 225">
            <a:extLst>
              <a:ext uri="{FF2B5EF4-FFF2-40B4-BE49-F238E27FC236}">
                <a16:creationId xmlns:a16="http://schemas.microsoft.com/office/drawing/2014/main" id="{FBF18C8D-CD85-F7CC-FFFF-1FBCF294BCC5}"/>
              </a:ext>
            </a:extLst>
          </p:cNvPr>
          <p:cNvSpPr txBox="1"/>
          <p:nvPr/>
        </p:nvSpPr>
        <p:spPr>
          <a:xfrm>
            <a:off x="4982081" y="5279198"/>
            <a:ext cx="2886476" cy="738664"/>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Get answers and inspirations from across the web, supports creativity and collaboration, and helps you focus on the task</a:t>
            </a:r>
          </a:p>
        </p:txBody>
      </p:sp>
      <p:sp>
        <p:nvSpPr>
          <p:cNvPr id="227" name="Rectangle: Rounded Corners 4">
            <a:extLst>
              <a:ext uri="{FF2B5EF4-FFF2-40B4-BE49-F238E27FC236}">
                <a16:creationId xmlns:a16="http://schemas.microsoft.com/office/drawing/2014/main" id="{4DB75FB5-FCEB-F0A6-BB0A-05C73BF06E1D}"/>
              </a:ext>
              <a:ext uri="{C183D7F6-B498-43B3-948B-1728B52AA6E4}">
                <adec:decorative xmlns:adec="http://schemas.microsoft.com/office/drawing/2017/decorative" val="1"/>
              </a:ext>
            </a:extLst>
          </p:cNvPr>
          <p:cNvSpPr/>
          <p:nvPr/>
        </p:nvSpPr>
        <p:spPr>
          <a:xfrm>
            <a:off x="8397690" y="4647181"/>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GitHub</a:t>
            </a:r>
          </a:p>
        </p:txBody>
      </p:sp>
      <p:sp>
        <p:nvSpPr>
          <p:cNvPr id="225" name="TextBox 224">
            <a:extLst>
              <a:ext uri="{FF2B5EF4-FFF2-40B4-BE49-F238E27FC236}">
                <a16:creationId xmlns:a16="http://schemas.microsoft.com/office/drawing/2014/main" id="{87081961-523E-C8AB-2483-3651755468E6}"/>
              </a:ext>
            </a:extLst>
          </p:cNvPr>
          <p:cNvSpPr txBox="1"/>
          <p:nvPr/>
        </p:nvSpPr>
        <p:spPr>
          <a:xfrm>
            <a:off x="8523783" y="5278024"/>
            <a:ext cx="2886476"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Increase developer productivity by helping you write code faster with less work.</a:t>
            </a:r>
          </a:p>
        </p:txBody>
      </p:sp>
      <p:pic>
        <p:nvPicPr>
          <p:cNvPr id="3" name="Picture 2">
            <a:extLst>
              <a:ext uri="{FF2B5EF4-FFF2-40B4-BE49-F238E27FC236}">
                <a16:creationId xmlns:a16="http://schemas.microsoft.com/office/drawing/2014/main" id="{3602DD2B-4216-01E3-7457-6A4C90B7A794}"/>
              </a:ext>
            </a:extLst>
          </p:cNvPr>
          <p:cNvPicPr>
            <a:picLocks noChangeAspect="1"/>
          </p:cNvPicPr>
          <p:nvPr/>
        </p:nvPicPr>
        <p:blipFill>
          <a:blip r:embed="rId4"/>
          <a:stretch>
            <a:fillRect/>
          </a:stretch>
        </p:blipFill>
        <p:spPr>
          <a:xfrm>
            <a:off x="5029578" y="2755322"/>
            <a:ext cx="273135" cy="300148"/>
          </a:xfrm>
          <a:prstGeom prst="rect">
            <a:avLst/>
          </a:prstGeom>
        </p:spPr>
      </p:pic>
      <p:pic>
        <p:nvPicPr>
          <p:cNvPr id="4" name="Graphic 3">
            <a:extLst>
              <a:ext uri="{FF2B5EF4-FFF2-40B4-BE49-F238E27FC236}">
                <a16:creationId xmlns:a16="http://schemas.microsoft.com/office/drawing/2014/main" id="{6B6280BF-CB7E-64DD-3B4D-BC6DFDA1503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563609" y="781432"/>
            <a:ext cx="273018" cy="289396"/>
          </a:xfrm>
          <a:prstGeom prst="rect">
            <a:avLst/>
          </a:prstGeom>
        </p:spPr>
      </p:pic>
      <p:pic>
        <p:nvPicPr>
          <p:cNvPr id="5" name="Picture 4">
            <a:extLst>
              <a:ext uri="{FF2B5EF4-FFF2-40B4-BE49-F238E27FC236}">
                <a16:creationId xmlns:a16="http://schemas.microsoft.com/office/drawing/2014/main" id="{98558994-7204-10EA-198C-DA5F14B49E6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77250" y1="30750" x2="77250" y2="30750"/>
                        <a14:foregroundMark x1="70750" y1="74750" x2="70750" y2="74750"/>
                        <a14:foregroundMark x1="41500" y1="79250" x2="41500" y2="79250"/>
                      </a14:backgroundRemoval>
                    </a14:imgEffect>
                  </a14:imgLayer>
                </a14:imgProps>
              </a:ext>
            </a:extLst>
          </a:blip>
          <a:stretch>
            <a:fillRect/>
          </a:stretch>
        </p:blipFill>
        <p:spPr>
          <a:xfrm>
            <a:off x="5274517" y="4778706"/>
            <a:ext cx="260576" cy="260576"/>
          </a:xfrm>
          <a:prstGeom prst="rect">
            <a:avLst/>
          </a:prstGeom>
        </p:spPr>
      </p:pic>
      <p:pic>
        <p:nvPicPr>
          <p:cNvPr id="7" name="Picture 6">
            <a:extLst>
              <a:ext uri="{FF2B5EF4-FFF2-40B4-BE49-F238E27FC236}">
                <a16:creationId xmlns:a16="http://schemas.microsoft.com/office/drawing/2014/main" id="{EAD77D9C-E307-4080-42F8-31C6CA3DB972}"/>
              </a:ext>
            </a:extLst>
          </p:cNvPr>
          <p:cNvPicPr>
            <a:picLocks noChangeAspect="1"/>
          </p:cNvPicPr>
          <p:nvPr/>
        </p:nvPicPr>
        <p:blipFill>
          <a:blip r:embed="rId9"/>
          <a:stretch>
            <a:fillRect/>
          </a:stretch>
        </p:blipFill>
        <p:spPr>
          <a:xfrm>
            <a:off x="8523783" y="2775704"/>
            <a:ext cx="279766" cy="279766"/>
          </a:xfrm>
          <a:prstGeom prst="rect">
            <a:avLst/>
          </a:prstGeom>
        </p:spPr>
      </p:pic>
      <p:pic>
        <p:nvPicPr>
          <p:cNvPr id="8" name="Graphic 7">
            <a:extLst>
              <a:ext uri="{FF2B5EF4-FFF2-40B4-BE49-F238E27FC236}">
                <a16:creationId xmlns:a16="http://schemas.microsoft.com/office/drawing/2014/main" id="{B14DDC48-E6A4-BD4D-EE02-781491ADF3D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82089" y="771695"/>
            <a:ext cx="284505" cy="278014"/>
          </a:xfrm>
          <a:prstGeom prst="rect">
            <a:avLst/>
          </a:prstGeom>
          <a:effectLst/>
        </p:spPr>
      </p:pic>
      <p:pic>
        <p:nvPicPr>
          <p:cNvPr id="9" name="Picture 8">
            <a:extLst>
              <a:ext uri="{FF2B5EF4-FFF2-40B4-BE49-F238E27FC236}">
                <a16:creationId xmlns:a16="http://schemas.microsoft.com/office/drawing/2014/main" id="{7A09019D-8B5D-4796-4E5A-EAB36CF560D4}"/>
              </a:ext>
            </a:extLst>
          </p:cNvPr>
          <p:cNvPicPr>
            <a:picLocks noChangeAspect="1"/>
          </p:cNvPicPr>
          <p:nvPr/>
        </p:nvPicPr>
        <p:blipFill>
          <a:blip r:embed="rId12"/>
          <a:stretch>
            <a:fillRect/>
          </a:stretch>
        </p:blipFill>
        <p:spPr>
          <a:xfrm>
            <a:off x="8854331" y="4767376"/>
            <a:ext cx="239494" cy="239494"/>
          </a:xfrm>
          <a:prstGeom prst="rect">
            <a:avLst/>
          </a:prstGeom>
        </p:spPr>
      </p:pic>
    </p:spTree>
    <p:extLst>
      <p:ext uri="{BB962C8B-B14F-4D97-AF65-F5344CB8AC3E}">
        <p14:creationId xmlns:p14="http://schemas.microsoft.com/office/powerpoint/2010/main" val="3754110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6AABDAD-FC9F-494B-B6CC-62D1A281A5D4}"/>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D4189EDD-46E1-4B5A-B9F2-3F7C5F6C80DC}"/>
              </a:ext>
            </a:extLst>
          </p:cNvPr>
          <p:cNvSpPr>
            <a:spLocks noGrp="1"/>
          </p:cNvSpPr>
          <p:nvPr>
            <p:ph type="title"/>
          </p:nvPr>
        </p:nvSpPr>
        <p:spPr/>
        <p:txBody>
          <a:bodyPr/>
          <a:lstStyle/>
          <a:p>
            <a:r>
              <a:rPr lang="en-US" dirty="0"/>
              <a:t>Style: How to sound conversational 1/9</a:t>
            </a:r>
          </a:p>
        </p:txBody>
      </p:sp>
      <p:sp>
        <p:nvSpPr>
          <p:cNvPr id="40" name="Content Placeholder 2">
            <a:extLst>
              <a:ext uri="{FF2B5EF4-FFF2-40B4-BE49-F238E27FC236}">
                <a16:creationId xmlns:a16="http://schemas.microsoft.com/office/drawing/2014/main" id="{D10B4DC0-BB44-452F-8483-B1AA087BEF9B}"/>
              </a:ext>
            </a:extLst>
          </p:cNvPr>
          <p:cNvSpPr txBox="1">
            <a:spLocks/>
          </p:cNvSpPr>
          <p:nvPr/>
        </p:nvSpPr>
        <p:spPr>
          <a:xfrm>
            <a:off x="477671" y="1919316"/>
            <a:ext cx="5489236" cy="3457357"/>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30E5D0"/>
                </a:solidFill>
                <a:effectLst/>
                <a:uLnTx/>
                <a:uFillTx/>
                <a:latin typeface="Segoe UI Semibold"/>
                <a:ea typeface="+mn-ea"/>
                <a:cs typeface="Segoe UI"/>
              </a:rPr>
              <a:t>Customer conversations should emulate the best elements of any conversation — personal and polite, friendly and supportive</a:t>
            </a:r>
          </a:p>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A few stylistic changes in writing can impart warmth and familiarity to your brand voice</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Don’t overuse exclamation points to convey energy. It’s easy to rely on them for this purpose, but too many, in the wrong places, could be interpreted as insincere and robotic</a:t>
            </a:r>
          </a:p>
        </p:txBody>
      </p:sp>
      <p:grpSp>
        <p:nvGrpSpPr>
          <p:cNvPr id="9" name="Group 8" descr="A screenshot of people having a conversation">
            <a:extLst>
              <a:ext uri="{FF2B5EF4-FFF2-40B4-BE49-F238E27FC236}">
                <a16:creationId xmlns:a16="http://schemas.microsoft.com/office/drawing/2014/main" id="{5D037A5D-656D-47A6-95BC-A94918D6040C}"/>
              </a:ext>
            </a:extLst>
          </p:cNvPr>
          <p:cNvGrpSpPr/>
          <p:nvPr/>
        </p:nvGrpSpPr>
        <p:grpSpPr>
          <a:xfrm>
            <a:off x="6345757" y="1581150"/>
            <a:ext cx="5856753" cy="4934891"/>
            <a:chOff x="6345757" y="1581150"/>
            <a:chExt cx="5856753" cy="4934891"/>
          </a:xfrm>
        </p:grpSpPr>
        <p:sp>
          <p:nvSpPr>
            <p:cNvPr id="38" name="Rectangle: Rounded Corners 37">
              <a:extLst>
                <a:ext uri="{FF2B5EF4-FFF2-40B4-BE49-F238E27FC236}">
                  <a16:creationId xmlns:a16="http://schemas.microsoft.com/office/drawing/2014/main" id="{4CB9DA6D-B374-4DC0-9382-E4D9F5276D96}"/>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402B4502-1712-4996-A023-FBB19493E76C}"/>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6" name="Picture 5" descr="Icon of a person">
              <a:extLst>
                <a:ext uri="{FF2B5EF4-FFF2-40B4-BE49-F238E27FC236}">
                  <a16:creationId xmlns:a16="http://schemas.microsoft.com/office/drawing/2014/main" id="{7EB1E8AD-5F92-4FCA-BFC8-4511D31F8B18}"/>
                </a:ext>
              </a:extLst>
            </p:cNvPr>
            <p:cNvPicPr>
              <a:picLocks noChangeAspect="1"/>
            </p:cNvPicPr>
            <p:nvPr/>
          </p:nvPicPr>
          <p:blipFill>
            <a:blip r:embed="rId3"/>
            <a:stretch>
              <a:fillRect/>
            </a:stretch>
          </p:blipFill>
          <p:spPr>
            <a:xfrm>
              <a:off x="6905011" y="2227272"/>
              <a:ext cx="345948" cy="345948"/>
            </a:xfrm>
            <a:prstGeom prst="rect">
              <a:avLst/>
            </a:prstGeom>
          </p:spPr>
        </p:pic>
        <p:grpSp>
          <p:nvGrpSpPr>
            <p:cNvPr id="94" name="Group 93">
              <a:extLst>
                <a:ext uri="{FF2B5EF4-FFF2-40B4-BE49-F238E27FC236}">
                  <a16:creationId xmlns:a16="http://schemas.microsoft.com/office/drawing/2014/main" id="{ED99E8DC-BC5A-4256-AA36-65D1A42B991C}"/>
                </a:ext>
                <a:ext uri="{C183D7F6-B498-43B3-948B-1728B52AA6E4}">
                  <adec:decorative xmlns:adec="http://schemas.microsoft.com/office/drawing/2017/decorative" val="1"/>
                </a:ext>
              </a:extLst>
            </p:cNvPr>
            <p:cNvGrpSpPr/>
            <p:nvPr/>
          </p:nvGrpSpPr>
          <p:grpSpPr>
            <a:xfrm>
              <a:off x="7368715" y="2249904"/>
              <a:ext cx="3613859" cy="633425"/>
              <a:chOff x="7156454" y="1900890"/>
              <a:chExt cx="3461850" cy="606781"/>
            </a:xfrm>
          </p:grpSpPr>
          <p:sp>
            <p:nvSpPr>
              <p:cNvPr id="150" name="Rectangle: Rounded Corners 149">
                <a:extLst>
                  <a:ext uri="{FF2B5EF4-FFF2-40B4-BE49-F238E27FC236}">
                    <a16:creationId xmlns:a16="http://schemas.microsoft.com/office/drawing/2014/main" id="{FF275B9D-5939-4330-B131-9A1D6EAED3D8}"/>
                  </a:ext>
                </a:extLst>
              </p:cNvPr>
              <p:cNvSpPr/>
              <p:nvPr/>
            </p:nvSpPr>
            <p:spPr bwMode="auto">
              <a:xfrm>
                <a:off x="7369308" y="1900890"/>
                <a:ext cx="3248996" cy="606781"/>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Hey Bryan! Would you like the usual — a large cheese pizza?</a:t>
                </a:r>
              </a:p>
            </p:txBody>
          </p:sp>
          <p:sp>
            <p:nvSpPr>
              <p:cNvPr id="151" name="Isosceles Triangle 150">
                <a:extLst>
                  <a:ext uri="{FF2B5EF4-FFF2-40B4-BE49-F238E27FC236}">
                    <a16:creationId xmlns:a16="http://schemas.microsoft.com/office/drawing/2014/main" id="{71BBF1E1-754A-4AEA-9EC6-DA3EF37980D6}"/>
                  </a:ext>
                  <a:ext uri="{C183D7F6-B498-43B3-948B-1728B52AA6E4}">
                    <adec:decorative xmlns:adec="http://schemas.microsoft.com/office/drawing/2017/decorative" val="1"/>
                  </a:ext>
                </a:extLst>
              </p:cNvPr>
              <p:cNvSpPr/>
              <p:nvPr/>
            </p:nvSpPr>
            <p:spPr bwMode="auto">
              <a:xfrm rot="16200000">
                <a:off x="7174865" y="2031733"/>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descr="Icon of a person">
              <a:extLst>
                <a:ext uri="{FF2B5EF4-FFF2-40B4-BE49-F238E27FC236}">
                  <a16:creationId xmlns:a16="http://schemas.microsoft.com/office/drawing/2014/main" id="{B670A55E-647F-404A-B944-6B1B29FE232C}"/>
                </a:ext>
              </a:extLst>
            </p:cNvPr>
            <p:cNvPicPr>
              <a:picLocks noChangeAspect="1"/>
            </p:cNvPicPr>
            <p:nvPr/>
          </p:nvPicPr>
          <p:blipFill>
            <a:blip r:embed="rId3"/>
            <a:stretch>
              <a:fillRect/>
            </a:stretch>
          </p:blipFill>
          <p:spPr>
            <a:xfrm>
              <a:off x="6905011" y="3111468"/>
              <a:ext cx="345948" cy="345948"/>
            </a:xfrm>
            <a:prstGeom prst="rect">
              <a:avLst/>
            </a:prstGeom>
          </p:spPr>
        </p:pic>
        <p:grpSp>
          <p:nvGrpSpPr>
            <p:cNvPr id="95" name="Group 94">
              <a:extLst>
                <a:ext uri="{FF2B5EF4-FFF2-40B4-BE49-F238E27FC236}">
                  <a16:creationId xmlns:a16="http://schemas.microsoft.com/office/drawing/2014/main" id="{C48945D4-D631-4AF3-B9F9-1337CAA671FA}"/>
                </a:ext>
                <a:ext uri="{C183D7F6-B498-43B3-948B-1728B52AA6E4}">
                  <adec:decorative xmlns:adec="http://schemas.microsoft.com/office/drawing/2017/decorative" val="1"/>
                </a:ext>
              </a:extLst>
            </p:cNvPr>
            <p:cNvGrpSpPr/>
            <p:nvPr/>
          </p:nvGrpSpPr>
          <p:grpSpPr>
            <a:xfrm>
              <a:off x="7368712" y="3120564"/>
              <a:ext cx="3613862" cy="1080643"/>
              <a:chOff x="7156452" y="2798002"/>
              <a:chExt cx="3461852" cy="1035188"/>
            </a:xfrm>
          </p:grpSpPr>
          <p:sp>
            <p:nvSpPr>
              <p:cNvPr id="144" name="Rectangle: Rounded Corners 143">
                <a:extLst>
                  <a:ext uri="{FF2B5EF4-FFF2-40B4-BE49-F238E27FC236}">
                    <a16:creationId xmlns:a16="http://schemas.microsoft.com/office/drawing/2014/main" id="{4B1CE9DB-0B9C-4BB4-8DA4-EB53763A16FC}"/>
                  </a:ext>
                </a:extLst>
              </p:cNvPr>
              <p:cNvSpPr/>
              <p:nvPr/>
            </p:nvSpPr>
            <p:spPr bwMode="auto">
              <a:xfrm>
                <a:off x="7369308" y="2798002"/>
                <a:ext cx="3248996" cy="1035188"/>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So you know, there is a buy-a-large-get-a-small-free deal going on through Saturday. Do you want to try this deal?</a:t>
                </a:r>
              </a:p>
            </p:txBody>
          </p:sp>
          <p:sp>
            <p:nvSpPr>
              <p:cNvPr id="149" name="Isosceles Triangle 148">
                <a:extLst>
                  <a:ext uri="{FF2B5EF4-FFF2-40B4-BE49-F238E27FC236}">
                    <a16:creationId xmlns:a16="http://schemas.microsoft.com/office/drawing/2014/main" id="{8FC46A5D-2333-45F2-9F3A-9A9AC6A4CA73}"/>
                  </a:ext>
                  <a:ext uri="{C183D7F6-B498-43B3-948B-1728B52AA6E4}">
                    <adec:decorative xmlns:adec="http://schemas.microsoft.com/office/drawing/2017/decorative" val="1"/>
                  </a:ext>
                </a:extLst>
              </p:cNvPr>
              <p:cNvSpPr/>
              <p:nvPr/>
            </p:nvSpPr>
            <p:spPr bwMode="auto">
              <a:xfrm rot="16200000">
                <a:off x="7174864" y="2928842"/>
                <a:ext cx="202703" cy="239527"/>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BAE6B14C-90D6-4890-B642-A5FE8CB1983A}"/>
                </a:ext>
                <a:ext uri="{C183D7F6-B498-43B3-948B-1728B52AA6E4}">
                  <adec:decorative xmlns:adec="http://schemas.microsoft.com/office/drawing/2017/decorative" val="1"/>
                </a:ext>
              </a:extLst>
            </p:cNvPr>
            <p:cNvGrpSpPr/>
            <p:nvPr/>
          </p:nvGrpSpPr>
          <p:grpSpPr>
            <a:xfrm>
              <a:off x="10512776" y="4428326"/>
              <a:ext cx="863699" cy="378573"/>
              <a:chOff x="10168267" y="3961429"/>
              <a:chExt cx="827369" cy="362649"/>
            </a:xfrm>
          </p:grpSpPr>
          <p:sp>
            <p:nvSpPr>
              <p:cNvPr id="142" name="Rectangle: Rounded Corners 141">
                <a:extLst>
                  <a:ext uri="{FF2B5EF4-FFF2-40B4-BE49-F238E27FC236}">
                    <a16:creationId xmlns:a16="http://schemas.microsoft.com/office/drawing/2014/main" id="{E9FC7451-C641-4C3C-A4D5-B8F9C486FBAA}"/>
                  </a:ext>
                </a:extLst>
              </p:cNvPr>
              <p:cNvSpPr/>
              <p:nvPr/>
            </p:nvSpPr>
            <p:spPr bwMode="auto">
              <a:xfrm>
                <a:off x="10168267" y="3961429"/>
                <a:ext cx="641390" cy="362649"/>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Yeah!!</a:t>
                </a:r>
              </a:p>
            </p:txBody>
          </p:sp>
          <p:sp>
            <p:nvSpPr>
              <p:cNvPr id="143" name="Isosceles Triangle 142">
                <a:extLst>
                  <a:ext uri="{FF2B5EF4-FFF2-40B4-BE49-F238E27FC236}">
                    <a16:creationId xmlns:a16="http://schemas.microsoft.com/office/drawing/2014/main" id="{05B9C5E4-B76B-46E3-A81F-53CD1D0F9F16}"/>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101" name="Picture 46" descr="A picture of a person talking">
              <a:extLst>
                <a:ext uri="{FF2B5EF4-FFF2-40B4-BE49-F238E27FC236}">
                  <a16:creationId xmlns:a16="http://schemas.microsoft.com/office/drawing/2014/main" id="{E6EE0026-DD45-4420-8195-1B9E739DE50E}"/>
                </a:ext>
              </a:extLst>
            </p:cNvPr>
            <p:cNvPicPr>
              <a:picLocks noChangeAspect="1"/>
            </p:cNvPicPr>
            <p:nvPr/>
          </p:nvPicPr>
          <p:blipFill>
            <a:blip r:embed="rId4"/>
            <a:srcRect b="258"/>
            <a:stretch>
              <a:fillRect/>
            </a:stretch>
          </p:blipFill>
          <p:spPr>
            <a:xfrm>
              <a:off x="11471877" y="4345507"/>
              <a:ext cx="386670" cy="386670"/>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8" name="Picture 7" descr="Icon of a person">
              <a:extLst>
                <a:ext uri="{FF2B5EF4-FFF2-40B4-BE49-F238E27FC236}">
                  <a16:creationId xmlns:a16="http://schemas.microsoft.com/office/drawing/2014/main" id="{85E999A4-219A-410B-91DF-CCD9C0165A2C}"/>
                </a:ext>
              </a:extLst>
            </p:cNvPr>
            <p:cNvPicPr>
              <a:picLocks noChangeAspect="1"/>
            </p:cNvPicPr>
            <p:nvPr/>
          </p:nvPicPr>
          <p:blipFill>
            <a:blip r:embed="rId3"/>
            <a:stretch>
              <a:fillRect/>
            </a:stretch>
          </p:blipFill>
          <p:spPr>
            <a:xfrm>
              <a:off x="6905011" y="5045177"/>
              <a:ext cx="345948" cy="345948"/>
            </a:xfrm>
            <a:prstGeom prst="rect">
              <a:avLst/>
            </a:prstGeom>
          </p:spPr>
        </p:pic>
        <p:grpSp>
          <p:nvGrpSpPr>
            <p:cNvPr id="97" name="Group 96">
              <a:extLst>
                <a:ext uri="{FF2B5EF4-FFF2-40B4-BE49-F238E27FC236}">
                  <a16:creationId xmlns:a16="http://schemas.microsoft.com/office/drawing/2014/main" id="{F9681A6C-653A-44F2-B0FE-98DC51D20688}"/>
                </a:ext>
                <a:ext uri="{C183D7F6-B498-43B3-948B-1728B52AA6E4}">
                  <adec:decorative xmlns:adec="http://schemas.microsoft.com/office/drawing/2017/decorative" val="1"/>
                </a:ext>
              </a:extLst>
            </p:cNvPr>
            <p:cNvGrpSpPr/>
            <p:nvPr/>
          </p:nvGrpSpPr>
          <p:grpSpPr>
            <a:xfrm>
              <a:off x="7368712" y="5049090"/>
              <a:ext cx="3613862" cy="678610"/>
              <a:chOff x="7156452" y="4582334"/>
              <a:chExt cx="3461852" cy="650066"/>
            </a:xfrm>
          </p:grpSpPr>
          <p:sp>
            <p:nvSpPr>
              <p:cNvPr id="124" name="Rectangle: Rounded Corners 123">
                <a:extLst>
                  <a:ext uri="{FF2B5EF4-FFF2-40B4-BE49-F238E27FC236}">
                    <a16:creationId xmlns:a16="http://schemas.microsoft.com/office/drawing/2014/main" id="{CE6C8576-C996-4821-925C-6B0130570E78}"/>
                  </a:ext>
                </a:extLst>
              </p:cNvPr>
              <p:cNvSpPr/>
              <p:nvPr/>
            </p:nvSpPr>
            <p:spPr bwMode="auto">
              <a:xfrm>
                <a:off x="7369308" y="4582334"/>
                <a:ext cx="3248996" cy="650066"/>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Great! Let me get your order started for you.</a:t>
                </a:r>
              </a:p>
            </p:txBody>
          </p:sp>
          <p:sp>
            <p:nvSpPr>
              <p:cNvPr id="141" name="Isosceles Triangle 140">
                <a:extLst>
                  <a:ext uri="{FF2B5EF4-FFF2-40B4-BE49-F238E27FC236}">
                    <a16:creationId xmlns:a16="http://schemas.microsoft.com/office/drawing/2014/main" id="{7CC04476-EDD7-4E4D-AF13-B2404B61222C}"/>
                  </a:ext>
                  <a:ext uri="{C183D7F6-B498-43B3-948B-1728B52AA6E4}">
                    <adec:decorative xmlns:adec="http://schemas.microsoft.com/office/drawing/2017/decorative" val="1"/>
                  </a:ext>
                </a:extLst>
              </p:cNvPr>
              <p:cNvSpPr/>
              <p:nvPr/>
            </p:nvSpPr>
            <p:spPr bwMode="auto">
              <a:xfrm rot="16200000">
                <a:off x="7174864" y="4713174"/>
                <a:ext cx="202703" cy="239527"/>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763359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Freeform: Shape 210">
            <a:extLst>
              <a:ext uri="{FF2B5EF4-FFF2-40B4-BE49-F238E27FC236}">
                <a16:creationId xmlns:a16="http://schemas.microsoft.com/office/drawing/2014/main" id="{C0A204B9-B588-4104-ADDD-842892E39404}"/>
              </a:ext>
              <a:ext uri="{C183D7F6-B498-43B3-948B-1728B52AA6E4}">
                <adec:decorative xmlns:adec="http://schemas.microsoft.com/office/drawing/2017/decorative" val="1"/>
              </a:ext>
            </a:extLst>
          </p:cNvPr>
          <p:cNvSpPr/>
          <p:nvPr/>
        </p:nvSpPr>
        <p:spPr bwMode="auto">
          <a:xfrm flipV="1">
            <a:off x="0" y="2135351"/>
            <a:ext cx="4147765" cy="3187700"/>
          </a:xfrm>
          <a:custGeom>
            <a:avLst/>
            <a:gdLst>
              <a:gd name="connsiteX0" fmla="*/ 3350840 w 4147765"/>
              <a:gd name="connsiteY0" fmla="*/ 3187700 h 3187700"/>
              <a:gd name="connsiteX1" fmla="*/ 922544 w 4147765"/>
              <a:gd name="connsiteY1" fmla="*/ 3187700 h 3187700"/>
              <a:gd name="connsiteX2" fmla="*/ 190500 w 4147765"/>
              <a:gd name="connsiteY2" fmla="*/ 3187700 h 3187700"/>
              <a:gd name="connsiteX3" fmla="*/ 0 w 4147765"/>
              <a:gd name="connsiteY3" fmla="*/ 3187700 h 3187700"/>
              <a:gd name="connsiteX4" fmla="*/ 0 w 4147765"/>
              <a:gd name="connsiteY4" fmla="*/ 0 h 3187700"/>
              <a:gd name="connsiteX5" fmla="*/ 4147765 w 4147765"/>
              <a:gd name="connsiteY5" fmla="*/ 0 h 318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7765" h="3187700">
                <a:moveTo>
                  <a:pt x="3350840" y="3187700"/>
                </a:moveTo>
                <a:lnTo>
                  <a:pt x="922544" y="3187700"/>
                </a:lnTo>
                <a:lnTo>
                  <a:pt x="190500" y="3187700"/>
                </a:lnTo>
                <a:lnTo>
                  <a:pt x="0" y="3187700"/>
                </a:lnTo>
                <a:lnTo>
                  <a:pt x="0" y="0"/>
                </a:lnTo>
                <a:lnTo>
                  <a:pt x="4147765"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208">
            <a:extLst>
              <a:ext uri="{FF2B5EF4-FFF2-40B4-BE49-F238E27FC236}">
                <a16:creationId xmlns:a16="http://schemas.microsoft.com/office/drawing/2014/main" id="{7F15D8F1-3B35-4C42-9E9B-3AA396633C0C}"/>
              </a:ext>
              <a:ext uri="{C183D7F6-B498-43B3-948B-1728B52AA6E4}">
                <adec:decorative xmlns:adec="http://schemas.microsoft.com/office/drawing/2017/decorative" val="1"/>
              </a:ext>
            </a:extLst>
          </p:cNvPr>
          <p:cNvSpPr/>
          <p:nvPr/>
        </p:nvSpPr>
        <p:spPr bwMode="auto">
          <a:xfrm flipV="1">
            <a:off x="3509355" y="2135351"/>
            <a:ext cx="4973266" cy="3187700"/>
          </a:xfrm>
          <a:custGeom>
            <a:avLst/>
            <a:gdLst>
              <a:gd name="connsiteX0" fmla="*/ 4176341 w 4973266"/>
              <a:gd name="connsiteY0" fmla="*/ 3187700 h 3187700"/>
              <a:gd name="connsiteX1" fmla="*/ 0 w 4973266"/>
              <a:gd name="connsiteY1" fmla="*/ 3187700 h 3187700"/>
              <a:gd name="connsiteX2" fmla="*/ 796925 w 4973266"/>
              <a:gd name="connsiteY2" fmla="*/ 0 h 3187700"/>
              <a:gd name="connsiteX3" fmla="*/ 4973266 w 4973266"/>
              <a:gd name="connsiteY3" fmla="*/ 0 h 3187700"/>
            </a:gdLst>
            <a:ahLst/>
            <a:cxnLst>
              <a:cxn ang="0">
                <a:pos x="connsiteX0" y="connsiteY0"/>
              </a:cxn>
              <a:cxn ang="0">
                <a:pos x="connsiteX1" y="connsiteY1"/>
              </a:cxn>
              <a:cxn ang="0">
                <a:pos x="connsiteX2" y="connsiteY2"/>
              </a:cxn>
              <a:cxn ang="0">
                <a:pos x="connsiteX3" y="connsiteY3"/>
              </a:cxn>
            </a:cxnLst>
            <a:rect l="l" t="t" r="r" b="b"/>
            <a:pathLst>
              <a:path w="4973266" h="3187700">
                <a:moveTo>
                  <a:pt x="4176341" y="3187700"/>
                </a:moveTo>
                <a:lnTo>
                  <a:pt x="0" y="3187700"/>
                </a:lnTo>
                <a:lnTo>
                  <a:pt x="796925" y="0"/>
                </a:lnTo>
                <a:lnTo>
                  <a:pt x="497326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Freeform: Shape 206">
            <a:extLst>
              <a:ext uri="{FF2B5EF4-FFF2-40B4-BE49-F238E27FC236}">
                <a16:creationId xmlns:a16="http://schemas.microsoft.com/office/drawing/2014/main" id="{0BEB7044-6E87-4505-BBD0-C5514D8D3454}"/>
              </a:ext>
              <a:ext uri="{C183D7F6-B498-43B3-948B-1728B52AA6E4}">
                <adec:decorative xmlns:adec="http://schemas.microsoft.com/office/drawing/2017/decorative" val="1"/>
              </a:ext>
            </a:extLst>
          </p:cNvPr>
          <p:cNvSpPr/>
          <p:nvPr/>
        </p:nvSpPr>
        <p:spPr bwMode="auto">
          <a:xfrm flipH="1">
            <a:off x="7844211" y="2135351"/>
            <a:ext cx="4347790" cy="3187700"/>
          </a:xfrm>
          <a:custGeom>
            <a:avLst/>
            <a:gdLst>
              <a:gd name="connsiteX0" fmla="*/ 0 w 4347790"/>
              <a:gd name="connsiteY0" fmla="*/ 0 h 3187700"/>
              <a:gd name="connsiteX1" fmla="*/ 4347790 w 4347790"/>
              <a:gd name="connsiteY1" fmla="*/ 0 h 3187700"/>
              <a:gd name="connsiteX2" fmla="*/ 3550865 w 4347790"/>
              <a:gd name="connsiteY2" fmla="*/ 3187700 h 3187700"/>
              <a:gd name="connsiteX3" fmla="*/ 0 w 4347790"/>
              <a:gd name="connsiteY3" fmla="*/ 3187700 h 3187700"/>
            </a:gdLst>
            <a:ahLst/>
            <a:cxnLst>
              <a:cxn ang="0">
                <a:pos x="connsiteX0" y="connsiteY0"/>
              </a:cxn>
              <a:cxn ang="0">
                <a:pos x="connsiteX1" y="connsiteY1"/>
              </a:cxn>
              <a:cxn ang="0">
                <a:pos x="connsiteX2" y="connsiteY2"/>
              </a:cxn>
              <a:cxn ang="0">
                <a:pos x="connsiteX3" y="connsiteY3"/>
              </a:cxn>
            </a:cxnLst>
            <a:rect l="l" t="t" r="r" b="b"/>
            <a:pathLst>
              <a:path w="4347790" h="3187700">
                <a:moveTo>
                  <a:pt x="0" y="0"/>
                </a:moveTo>
                <a:lnTo>
                  <a:pt x="4347790" y="0"/>
                </a:lnTo>
                <a:lnTo>
                  <a:pt x="3550865" y="3187700"/>
                </a:lnTo>
                <a:lnTo>
                  <a:pt x="0" y="31877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FF9BF8-96A3-4E94-9E8E-634D6FA60E5E}"/>
              </a:ext>
            </a:extLst>
          </p:cNvPr>
          <p:cNvSpPr>
            <a:spLocks noGrp="1"/>
          </p:cNvSpPr>
          <p:nvPr>
            <p:ph type="title"/>
          </p:nvPr>
        </p:nvSpPr>
        <p:spPr>
          <a:xfrm>
            <a:off x="455995" y="620428"/>
            <a:ext cx="11306469" cy="402674"/>
          </a:xfrm>
        </p:spPr>
        <p:txBody>
          <a:bodyPr/>
          <a:lstStyle/>
          <a:p>
            <a:r>
              <a:rPr lang="en-US" dirty="0"/>
              <a:t>Style: How to sound conversational 2/9</a:t>
            </a:r>
          </a:p>
        </p:txBody>
      </p:sp>
      <p:sp>
        <p:nvSpPr>
          <p:cNvPr id="221" name="CRMArticles_EFF5" title="Icon of two documents stacked together with writing on them">
            <a:extLst>
              <a:ext uri="{FF2B5EF4-FFF2-40B4-BE49-F238E27FC236}">
                <a16:creationId xmlns:a16="http://schemas.microsoft.com/office/drawing/2014/main" id="{5A18989B-20C9-4E3B-8CAC-BCF9D6A0172E}"/>
              </a:ext>
            </a:extLst>
          </p:cNvPr>
          <p:cNvSpPr>
            <a:spLocks noChangeAspect="1" noEditPoints="1"/>
          </p:cNvSpPr>
          <p:nvPr/>
        </p:nvSpPr>
        <p:spPr bwMode="auto">
          <a:xfrm>
            <a:off x="509588" y="2332708"/>
            <a:ext cx="295074" cy="34061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Rectangle 47">
            <a:extLst>
              <a:ext uri="{FF2B5EF4-FFF2-40B4-BE49-F238E27FC236}">
                <a16:creationId xmlns:a16="http://schemas.microsoft.com/office/drawing/2014/main" id="{45D6EE83-A6B8-4BA7-8460-8B8FB96D1D91}"/>
              </a:ext>
            </a:extLst>
          </p:cNvPr>
          <p:cNvSpPr/>
          <p:nvPr/>
        </p:nvSpPr>
        <p:spPr>
          <a:xfrm>
            <a:off x="463892" y="2440698"/>
            <a:ext cx="2609516" cy="303326"/>
          </a:xfrm>
          <a:prstGeom prst="rect">
            <a:avLst/>
          </a:prstGeom>
        </p:spPr>
        <p:txBody>
          <a:bodyPr wrap="square" lIns="0" tIns="0" rIns="0" bIns="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Use short sentences</a:t>
            </a:r>
          </a:p>
        </p:txBody>
      </p:sp>
      <p:grpSp>
        <p:nvGrpSpPr>
          <p:cNvPr id="10" name="Group 9">
            <a:extLst>
              <a:ext uri="{FF2B5EF4-FFF2-40B4-BE49-F238E27FC236}">
                <a16:creationId xmlns:a16="http://schemas.microsoft.com/office/drawing/2014/main" id="{9DFFDDA1-5254-43D0-B9A6-3BEDA4B6BF11}"/>
              </a:ext>
              <a:ext uri="{C183D7F6-B498-43B3-948B-1728B52AA6E4}">
                <adec:decorative xmlns:adec="http://schemas.microsoft.com/office/drawing/2017/decorative" val="1"/>
              </a:ext>
            </a:extLst>
          </p:cNvPr>
          <p:cNvGrpSpPr/>
          <p:nvPr/>
        </p:nvGrpSpPr>
        <p:grpSpPr>
          <a:xfrm>
            <a:off x="457199" y="2757034"/>
            <a:ext cx="2616209" cy="0"/>
            <a:chOff x="457199" y="2757034"/>
            <a:chExt cx="2616209" cy="0"/>
          </a:xfrm>
        </p:grpSpPr>
        <p:cxnSp>
          <p:nvCxnSpPr>
            <p:cNvPr id="171" name="Straight Connector 11">
              <a:extLst>
                <a:ext uri="{FF2B5EF4-FFF2-40B4-BE49-F238E27FC236}">
                  <a16:creationId xmlns:a16="http://schemas.microsoft.com/office/drawing/2014/main" id="{D148286D-FE80-4756-8D13-E22F8A56A3E1}"/>
                </a:ext>
                <a:ext uri="{C183D7F6-B498-43B3-948B-1728B52AA6E4}">
                  <adec:decorative xmlns:adec="http://schemas.microsoft.com/office/drawing/2017/decorative" val="1"/>
                </a:ext>
              </a:extLst>
            </p:cNvPr>
            <p:cNvCxnSpPr>
              <a:cxnSpLocks/>
            </p:cNvCxnSpPr>
            <p:nvPr/>
          </p:nvCxnSpPr>
          <p:spPr>
            <a:xfrm flipH="1">
              <a:off x="787187" y="2757034"/>
              <a:ext cx="228622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72" name="Straight Connector 35">
              <a:extLst>
                <a:ext uri="{FF2B5EF4-FFF2-40B4-BE49-F238E27FC236}">
                  <a16:creationId xmlns:a16="http://schemas.microsoft.com/office/drawing/2014/main" id="{9CCB18FC-09D2-4452-8A8A-A258E2FF2573}"/>
                </a:ext>
                <a:ext uri="{C183D7F6-B498-43B3-948B-1728B52AA6E4}">
                  <adec:decorative xmlns:adec="http://schemas.microsoft.com/office/drawing/2017/decorative" val="1"/>
                </a:ext>
              </a:extLst>
            </p:cNvPr>
            <p:cNvCxnSpPr>
              <a:cxnSpLocks/>
            </p:cNvCxnSpPr>
            <p:nvPr/>
          </p:nvCxnSpPr>
          <p:spPr>
            <a:xfrm flipH="1">
              <a:off x="457199"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6" name="Picture 5" descr="Icon of a person">
            <a:extLst>
              <a:ext uri="{FF2B5EF4-FFF2-40B4-BE49-F238E27FC236}">
                <a16:creationId xmlns:a16="http://schemas.microsoft.com/office/drawing/2014/main" id="{27A43BFB-DEF7-4F9F-8149-CAF8E759A8F8}"/>
              </a:ext>
            </a:extLst>
          </p:cNvPr>
          <p:cNvPicPr>
            <a:picLocks noChangeAspect="1"/>
          </p:cNvPicPr>
          <p:nvPr/>
        </p:nvPicPr>
        <p:blipFill>
          <a:blip r:embed="rId3"/>
          <a:stretch>
            <a:fillRect/>
          </a:stretch>
        </p:blipFill>
        <p:spPr>
          <a:xfrm>
            <a:off x="481715" y="3467042"/>
            <a:ext cx="345948" cy="345948"/>
          </a:xfrm>
          <a:prstGeom prst="rect">
            <a:avLst/>
          </a:prstGeom>
        </p:spPr>
      </p:pic>
      <p:grpSp>
        <p:nvGrpSpPr>
          <p:cNvPr id="188" name="Group 87">
            <a:extLst>
              <a:ext uri="{FF2B5EF4-FFF2-40B4-BE49-F238E27FC236}">
                <a16:creationId xmlns:a16="http://schemas.microsoft.com/office/drawing/2014/main" id="{0CF8EF87-50BB-464E-8182-4EFA43033D44}"/>
              </a:ext>
              <a:ext uri="{C183D7F6-B498-43B3-948B-1728B52AA6E4}">
                <adec:decorative xmlns:adec="http://schemas.microsoft.com/office/drawing/2017/decorative" val="1"/>
              </a:ext>
            </a:extLst>
          </p:cNvPr>
          <p:cNvGrpSpPr/>
          <p:nvPr/>
        </p:nvGrpSpPr>
        <p:grpSpPr>
          <a:xfrm>
            <a:off x="930369" y="3512995"/>
            <a:ext cx="2460531" cy="876571"/>
            <a:chOff x="1235090" y="2513206"/>
            <a:chExt cx="2460531" cy="876571"/>
          </a:xfrm>
          <a:solidFill>
            <a:srgbClr val="0B556A"/>
          </a:solidFill>
        </p:grpSpPr>
        <p:sp>
          <p:nvSpPr>
            <p:cNvPr id="189" name="Rectangle: Rounded Corners 188">
              <a:extLst>
                <a:ext uri="{FF2B5EF4-FFF2-40B4-BE49-F238E27FC236}">
                  <a16:creationId xmlns:a16="http://schemas.microsoft.com/office/drawing/2014/main" id="{59C65478-8A4A-4F8E-A95C-E5A5CE033B7B}"/>
                </a:ext>
              </a:extLst>
            </p:cNvPr>
            <p:cNvSpPr/>
            <p:nvPr/>
          </p:nvSpPr>
          <p:spPr bwMode="auto">
            <a:xfrm>
              <a:off x="1447943" y="2513206"/>
              <a:ext cx="2247678" cy="876571"/>
            </a:xfrm>
            <a:prstGeom prst="roundRect">
              <a:avLst>
                <a:gd name="adj" fmla="val 1074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Sounds great! Let me get that started for you.</a:t>
              </a:r>
            </a:p>
          </p:txBody>
        </p:sp>
        <p:sp>
          <p:nvSpPr>
            <p:cNvPr id="190" name="Isosceles Triangle 189">
              <a:extLst>
                <a:ext uri="{FF2B5EF4-FFF2-40B4-BE49-F238E27FC236}">
                  <a16:creationId xmlns:a16="http://schemas.microsoft.com/office/drawing/2014/main" id="{082229B2-DE38-4487-AADE-2C9BB102608B}"/>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22" name="hand_3" title="Icon of a hand giving a thumbs-up">
            <a:extLst>
              <a:ext uri="{FF2B5EF4-FFF2-40B4-BE49-F238E27FC236}">
                <a16:creationId xmlns:a16="http://schemas.microsoft.com/office/drawing/2014/main" id="{BC272F97-C6FE-4865-823A-40AA34F052C6}"/>
              </a:ext>
            </a:extLst>
          </p:cNvPr>
          <p:cNvSpPr>
            <a:spLocks noChangeAspect="1"/>
          </p:cNvSpPr>
          <p:nvPr/>
        </p:nvSpPr>
        <p:spPr bwMode="auto">
          <a:xfrm>
            <a:off x="4136922" y="2328568"/>
            <a:ext cx="366022" cy="32057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2" name="Rectangle 47">
            <a:extLst>
              <a:ext uri="{FF2B5EF4-FFF2-40B4-BE49-F238E27FC236}">
                <a16:creationId xmlns:a16="http://schemas.microsoft.com/office/drawing/2014/main" id="{B0BD1F41-D4F3-43DA-8440-540E78A4E175}"/>
              </a:ext>
            </a:extLst>
          </p:cNvPr>
          <p:cNvSpPr/>
          <p:nvPr/>
        </p:nvSpPr>
        <p:spPr>
          <a:xfrm>
            <a:off x="4617076" y="2440698"/>
            <a:ext cx="2989181" cy="303326"/>
          </a:xfrm>
          <a:prstGeom prst="rect">
            <a:avLst/>
          </a:prstGeom>
        </p:spPr>
        <p:txBody>
          <a:bodyPr wrap="square" lIns="0" tIns="0" rIns="0" bIns="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Be positive</a:t>
            </a:r>
          </a:p>
        </p:txBody>
      </p:sp>
      <p:grpSp>
        <p:nvGrpSpPr>
          <p:cNvPr id="11" name="Group 10">
            <a:extLst>
              <a:ext uri="{FF2B5EF4-FFF2-40B4-BE49-F238E27FC236}">
                <a16:creationId xmlns:a16="http://schemas.microsoft.com/office/drawing/2014/main" id="{1051A908-5FAB-44A1-8032-25C225F04B51}"/>
              </a:ext>
              <a:ext uri="{C183D7F6-B498-43B3-948B-1728B52AA6E4}">
                <adec:decorative xmlns:adec="http://schemas.microsoft.com/office/drawing/2017/decorative" val="1"/>
              </a:ext>
            </a:extLst>
          </p:cNvPr>
          <p:cNvGrpSpPr/>
          <p:nvPr/>
        </p:nvGrpSpPr>
        <p:grpSpPr>
          <a:xfrm>
            <a:off x="4100553" y="2757034"/>
            <a:ext cx="3498851" cy="0"/>
            <a:chOff x="4100553" y="2757034"/>
            <a:chExt cx="3498851" cy="0"/>
          </a:xfrm>
        </p:grpSpPr>
        <p:cxnSp>
          <p:nvCxnSpPr>
            <p:cNvPr id="163" name="Straight Connector 11">
              <a:extLst>
                <a:ext uri="{FF2B5EF4-FFF2-40B4-BE49-F238E27FC236}">
                  <a16:creationId xmlns:a16="http://schemas.microsoft.com/office/drawing/2014/main" id="{5ACB1A0A-185A-4EA3-8205-7D91BFF36DE5}"/>
                </a:ext>
                <a:ext uri="{C183D7F6-B498-43B3-948B-1728B52AA6E4}">
                  <adec:decorative xmlns:adec="http://schemas.microsoft.com/office/drawing/2017/decorative" val="1"/>
                </a:ext>
              </a:extLst>
            </p:cNvPr>
            <p:cNvCxnSpPr>
              <a:cxnSpLocks/>
            </p:cNvCxnSpPr>
            <p:nvPr/>
          </p:nvCxnSpPr>
          <p:spPr>
            <a:xfrm flipH="1">
              <a:off x="4100553" y="2757034"/>
              <a:ext cx="349885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64" name="Straight Connector 35">
              <a:extLst>
                <a:ext uri="{FF2B5EF4-FFF2-40B4-BE49-F238E27FC236}">
                  <a16:creationId xmlns:a16="http://schemas.microsoft.com/office/drawing/2014/main" id="{B50C20C5-A557-430F-B763-7B197988DC89}"/>
                </a:ext>
                <a:ext uri="{C183D7F6-B498-43B3-948B-1728B52AA6E4}">
                  <adec:decorative xmlns:adec="http://schemas.microsoft.com/office/drawing/2017/decorative" val="1"/>
                </a:ext>
              </a:extLst>
            </p:cNvPr>
            <p:cNvCxnSpPr>
              <a:cxnSpLocks/>
            </p:cNvCxnSpPr>
            <p:nvPr/>
          </p:nvCxnSpPr>
          <p:spPr>
            <a:xfrm flipH="1">
              <a:off x="4100553"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 name="Picture 6" descr="Icon of a person">
            <a:extLst>
              <a:ext uri="{FF2B5EF4-FFF2-40B4-BE49-F238E27FC236}">
                <a16:creationId xmlns:a16="http://schemas.microsoft.com/office/drawing/2014/main" id="{58E1612C-B8A9-43E8-BB08-249C461F1069}"/>
              </a:ext>
            </a:extLst>
          </p:cNvPr>
          <p:cNvPicPr>
            <a:picLocks noChangeAspect="1"/>
          </p:cNvPicPr>
          <p:nvPr/>
        </p:nvPicPr>
        <p:blipFill>
          <a:blip r:embed="rId3"/>
          <a:stretch>
            <a:fillRect/>
          </a:stretch>
        </p:blipFill>
        <p:spPr>
          <a:xfrm>
            <a:off x="4333660" y="3467042"/>
            <a:ext cx="345948" cy="345948"/>
          </a:xfrm>
          <a:prstGeom prst="rect">
            <a:avLst/>
          </a:prstGeom>
        </p:spPr>
      </p:pic>
      <p:grpSp>
        <p:nvGrpSpPr>
          <p:cNvPr id="197" name="Group 87">
            <a:extLst>
              <a:ext uri="{FF2B5EF4-FFF2-40B4-BE49-F238E27FC236}">
                <a16:creationId xmlns:a16="http://schemas.microsoft.com/office/drawing/2014/main" id="{E15492DF-B9B3-4C98-9622-1EAF36E49B1D}"/>
              </a:ext>
              <a:ext uri="{C183D7F6-B498-43B3-948B-1728B52AA6E4}">
                <adec:decorative xmlns:adec="http://schemas.microsoft.com/office/drawing/2017/decorative" val="1"/>
              </a:ext>
            </a:extLst>
          </p:cNvPr>
          <p:cNvGrpSpPr/>
          <p:nvPr/>
        </p:nvGrpSpPr>
        <p:grpSpPr>
          <a:xfrm>
            <a:off x="4830926" y="3515301"/>
            <a:ext cx="2984654" cy="874280"/>
            <a:chOff x="1235090" y="2515512"/>
            <a:chExt cx="2715534" cy="874280"/>
          </a:xfrm>
          <a:solidFill>
            <a:schemeClr val="bg1"/>
          </a:solidFill>
        </p:grpSpPr>
        <p:sp>
          <p:nvSpPr>
            <p:cNvPr id="198" name="Rectangle: Rounded Corners 197">
              <a:extLst>
                <a:ext uri="{FF2B5EF4-FFF2-40B4-BE49-F238E27FC236}">
                  <a16:creationId xmlns:a16="http://schemas.microsoft.com/office/drawing/2014/main" id="{07469A35-BB4E-4025-B402-5737819F4870}"/>
                </a:ext>
              </a:extLst>
            </p:cNvPr>
            <p:cNvSpPr/>
            <p:nvPr/>
          </p:nvSpPr>
          <p:spPr bwMode="auto">
            <a:xfrm>
              <a:off x="1442010" y="2515512"/>
              <a:ext cx="2508614" cy="874280"/>
            </a:xfrm>
            <a:prstGeom prst="roundRect">
              <a:avLst>
                <a:gd name="adj" fmla="val 103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itchFamily="34" charset="0"/>
                </a:rPr>
                <a:t>Let’s get started. I have a couple questions. Should only take a minute.</a:t>
              </a:r>
            </a:p>
          </p:txBody>
        </p:sp>
        <p:sp>
          <p:nvSpPr>
            <p:cNvPr id="199" name="Isosceles Triangle 198">
              <a:extLst>
                <a:ext uri="{FF2B5EF4-FFF2-40B4-BE49-F238E27FC236}">
                  <a16:creationId xmlns:a16="http://schemas.microsoft.com/office/drawing/2014/main" id="{9B054DA9-A992-42F1-968E-F54D0710C283}"/>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3" name="megaphone" title="Icon of a megaphone">
            <a:extLst>
              <a:ext uri="{FF2B5EF4-FFF2-40B4-BE49-F238E27FC236}">
                <a16:creationId xmlns:a16="http://schemas.microsoft.com/office/drawing/2014/main" id="{460372BE-B4E2-43DC-9583-C9A1754A6ED5}"/>
              </a:ext>
            </a:extLst>
          </p:cNvPr>
          <p:cNvSpPr>
            <a:spLocks noChangeAspect="1" noEditPoints="1"/>
          </p:cNvSpPr>
          <p:nvPr/>
        </p:nvSpPr>
        <p:spPr bwMode="auto">
          <a:xfrm>
            <a:off x="8282099" y="2440698"/>
            <a:ext cx="376194" cy="231266"/>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2700"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Rectangle 47">
            <a:extLst>
              <a:ext uri="{FF2B5EF4-FFF2-40B4-BE49-F238E27FC236}">
                <a16:creationId xmlns:a16="http://schemas.microsoft.com/office/drawing/2014/main" id="{B2560E15-62F8-4A7B-9817-630EFD807019}"/>
              </a:ext>
            </a:extLst>
          </p:cNvPr>
          <p:cNvSpPr/>
          <p:nvPr/>
        </p:nvSpPr>
        <p:spPr>
          <a:xfrm>
            <a:off x="9121935" y="2440698"/>
            <a:ext cx="2630654" cy="303326"/>
          </a:xfrm>
          <a:prstGeom prst="rect">
            <a:avLst/>
          </a:prstGeom>
        </p:spPr>
        <p:txBody>
          <a:bodyPr wrap="square" lIns="0" tIns="0" rIns="0" bIns="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Use active voice</a:t>
            </a:r>
          </a:p>
        </p:txBody>
      </p:sp>
      <p:grpSp>
        <p:nvGrpSpPr>
          <p:cNvPr id="12" name="Group 11">
            <a:extLst>
              <a:ext uri="{FF2B5EF4-FFF2-40B4-BE49-F238E27FC236}">
                <a16:creationId xmlns:a16="http://schemas.microsoft.com/office/drawing/2014/main" id="{A5EA063C-6DF6-4A9E-B74C-F48A59CAA256}"/>
              </a:ext>
              <a:ext uri="{C183D7F6-B498-43B3-948B-1728B52AA6E4}">
                <adec:decorative xmlns:adec="http://schemas.microsoft.com/office/drawing/2017/decorative" val="1"/>
              </a:ext>
            </a:extLst>
          </p:cNvPr>
          <p:cNvGrpSpPr/>
          <p:nvPr/>
        </p:nvGrpSpPr>
        <p:grpSpPr>
          <a:xfrm>
            <a:off x="8253738" y="2757034"/>
            <a:ext cx="3498851" cy="0"/>
            <a:chOff x="8253738" y="2757034"/>
            <a:chExt cx="3498851" cy="0"/>
          </a:xfrm>
        </p:grpSpPr>
        <p:cxnSp>
          <p:nvCxnSpPr>
            <p:cNvPr id="58" name="Straight Connector 11">
              <a:extLst>
                <a:ext uri="{FF2B5EF4-FFF2-40B4-BE49-F238E27FC236}">
                  <a16:creationId xmlns:a16="http://schemas.microsoft.com/office/drawing/2014/main" id="{03A42027-A1BF-47AB-A4C9-110050FF98B5}"/>
                </a:ext>
                <a:ext uri="{C183D7F6-B498-43B3-948B-1728B52AA6E4}">
                  <adec:decorative xmlns:adec="http://schemas.microsoft.com/office/drawing/2017/decorative" val="1"/>
                </a:ext>
              </a:extLst>
            </p:cNvPr>
            <p:cNvCxnSpPr>
              <a:cxnSpLocks/>
            </p:cNvCxnSpPr>
            <p:nvPr/>
          </p:nvCxnSpPr>
          <p:spPr>
            <a:xfrm flipH="1">
              <a:off x="8253738" y="2757034"/>
              <a:ext cx="349885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59" name="Straight Connector 35">
              <a:extLst>
                <a:ext uri="{FF2B5EF4-FFF2-40B4-BE49-F238E27FC236}">
                  <a16:creationId xmlns:a16="http://schemas.microsoft.com/office/drawing/2014/main" id="{AA3BC1C7-75F9-4276-BAC7-9582944C9CD9}"/>
                </a:ext>
                <a:ext uri="{C183D7F6-B498-43B3-948B-1728B52AA6E4}">
                  <adec:decorative xmlns:adec="http://schemas.microsoft.com/office/drawing/2017/decorative" val="1"/>
                </a:ext>
              </a:extLst>
            </p:cNvPr>
            <p:cNvCxnSpPr>
              <a:cxnSpLocks/>
            </p:cNvCxnSpPr>
            <p:nvPr/>
          </p:nvCxnSpPr>
          <p:spPr>
            <a:xfrm flipH="1">
              <a:off x="8253738"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8" name="Picture 7" descr="Icon of a person">
            <a:extLst>
              <a:ext uri="{FF2B5EF4-FFF2-40B4-BE49-F238E27FC236}">
                <a16:creationId xmlns:a16="http://schemas.microsoft.com/office/drawing/2014/main" id="{A5D2D7FD-76B3-4F7E-816D-5F0727DE0084}"/>
              </a:ext>
            </a:extLst>
          </p:cNvPr>
          <p:cNvPicPr>
            <a:picLocks noChangeAspect="1"/>
          </p:cNvPicPr>
          <p:nvPr/>
        </p:nvPicPr>
        <p:blipFill>
          <a:blip r:embed="rId3"/>
          <a:stretch>
            <a:fillRect/>
          </a:stretch>
        </p:blipFill>
        <p:spPr>
          <a:xfrm>
            <a:off x="8622431" y="3467042"/>
            <a:ext cx="345948" cy="345948"/>
          </a:xfrm>
          <a:prstGeom prst="rect">
            <a:avLst/>
          </a:prstGeom>
        </p:spPr>
      </p:pic>
      <p:grpSp>
        <p:nvGrpSpPr>
          <p:cNvPr id="178" name="Group 177">
            <a:extLst>
              <a:ext uri="{FF2B5EF4-FFF2-40B4-BE49-F238E27FC236}">
                <a16:creationId xmlns:a16="http://schemas.microsoft.com/office/drawing/2014/main" id="{B27F0D10-4F49-471D-BD5A-9B356E2D57E2}"/>
              </a:ext>
              <a:ext uri="{C183D7F6-B498-43B3-948B-1728B52AA6E4}">
                <adec:decorative xmlns:adec="http://schemas.microsoft.com/office/drawing/2017/decorative" val="1"/>
              </a:ext>
            </a:extLst>
          </p:cNvPr>
          <p:cNvGrpSpPr/>
          <p:nvPr/>
        </p:nvGrpSpPr>
        <p:grpSpPr>
          <a:xfrm>
            <a:off x="9037607" y="3512995"/>
            <a:ext cx="2714982" cy="780709"/>
            <a:chOff x="5122746" y="3514524"/>
            <a:chExt cx="2714982" cy="780709"/>
          </a:xfrm>
          <a:solidFill>
            <a:schemeClr val="bg1"/>
          </a:solidFill>
        </p:grpSpPr>
        <p:sp>
          <p:nvSpPr>
            <p:cNvPr id="184" name="Rectangle: Rounded Corners 183">
              <a:extLst>
                <a:ext uri="{FF2B5EF4-FFF2-40B4-BE49-F238E27FC236}">
                  <a16:creationId xmlns:a16="http://schemas.microsoft.com/office/drawing/2014/main" id="{42E3F43C-832F-4FCC-8A4B-125596747145}"/>
                </a:ext>
              </a:extLst>
            </p:cNvPr>
            <p:cNvSpPr/>
            <p:nvPr/>
          </p:nvSpPr>
          <p:spPr bwMode="auto">
            <a:xfrm>
              <a:off x="5339719" y="3514524"/>
              <a:ext cx="2498009" cy="780709"/>
            </a:xfrm>
            <a:prstGeom prst="roundRect">
              <a:avLst>
                <a:gd name="adj" fmla="val 12636"/>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No problem. I can resolve this for you.</a:t>
              </a:r>
            </a:p>
          </p:txBody>
        </p:sp>
        <p:sp>
          <p:nvSpPr>
            <p:cNvPr id="185" name="Isosceles Triangle 184">
              <a:extLst>
                <a:ext uri="{FF2B5EF4-FFF2-40B4-BE49-F238E27FC236}">
                  <a16:creationId xmlns:a16="http://schemas.microsoft.com/office/drawing/2014/main" id="{96306D41-48E6-4582-B933-069861FA3325}"/>
                </a:ext>
                <a:ext uri="{C183D7F6-B498-43B3-948B-1728B52AA6E4}">
                  <adec:decorative xmlns:adec="http://schemas.microsoft.com/office/drawing/2017/decorative" val="1"/>
                </a:ext>
              </a:extLst>
            </p:cNvPr>
            <p:cNvSpPr/>
            <p:nvPr/>
          </p:nvSpPr>
          <p:spPr bwMode="auto">
            <a:xfrm rot="16200000">
              <a:off x="5141157" y="3591488"/>
              <a:ext cx="202703" cy="239526"/>
            </a:xfrm>
            <a:prstGeom prst="triangle">
              <a:avLst>
                <a:gd name="adj"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4117782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2F4B0260-8114-41BF-87D5-A1105D702652}"/>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ED72C674-5B65-4E24-8242-8F088CA6957B}"/>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D8CC0A12-C09C-41C4-B1F5-9C0D4927DD01}"/>
              </a:ext>
            </a:extLst>
          </p:cNvPr>
          <p:cNvSpPr>
            <a:spLocks noGrp="1"/>
          </p:cNvSpPr>
          <p:nvPr>
            <p:ph type="title"/>
          </p:nvPr>
        </p:nvSpPr>
        <p:spPr/>
        <p:txBody>
          <a:bodyPr/>
          <a:lstStyle/>
          <a:p>
            <a:r>
              <a:rPr lang="en-US" dirty="0"/>
              <a:t>Style: How to sound conversational 3/9</a:t>
            </a:r>
          </a:p>
        </p:txBody>
      </p:sp>
      <p:pic>
        <p:nvPicPr>
          <p:cNvPr id="5" name="Picture 4" descr="Icon of a person">
            <a:extLst>
              <a:ext uri="{FF2B5EF4-FFF2-40B4-BE49-F238E27FC236}">
                <a16:creationId xmlns:a16="http://schemas.microsoft.com/office/drawing/2014/main" id="{13BDC046-179A-4402-9D07-877C432BBA88}"/>
              </a:ext>
            </a:extLst>
          </p:cNvPr>
          <p:cNvPicPr>
            <a:picLocks noChangeAspect="1"/>
          </p:cNvPicPr>
          <p:nvPr/>
        </p:nvPicPr>
        <p:blipFill>
          <a:blip r:embed="rId3"/>
          <a:stretch>
            <a:fillRect/>
          </a:stretch>
        </p:blipFill>
        <p:spPr>
          <a:xfrm>
            <a:off x="481714" y="2574367"/>
            <a:ext cx="345948" cy="345948"/>
          </a:xfrm>
          <a:prstGeom prst="rect">
            <a:avLst/>
          </a:prstGeom>
        </p:spPr>
      </p:pic>
      <p:grpSp>
        <p:nvGrpSpPr>
          <p:cNvPr id="76" name="Group 87">
            <a:extLst>
              <a:ext uri="{FF2B5EF4-FFF2-40B4-BE49-F238E27FC236}">
                <a16:creationId xmlns:a16="http://schemas.microsoft.com/office/drawing/2014/main" id="{58F57087-D355-4714-B020-F3A6048E396A}"/>
              </a:ext>
              <a:ext uri="{C183D7F6-B498-43B3-948B-1728B52AA6E4}">
                <adec:decorative xmlns:adec="http://schemas.microsoft.com/office/drawing/2017/decorative" val="1"/>
              </a:ext>
            </a:extLst>
          </p:cNvPr>
          <p:cNvGrpSpPr/>
          <p:nvPr/>
        </p:nvGrpSpPr>
        <p:grpSpPr>
          <a:xfrm>
            <a:off x="930369" y="2627624"/>
            <a:ext cx="3612601" cy="868169"/>
            <a:chOff x="1235090" y="2513206"/>
            <a:chExt cx="3612601" cy="868169"/>
          </a:xfrm>
          <a:solidFill>
            <a:srgbClr val="0B556A"/>
          </a:solidFill>
        </p:grpSpPr>
        <p:sp>
          <p:nvSpPr>
            <p:cNvPr id="77" name="Rectangle: Rounded Corners 76">
              <a:extLst>
                <a:ext uri="{FF2B5EF4-FFF2-40B4-BE49-F238E27FC236}">
                  <a16:creationId xmlns:a16="http://schemas.microsoft.com/office/drawing/2014/main" id="{714E0A60-9E47-4209-B54B-F1C0E269854F}"/>
                </a:ext>
              </a:extLst>
            </p:cNvPr>
            <p:cNvSpPr/>
            <p:nvPr/>
          </p:nvSpPr>
          <p:spPr bwMode="auto">
            <a:xfrm>
              <a:off x="1447942" y="2513206"/>
              <a:ext cx="3399749" cy="868169"/>
            </a:xfrm>
            <a:prstGeom prst="roundRect">
              <a:avLst>
                <a:gd name="adj" fmla="val 67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I’m going to ask you a couple questions. It should only take a minute.</a:t>
              </a:r>
            </a:p>
          </p:txBody>
        </p:sp>
        <p:sp>
          <p:nvSpPr>
            <p:cNvPr id="78" name="Isosceles Triangle 77">
              <a:extLst>
                <a:ext uri="{FF2B5EF4-FFF2-40B4-BE49-F238E27FC236}">
                  <a16:creationId xmlns:a16="http://schemas.microsoft.com/office/drawing/2014/main" id="{46CB44E1-D692-42DB-AC79-8145F750DF3C}"/>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82" name="Group 113">
            <a:extLst>
              <a:ext uri="{FF2B5EF4-FFF2-40B4-BE49-F238E27FC236}">
                <a16:creationId xmlns:a16="http://schemas.microsoft.com/office/drawing/2014/main" id="{C54FB7D4-075C-4BCF-9148-C793815C04B4}"/>
              </a:ext>
              <a:ext uri="{C183D7F6-B498-43B3-948B-1728B52AA6E4}">
                <adec:decorative xmlns:adec="http://schemas.microsoft.com/office/drawing/2017/decorative" val="1"/>
              </a:ext>
            </a:extLst>
          </p:cNvPr>
          <p:cNvGrpSpPr/>
          <p:nvPr/>
        </p:nvGrpSpPr>
        <p:grpSpPr>
          <a:xfrm>
            <a:off x="3564810" y="3835817"/>
            <a:ext cx="917887" cy="362649"/>
            <a:chOff x="10077749" y="3961429"/>
            <a:chExt cx="917887" cy="362649"/>
          </a:xfrm>
          <a:solidFill>
            <a:schemeClr val="accent4">
              <a:lumMod val="20000"/>
              <a:lumOff val="80000"/>
            </a:schemeClr>
          </a:solidFill>
        </p:grpSpPr>
        <p:sp>
          <p:nvSpPr>
            <p:cNvPr id="83" name="Rectangle: Rounded Corners 82">
              <a:extLst>
                <a:ext uri="{FF2B5EF4-FFF2-40B4-BE49-F238E27FC236}">
                  <a16:creationId xmlns:a16="http://schemas.microsoft.com/office/drawing/2014/main" id="{BECE73A0-4619-4CD4-9E29-F010D4148273}"/>
                </a:ext>
              </a:extLst>
            </p:cNvPr>
            <p:cNvSpPr/>
            <p:nvPr/>
          </p:nvSpPr>
          <p:spPr bwMode="auto">
            <a:xfrm>
              <a:off x="10077749" y="3961429"/>
              <a:ext cx="731908"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Great.</a:t>
              </a:r>
            </a:p>
          </p:txBody>
        </p:sp>
        <p:sp>
          <p:nvSpPr>
            <p:cNvPr id="84" name="Isosceles Triangle 83">
              <a:extLst>
                <a:ext uri="{FF2B5EF4-FFF2-40B4-BE49-F238E27FC236}">
                  <a16:creationId xmlns:a16="http://schemas.microsoft.com/office/drawing/2014/main" id="{0798190C-247E-43FB-8A66-0F754F6B88FE}"/>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solidFill>
                  <a:srgbClr val="3C3C41"/>
                </a:solidFill>
                <a:effectLst/>
                <a:uLnTx/>
                <a:uFillTx/>
                <a:latin typeface="Segoe UI" panose="020B0502040204020203" pitchFamily="34" charset="0"/>
                <a:ea typeface="+mn-ea"/>
                <a:cs typeface="Segoe UI" panose="020B0502040204020203" pitchFamily="34" charset="0"/>
              </a:endParaRPr>
            </a:p>
          </p:txBody>
        </p:sp>
      </p:grpSp>
      <p:pic>
        <p:nvPicPr>
          <p:cNvPr id="94" name="Picture 46" descr="A picture of a person talking">
            <a:extLst>
              <a:ext uri="{FF2B5EF4-FFF2-40B4-BE49-F238E27FC236}">
                <a16:creationId xmlns:a16="http://schemas.microsoft.com/office/drawing/2014/main" id="{A160CC8C-BA08-48BB-A65C-A954DE1B3C94}"/>
              </a:ext>
            </a:extLst>
          </p:cNvPr>
          <p:cNvPicPr>
            <a:picLocks noChangeAspect="1"/>
          </p:cNvPicPr>
          <p:nvPr/>
        </p:nvPicPr>
        <p:blipFill>
          <a:blip r:embed="rId4"/>
          <a:srcRect b="258"/>
          <a:stretch>
            <a:fillRect/>
          </a:stretch>
        </p:blipFill>
        <p:spPr>
          <a:xfrm>
            <a:off x="4534656" y="3775696"/>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sp>
        <p:nvSpPr>
          <p:cNvPr id="39" name="Content Placeholder 2">
            <a:extLst>
              <a:ext uri="{FF2B5EF4-FFF2-40B4-BE49-F238E27FC236}">
                <a16:creationId xmlns:a16="http://schemas.microsoft.com/office/drawing/2014/main" id="{7A91CCC7-61A9-4D32-A6E2-F28551A15AAD}"/>
              </a:ext>
            </a:extLst>
          </p:cNvPr>
          <p:cNvSpPr txBox="1">
            <a:spLocks/>
          </p:cNvSpPr>
          <p:nvPr/>
        </p:nvSpPr>
        <p:spPr>
          <a:xfrm>
            <a:off x="785378" y="4868124"/>
            <a:ext cx="4178508" cy="548640"/>
          </a:xfrm>
          <a:prstGeom prst="rect">
            <a:avLst/>
          </a:prstGeom>
          <a:noFill/>
        </p:spPr>
        <p:txBody>
          <a:bodyPr vert="horz" wrap="square" lIns="0" tIns="0" rIns="0" bIns="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Use contractions: “I’m” instead of “I am.”</a:t>
            </a:r>
          </a:p>
        </p:txBody>
      </p:sp>
      <p:pic>
        <p:nvPicPr>
          <p:cNvPr id="4" name="Picture 3" descr="Icon of a person">
            <a:extLst>
              <a:ext uri="{FF2B5EF4-FFF2-40B4-BE49-F238E27FC236}">
                <a16:creationId xmlns:a16="http://schemas.microsoft.com/office/drawing/2014/main" id="{AF417019-F28F-4677-8D2A-8D172FAD318C}"/>
              </a:ext>
            </a:extLst>
          </p:cNvPr>
          <p:cNvPicPr>
            <a:picLocks noChangeAspect="1"/>
          </p:cNvPicPr>
          <p:nvPr/>
        </p:nvPicPr>
        <p:blipFill>
          <a:blip r:embed="rId3"/>
          <a:stretch>
            <a:fillRect/>
          </a:stretch>
        </p:blipFill>
        <p:spPr>
          <a:xfrm>
            <a:off x="6893420" y="2574367"/>
            <a:ext cx="345948" cy="345948"/>
          </a:xfrm>
          <a:prstGeom prst="rect">
            <a:avLst/>
          </a:prstGeom>
        </p:spPr>
      </p:pic>
      <p:grpSp>
        <p:nvGrpSpPr>
          <p:cNvPr id="86" name="Group 87">
            <a:extLst>
              <a:ext uri="{FF2B5EF4-FFF2-40B4-BE49-F238E27FC236}">
                <a16:creationId xmlns:a16="http://schemas.microsoft.com/office/drawing/2014/main" id="{EEFC52F2-2A7E-4249-A53A-441A948DB4B1}"/>
              </a:ext>
              <a:ext uri="{C183D7F6-B498-43B3-948B-1728B52AA6E4}">
                <adec:decorative xmlns:adec="http://schemas.microsoft.com/office/drawing/2017/decorative" val="1"/>
              </a:ext>
            </a:extLst>
          </p:cNvPr>
          <p:cNvGrpSpPr/>
          <p:nvPr/>
        </p:nvGrpSpPr>
        <p:grpSpPr>
          <a:xfrm>
            <a:off x="7356571" y="2627624"/>
            <a:ext cx="4035329" cy="868169"/>
            <a:chOff x="1235090" y="2513206"/>
            <a:chExt cx="4035329" cy="868169"/>
          </a:xfrm>
          <a:solidFill>
            <a:srgbClr val="0B556A"/>
          </a:solidFill>
        </p:grpSpPr>
        <p:sp>
          <p:nvSpPr>
            <p:cNvPr id="87" name="Rectangle: Rounded Corners 86">
              <a:extLst>
                <a:ext uri="{FF2B5EF4-FFF2-40B4-BE49-F238E27FC236}">
                  <a16:creationId xmlns:a16="http://schemas.microsoft.com/office/drawing/2014/main" id="{029E9AFB-B207-4264-98A6-385AAC84245D}"/>
                </a:ext>
              </a:extLst>
            </p:cNvPr>
            <p:cNvSpPr/>
            <p:nvPr/>
          </p:nvSpPr>
          <p:spPr bwMode="auto">
            <a:xfrm>
              <a:off x="1447943" y="2513206"/>
              <a:ext cx="3822476" cy="868169"/>
            </a:xfrm>
            <a:prstGeom prst="roundRect">
              <a:avLst>
                <a:gd name="adj" fmla="val 897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Good choice. I have a couple suggestions based on what you’ve selected.</a:t>
              </a:r>
            </a:p>
          </p:txBody>
        </p:sp>
        <p:sp>
          <p:nvSpPr>
            <p:cNvPr id="88" name="Isosceles Triangle 87">
              <a:extLst>
                <a:ext uri="{FF2B5EF4-FFF2-40B4-BE49-F238E27FC236}">
                  <a16:creationId xmlns:a16="http://schemas.microsoft.com/office/drawing/2014/main" id="{4F399DF0-8D93-4BE4-8E7D-E3BE01F95BF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0" name="Content Placeholder 2">
            <a:extLst>
              <a:ext uri="{FF2B5EF4-FFF2-40B4-BE49-F238E27FC236}">
                <a16:creationId xmlns:a16="http://schemas.microsoft.com/office/drawing/2014/main" id="{ED8FC908-469E-4C61-8FBE-88C817E7460A}"/>
              </a:ext>
            </a:extLst>
          </p:cNvPr>
          <p:cNvSpPr txBox="1">
            <a:spLocks/>
          </p:cNvSpPr>
          <p:nvPr/>
        </p:nvSpPr>
        <p:spPr>
          <a:xfrm>
            <a:off x="7325038" y="4868124"/>
            <a:ext cx="4437426" cy="548640"/>
          </a:xfrm>
          <a:prstGeom prst="rect">
            <a:avLst/>
          </a:prstGeom>
          <a:noFill/>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Select a pronoun to represent your brand agent in chat and be consistent: “I” or “we.”</a:t>
            </a:r>
          </a:p>
        </p:txBody>
      </p:sp>
    </p:spTree>
    <p:extLst>
      <p:ext uri="{BB962C8B-B14F-4D97-AF65-F5344CB8AC3E}">
        <p14:creationId xmlns:p14="http://schemas.microsoft.com/office/powerpoint/2010/main" val="354040010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A9B78589-CE06-4DA7-B53D-36A4EA462A9C}"/>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9DE9CB75-D75A-4751-BB3D-E4AF445F5843}"/>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7D6D2B3-A395-4933-AE7D-B9B4FD3EA90C}"/>
              </a:ext>
            </a:extLst>
          </p:cNvPr>
          <p:cNvSpPr>
            <a:spLocks noGrp="1"/>
          </p:cNvSpPr>
          <p:nvPr>
            <p:ph type="title"/>
          </p:nvPr>
        </p:nvSpPr>
        <p:spPr>
          <a:xfrm>
            <a:off x="455995" y="620429"/>
            <a:ext cx="11306469" cy="402674"/>
          </a:xfrm>
        </p:spPr>
        <p:txBody>
          <a:bodyPr/>
          <a:lstStyle/>
          <a:p>
            <a:r>
              <a:rPr lang="en-US" dirty="0"/>
              <a:t>Style: How to sound conversational 4/9</a:t>
            </a:r>
          </a:p>
        </p:txBody>
      </p:sp>
      <p:sp>
        <p:nvSpPr>
          <p:cNvPr id="16" name="Rectangle 2">
            <a:extLst>
              <a:ext uri="{FF2B5EF4-FFF2-40B4-BE49-F238E27FC236}">
                <a16:creationId xmlns:a16="http://schemas.microsoft.com/office/drawing/2014/main" id="{CA2CE47C-7AB8-467A-AD55-F4D24FD1A488}"/>
              </a:ext>
            </a:extLst>
          </p:cNvPr>
          <p:cNvSpPr/>
          <p:nvPr/>
        </p:nvSpPr>
        <p:spPr>
          <a:xfrm>
            <a:off x="486569" y="1210281"/>
            <a:ext cx="11248231"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Be consistent with tone and style so the conversation sounds like it’s with the same agent and brand</a:t>
            </a:r>
          </a:p>
        </p:txBody>
      </p:sp>
      <p:pic>
        <p:nvPicPr>
          <p:cNvPr id="86" name="Picture 85" descr="Icon of a list document">
            <a:extLst>
              <a:ext uri="{FF2B5EF4-FFF2-40B4-BE49-F238E27FC236}">
                <a16:creationId xmlns:a16="http://schemas.microsoft.com/office/drawing/2014/main" id="{FAE1263D-4F00-4F71-BA9A-50083DCB7191}"/>
              </a:ext>
            </a:extLst>
          </p:cNvPr>
          <p:cNvPicPr>
            <a:picLocks noChangeAspect="1"/>
          </p:cNvPicPr>
          <p:nvPr/>
        </p:nvPicPr>
        <p:blipFill>
          <a:blip r:embed="rId3"/>
          <a:stretch>
            <a:fillRect/>
          </a:stretch>
        </p:blipFill>
        <p:spPr>
          <a:xfrm>
            <a:off x="565511" y="1796418"/>
            <a:ext cx="286512" cy="396240"/>
          </a:xfrm>
          <a:prstGeom prst="rect">
            <a:avLst/>
          </a:prstGeom>
        </p:spPr>
      </p:pic>
      <p:grpSp>
        <p:nvGrpSpPr>
          <p:cNvPr id="87" name="Group 86">
            <a:extLst>
              <a:ext uri="{FF2B5EF4-FFF2-40B4-BE49-F238E27FC236}">
                <a16:creationId xmlns:a16="http://schemas.microsoft.com/office/drawing/2014/main" id="{1A020936-7A87-4AC1-B0F9-21E877BA4191}"/>
              </a:ext>
              <a:ext uri="{C183D7F6-B498-43B3-948B-1728B52AA6E4}">
                <adec:decorative xmlns:adec="http://schemas.microsoft.com/office/drawing/2017/decorative" val="1"/>
              </a:ext>
            </a:extLst>
          </p:cNvPr>
          <p:cNvGrpSpPr/>
          <p:nvPr/>
        </p:nvGrpSpPr>
        <p:grpSpPr>
          <a:xfrm>
            <a:off x="457199" y="2278063"/>
            <a:ext cx="4663440" cy="0"/>
            <a:chOff x="457199" y="2278063"/>
            <a:chExt cx="4663440" cy="0"/>
          </a:xfrm>
        </p:grpSpPr>
        <p:cxnSp>
          <p:nvCxnSpPr>
            <p:cNvPr id="88" name="Straight Connector 68">
              <a:extLst>
                <a:ext uri="{FF2B5EF4-FFF2-40B4-BE49-F238E27FC236}">
                  <a16:creationId xmlns:a16="http://schemas.microsoft.com/office/drawing/2014/main" id="{27C88ACB-2FD2-4E27-AF25-EBC3E0CB9245}"/>
                </a:ext>
                <a:ext uri="{C183D7F6-B498-43B3-948B-1728B52AA6E4}">
                  <adec:decorative xmlns:adec="http://schemas.microsoft.com/office/drawing/2017/decorative" val="1"/>
                </a:ext>
              </a:extLst>
            </p:cNvPr>
            <p:cNvCxnSpPr/>
            <p:nvPr/>
          </p:nvCxnSpPr>
          <p:spPr>
            <a:xfrm flipH="1">
              <a:off x="457199" y="2278063"/>
              <a:ext cx="46634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93" name="Straight Connector 35">
              <a:extLst>
                <a:ext uri="{FF2B5EF4-FFF2-40B4-BE49-F238E27FC236}">
                  <a16:creationId xmlns:a16="http://schemas.microsoft.com/office/drawing/2014/main" id="{0537778B-4D14-4C30-B28C-7886BC74F63B}"/>
                </a:ext>
                <a:ext uri="{C183D7F6-B498-43B3-948B-1728B52AA6E4}">
                  <adec:decorative xmlns:adec="http://schemas.microsoft.com/office/drawing/2017/decorative" val="1"/>
                </a:ext>
              </a:extLst>
            </p:cNvPr>
            <p:cNvCxnSpPr>
              <a:cxnSpLocks/>
            </p:cNvCxnSpPr>
            <p:nvPr/>
          </p:nvCxnSpPr>
          <p:spPr>
            <a:xfrm flipH="1">
              <a:off x="457199"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4" name="Rectangle 47">
            <a:extLst>
              <a:ext uri="{FF2B5EF4-FFF2-40B4-BE49-F238E27FC236}">
                <a16:creationId xmlns:a16="http://schemas.microsoft.com/office/drawing/2014/main" id="{A505F7A3-2A49-4963-813C-16CCDDE5078E}"/>
              </a:ext>
            </a:extLst>
          </p:cNvPr>
          <p:cNvSpPr/>
          <p:nvPr/>
        </p:nvSpPr>
        <p:spPr>
          <a:xfrm>
            <a:off x="4543425" y="1961727"/>
            <a:ext cx="577214" cy="303326"/>
          </a:xfrm>
          <a:prstGeom prst="rect">
            <a:avLst/>
          </a:prstGeom>
        </p:spPr>
        <p:txBody>
          <a:bodyPr wrap="square" lIns="0" tIns="0" rIns="0" bIns="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Do</a:t>
            </a:r>
            <a:endParaRPr kumimoji="0" lang="en-US" sz="1600" b="0" i="0" u="none" strike="noStrike" kern="1200" cap="none" spc="0" normalizeH="0" baseline="0" noProof="0" dirty="0">
              <a:ln>
                <a:noFill/>
              </a:ln>
              <a:solidFill>
                <a:srgbClr val="0B556A"/>
              </a:solidFill>
              <a:effectLst/>
              <a:uLnTx/>
              <a:uFillTx/>
              <a:latin typeface="Segoe UI Semibold"/>
              <a:ea typeface="+mn-ea"/>
              <a:cs typeface="+mn-cs"/>
            </a:endParaRPr>
          </a:p>
        </p:txBody>
      </p:sp>
      <p:pic>
        <p:nvPicPr>
          <p:cNvPr id="3" name="Picture 2" descr="Icon of a person">
            <a:extLst>
              <a:ext uri="{FF2B5EF4-FFF2-40B4-BE49-F238E27FC236}">
                <a16:creationId xmlns:a16="http://schemas.microsoft.com/office/drawing/2014/main" id="{3EF25329-FF4A-42A8-A68B-88308AAB40EA}"/>
              </a:ext>
            </a:extLst>
          </p:cNvPr>
          <p:cNvPicPr>
            <a:picLocks noChangeAspect="1"/>
          </p:cNvPicPr>
          <p:nvPr/>
        </p:nvPicPr>
        <p:blipFill>
          <a:blip r:embed="rId4"/>
          <a:stretch>
            <a:fillRect/>
          </a:stretch>
        </p:blipFill>
        <p:spPr>
          <a:xfrm>
            <a:off x="481714" y="2567065"/>
            <a:ext cx="345948" cy="345948"/>
          </a:xfrm>
          <a:prstGeom prst="rect">
            <a:avLst/>
          </a:prstGeom>
        </p:spPr>
      </p:pic>
      <p:grpSp>
        <p:nvGrpSpPr>
          <p:cNvPr id="72" name="Group 87">
            <a:extLst>
              <a:ext uri="{FF2B5EF4-FFF2-40B4-BE49-F238E27FC236}">
                <a16:creationId xmlns:a16="http://schemas.microsoft.com/office/drawing/2014/main" id="{6D645B75-71AA-4F04-A43A-58AF235F1607}"/>
              </a:ext>
              <a:ext uri="{C183D7F6-B498-43B3-948B-1728B52AA6E4}">
                <adec:decorative xmlns:adec="http://schemas.microsoft.com/office/drawing/2017/decorative" val="1"/>
              </a:ext>
            </a:extLst>
          </p:cNvPr>
          <p:cNvGrpSpPr/>
          <p:nvPr/>
        </p:nvGrpSpPr>
        <p:grpSpPr>
          <a:xfrm>
            <a:off x="904257" y="2599655"/>
            <a:ext cx="3762818" cy="430591"/>
            <a:chOff x="1235090" y="2513206"/>
            <a:chExt cx="3995345" cy="457200"/>
          </a:xfrm>
          <a:solidFill>
            <a:srgbClr val="0B556A"/>
          </a:solidFill>
        </p:grpSpPr>
        <p:sp>
          <p:nvSpPr>
            <p:cNvPr id="97" name="Rectangle: Rounded Corners 96">
              <a:extLst>
                <a:ext uri="{FF2B5EF4-FFF2-40B4-BE49-F238E27FC236}">
                  <a16:creationId xmlns:a16="http://schemas.microsoft.com/office/drawing/2014/main" id="{FEC643DC-E440-4383-A45B-A02DC0B9E2B7}"/>
                </a:ext>
                <a:ext uri="{C183D7F6-B498-43B3-948B-1728B52AA6E4}">
                  <adec:decorative xmlns:adec="http://schemas.microsoft.com/office/drawing/2017/decorative" val="1"/>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Hi there. Welcome to the Store Assistant. I can help you make a return or exchange.</a:t>
              </a:r>
            </a:p>
          </p:txBody>
        </p:sp>
        <p:sp>
          <p:nvSpPr>
            <p:cNvPr id="98" name="Isosceles Triangle 97">
              <a:extLst>
                <a:ext uri="{FF2B5EF4-FFF2-40B4-BE49-F238E27FC236}">
                  <a16:creationId xmlns:a16="http://schemas.microsoft.com/office/drawing/2014/main" id="{D6FF14AD-A9E2-480F-BAA5-4B84C9CFC283}"/>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6" name="Picture 5" descr="Icon of a person">
            <a:extLst>
              <a:ext uri="{FF2B5EF4-FFF2-40B4-BE49-F238E27FC236}">
                <a16:creationId xmlns:a16="http://schemas.microsoft.com/office/drawing/2014/main" id="{0C32A98C-54C8-45D4-B0A7-9A7436EE7971}"/>
              </a:ext>
            </a:extLst>
          </p:cNvPr>
          <p:cNvPicPr>
            <a:picLocks noChangeAspect="1"/>
          </p:cNvPicPr>
          <p:nvPr/>
        </p:nvPicPr>
        <p:blipFill>
          <a:blip r:embed="rId4"/>
          <a:stretch>
            <a:fillRect/>
          </a:stretch>
        </p:blipFill>
        <p:spPr>
          <a:xfrm>
            <a:off x="481714" y="3200176"/>
            <a:ext cx="345948" cy="345948"/>
          </a:xfrm>
          <a:prstGeom prst="rect">
            <a:avLst/>
          </a:prstGeom>
        </p:spPr>
      </p:pic>
      <p:grpSp>
        <p:nvGrpSpPr>
          <p:cNvPr id="74" name="Group 87">
            <a:extLst>
              <a:ext uri="{FF2B5EF4-FFF2-40B4-BE49-F238E27FC236}">
                <a16:creationId xmlns:a16="http://schemas.microsoft.com/office/drawing/2014/main" id="{92169132-06FD-4652-9122-FCB2A92D9F20}"/>
              </a:ext>
              <a:ext uri="{C183D7F6-B498-43B3-948B-1728B52AA6E4}">
                <adec:decorative xmlns:adec="http://schemas.microsoft.com/office/drawing/2017/decorative" val="1"/>
              </a:ext>
            </a:extLst>
          </p:cNvPr>
          <p:cNvGrpSpPr/>
          <p:nvPr/>
        </p:nvGrpSpPr>
        <p:grpSpPr>
          <a:xfrm>
            <a:off x="904257" y="3244137"/>
            <a:ext cx="3762818" cy="430591"/>
            <a:chOff x="1235090" y="2513206"/>
            <a:chExt cx="3995345" cy="457200"/>
          </a:xfrm>
          <a:solidFill>
            <a:srgbClr val="0B556A"/>
          </a:solidFill>
        </p:grpSpPr>
        <p:sp>
          <p:nvSpPr>
            <p:cNvPr id="91" name="Rectangle: Rounded Corners 90">
              <a:extLst>
                <a:ext uri="{FF2B5EF4-FFF2-40B4-BE49-F238E27FC236}">
                  <a16:creationId xmlns:a16="http://schemas.microsoft.com/office/drawing/2014/main" id="{5D8AE67D-A1DD-4394-ABD5-1113A970D06C}"/>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Let me know at any time if you’d like to chat with a live customer service agent. </a:t>
              </a:r>
            </a:p>
          </p:txBody>
        </p:sp>
        <p:sp>
          <p:nvSpPr>
            <p:cNvPr id="92" name="Isosceles Triangle 91">
              <a:extLst>
                <a:ext uri="{FF2B5EF4-FFF2-40B4-BE49-F238E27FC236}">
                  <a16:creationId xmlns:a16="http://schemas.microsoft.com/office/drawing/2014/main" id="{685DCC61-E49E-4545-92E3-11627BFE2D4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8" name="Group 113">
            <a:extLst>
              <a:ext uri="{FF2B5EF4-FFF2-40B4-BE49-F238E27FC236}">
                <a16:creationId xmlns:a16="http://schemas.microsoft.com/office/drawing/2014/main" id="{56FA1232-878D-49BE-82C9-0B7E44B9B3EA}"/>
              </a:ext>
              <a:ext uri="{C183D7F6-B498-43B3-948B-1728B52AA6E4}">
                <adec:decorative xmlns:adec="http://schemas.microsoft.com/office/drawing/2017/decorative" val="1"/>
              </a:ext>
            </a:extLst>
          </p:cNvPr>
          <p:cNvGrpSpPr/>
          <p:nvPr/>
        </p:nvGrpSpPr>
        <p:grpSpPr>
          <a:xfrm>
            <a:off x="3142057" y="4071121"/>
            <a:ext cx="1850980" cy="341543"/>
            <a:chOff x="9030273" y="3961429"/>
            <a:chExt cx="1965363" cy="362649"/>
          </a:xfrm>
          <a:solidFill>
            <a:schemeClr val="accent4">
              <a:lumMod val="20000"/>
              <a:lumOff val="80000"/>
            </a:schemeClr>
          </a:solidFill>
        </p:grpSpPr>
        <p:sp>
          <p:nvSpPr>
            <p:cNvPr id="79" name="Rectangle: Rounded Corners 78">
              <a:extLst>
                <a:ext uri="{FF2B5EF4-FFF2-40B4-BE49-F238E27FC236}">
                  <a16:creationId xmlns:a16="http://schemas.microsoft.com/office/drawing/2014/main" id="{62D2C28B-1DDA-4142-B017-440C077C7001}"/>
                </a:ext>
              </a:extLst>
            </p:cNvPr>
            <p:cNvSpPr/>
            <p:nvPr/>
          </p:nvSpPr>
          <p:spPr bwMode="auto">
            <a:xfrm>
              <a:off x="9030273" y="3961429"/>
              <a:ext cx="1779384"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I want to return an item</a:t>
              </a:r>
            </a:p>
          </p:txBody>
        </p:sp>
        <p:sp>
          <p:nvSpPr>
            <p:cNvPr id="80" name="Isosceles Triangle 79">
              <a:extLst>
                <a:ext uri="{FF2B5EF4-FFF2-40B4-BE49-F238E27FC236}">
                  <a16:creationId xmlns:a16="http://schemas.microsoft.com/office/drawing/2014/main" id="{04462B6B-9C7E-4B1A-9118-5E7F19A12A1C}"/>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solidFill>
                  <a:srgbClr val="3C3C41"/>
                </a:solidFill>
                <a:effectLst/>
                <a:uLnTx/>
                <a:uFillTx/>
                <a:latin typeface="Segoe UI" panose="020B0502040204020203" pitchFamily="34" charset="0"/>
                <a:ea typeface="+mn-ea"/>
                <a:cs typeface="Segoe UI" panose="020B0502040204020203" pitchFamily="34" charset="0"/>
              </a:endParaRPr>
            </a:p>
          </p:txBody>
        </p:sp>
      </p:grpSp>
      <p:pic>
        <p:nvPicPr>
          <p:cNvPr id="63" name="Picture 62" descr="A picture of a person talking">
            <a:extLst>
              <a:ext uri="{FF2B5EF4-FFF2-40B4-BE49-F238E27FC236}">
                <a16:creationId xmlns:a16="http://schemas.microsoft.com/office/drawing/2014/main" id="{747F1E75-508F-4A9E-B631-4B7B642C5BC4}"/>
              </a:ext>
            </a:extLst>
          </p:cNvPr>
          <p:cNvPicPr>
            <a:picLocks noChangeAspect="1"/>
          </p:cNvPicPr>
          <p:nvPr/>
        </p:nvPicPr>
        <p:blipFill>
          <a:blip r:embed="rId5"/>
          <a:srcRect b="258"/>
          <a:stretch>
            <a:fillRect/>
          </a:stretch>
        </p:blipFill>
        <p:spPr>
          <a:xfrm>
            <a:off x="5034022" y="4033092"/>
            <a:ext cx="348849" cy="348849"/>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a:solidFill>
            <a:schemeClr val="bg2"/>
          </a:solidFill>
        </p:spPr>
      </p:pic>
      <p:pic>
        <p:nvPicPr>
          <p:cNvPr id="7" name="Picture 6" descr="Icon of a person">
            <a:extLst>
              <a:ext uri="{FF2B5EF4-FFF2-40B4-BE49-F238E27FC236}">
                <a16:creationId xmlns:a16="http://schemas.microsoft.com/office/drawing/2014/main" id="{FD76C32B-86BA-463D-9122-D1D9E93A4B6A}"/>
              </a:ext>
            </a:extLst>
          </p:cNvPr>
          <p:cNvPicPr>
            <a:picLocks noChangeAspect="1"/>
          </p:cNvPicPr>
          <p:nvPr/>
        </p:nvPicPr>
        <p:blipFill>
          <a:blip r:embed="rId4"/>
          <a:stretch>
            <a:fillRect/>
          </a:stretch>
        </p:blipFill>
        <p:spPr>
          <a:xfrm>
            <a:off x="481714" y="4742628"/>
            <a:ext cx="345948" cy="345948"/>
          </a:xfrm>
          <a:prstGeom prst="rect">
            <a:avLst/>
          </a:prstGeom>
        </p:spPr>
      </p:pic>
      <p:grpSp>
        <p:nvGrpSpPr>
          <p:cNvPr id="75" name="Group 87">
            <a:extLst>
              <a:ext uri="{FF2B5EF4-FFF2-40B4-BE49-F238E27FC236}">
                <a16:creationId xmlns:a16="http://schemas.microsoft.com/office/drawing/2014/main" id="{3494F0DB-1F03-463D-987C-1D40AA860538}"/>
              </a:ext>
              <a:ext uri="{C183D7F6-B498-43B3-948B-1728B52AA6E4}">
                <adec:decorative xmlns:adec="http://schemas.microsoft.com/office/drawing/2017/decorative" val="1"/>
              </a:ext>
            </a:extLst>
          </p:cNvPr>
          <p:cNvGrpSpPr/>
          <p:nvPr/>
        </p:nvGrpSpPr>
        <p:grpSpPr>
          <a:xfrm>
            <a:off x="904257" y="4789109"/>
            <a:ext cx="3762818" cy="430591"/>
            <a:chOff x="1235090" y="2513206"/>
            <a:chExt cx="3995345" cy="457200"/>
          </a:xfrm>
          <a:solidFill>
            <a:srgbClr val="0B556A"/>
          </a:solidFill>
        </p:grpSpPr>
        <p:sp>
          <p:nvSpPr>
            <p:cNvPr id="89" name="Rectangle: Rounded Corners 88">
              <a:extLst>
                <a:ext uri="{FF2B5EF4-FFF2-40B4-BE49-F238E27FC236}">
                  <a16:creationId xmlns:a16="http://schemas.microsoft.com/office/drawing/2014/main" id="{59E8DC84-B616-4DFA-92F8-7FD1C88BE38B}"/>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OK. Could you provide your order number, please?</a:t>
              </a:r>
            </a:p>
          </p:txBody>
        </p:sp>
        <p:sp>
          <p:nvSpPr>
            <p:cNvPr id="90" name="Isosceles Triangle 89">
              <a:extLst>
                <a:ext uri="{FF2B5EF4-FFF2-40B4-BE49-F238E27FC236}">
                  <a16:creationId xmlns:a16="http://schemas.microsoft.com/office/drawing/2014/main" id="{CA9A0D0C-B6C4-49A2-BF29-EDBDA65FA94E}"/>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5" name="Freeform 79" descr="icon of an no entry sign">
            <a:extLst>
              <a:ext uri="{FF2B5EF4-FFF2-40B4-BE49-F238E27FC236}">
                <a16:creationId xmlns:a16="http://schemas.microsoft.com/office/drawing/2014/main" id="{BB958474-5BEA-4821-9A80-B13776C842AB}"/>
              </a:ext>
            </a:extLst>
          </p:cNvPr>
          <p:cNvSpPr/>
          <p:nvPr/>
        </p:nvSpPr>
        <p:spPr>
          <a:xfrm>
            <a:off x="6371271" y="1828897"/>
            <a:ext cx="378042" cy="378042"/>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96" name="Group 95">
            <a:extLst>
              <a:ext uri="{FF2B5EF4-FFF2-40B4-BE49-F238E27FC236}">
                <a16:creationId xmlns:a16="http://schemas.microsoft.com/office/drawing/2014/main" id="{79BF7A7F-B161-46D3-8690-6DE9A7AD60F4}"/>
              </a:ext>
              <a:ext uri="{C183D7F6-B498-43B3-948B-1728B52AA6E4}">
                <adec:decorative xmlns:adec="http://schemas.microsoft.com/office/drawing/2017/decorative" val="1"/>
              </a:ext>
            </a:extLst>
          </p:cNvPr>
          <p:cNvGrpSpPr/>
          <p:nvPr/>
        </p:nvGrpSpPr>
        <p:grpSpPr>
          <a:xfrm>
            <a:off x="6354762" y="2278063"/>
            <a:ext cx="5120640" cy="0"/>
            <a:chOff x="6354762" y="2278063"/>
            <a:chExt cx="5120640" cy="0"/>
          </a:xfrm>
        </p:grpSpPr>
        <p:cxnSp>
          <p:nvCxnSpPr>
            <p:cNvPr id="99" name="Straight Connector 11">
              <a:extLst>
                <a:ext uri="{FF2B5EF4-FFF2-40B4-BE49-F238E27FC236}">
                  <a16:creationId xmlns:a16="http://schemas.microsoft.com/office/drawing/2014/main" id="{B7C35B94-DEF9-4CA1-9851-F3E3F5481B8A}"/>
                </a:ext>
                <a:ext uri="{C183D7F6-B498-43B3-948B-1728B52AA6E4}">
                  <adec:decorative xmlns:adec="http://schemas.microsoft.com/office/drawing/2017/decorative" val="1"/>
                </a:ext>
              </a:extLst>
            </p:cNvPr>
            <p:cNvCxnSpPr/>
            <p:nvPr/>
          </p:nvCxnSpPr>
          <p:spPr>
            <a:xfrm flipH="1">
              <a:off x="6354762" y="2278063"/>
              <a:ext cx="51206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00" name="Straight Connector 35">
              <a:extLst>
                <a:ext uri="{FF2B5EF4-FFF2-40B4-BE49-F238E27FC236}">
                  <a16:creationId xmlns:a16="http://schemas.microsoft.com/office/drawing/2014/main" id="{4785F1ED-1B7E-4E6A-B0EF-1C8AC094D2D0}"/>
                </a:ext>
                <a:ext uri="{C183D7F6-B498-43B3-948B-1728B52AA6E4}">
                  <adec:decorative xmlns:adec="http://schemas.microsoft.com/office/drawing/2017/decorative" val="1"/>
                </a:ext>
              </a:extLst>
            </p:cNvPr>
            <p:cNvCxnSpPr>
              <a:cxnSpLocks/>
            </p:cNvCxnSpPr>
            <p:nvPr/>
          </p:nvCxnSpPr>
          <p:spPr>
            <a:xfrm flipH="1">
              <a:off x="6354762"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1" name="Rectangle 67">
            <a:extLst>
              <a:ext uri="{FF2B5EF4-FFF2-40B4-BE49-F238E27FC236}">
                <a16:creationId xmlns:a16="http://schemas.microsoft.com/office/drawing/2014/main" id="{2E6DCD61-A7FC-4A03-AA6C-297B73B9E1E4}"/>
              </a:ext>
            </a:extLst>
          </p:cNvPr>
          <p:cNvSpPr/>
          <p:nvPr/>
        </p:nvSpPr>
        <p:spPr>
          <a:xfrm>
            <a:off x="10896142" y="1961727"/>
            <a:ext cx="577214" cy="303326"/>
          </a:xfrm>
          <a:prstGeom prst="rect">
            <a:avLst/>
          </a:prstGeom>
        </p:spPr>
        <p:txBody>
          <a:bodyPr wrap="square" lIns="0" tIns="0" rIns="0" bIns="0" anchor="t">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Don’t</a:t>
            </a:r>
          </a:p>
        </p:txBody>
      </p:sp>
      <p:pic>
        <p:nvPicPr>
          <p:cNvPr id="4" name="Picture 3" descr="Icon of a person">
            <a:extLst>
              <a:ext uri="{FF2B5EF4-FFF2-40B4-BE49-F238E27FC236}">
                <a16:creationId xmlns:a16="http://schemas.microsoft.com/office/drawing/2014/main" id="{D13330E8-1F05-4C9B-9A6B-4E42922186BB}"/>
              </a:ext>
            </a:extLst>
          </p:cNvPr>
          <p:cNvPicPr>
            <a:picLocks noChangeAspect="1"/>
          </p:cNvPicPr>
          <p:nvPr/>
        </p:nvPicPr>
        <p:blipFill>
          <a:blip r:embed="rId4"/>
          <a:stretch>
            <a:fillRect/>
          </a:stretch>
        </p:blipFill>
        <p:spPr>
          <a:xfrm>
            <a:off x="6692854" y="2567065"/>
            <a:ext cx="345948" cy="345948"/>
          </a:xfrm>
          <a:prstGeom prst="rect">
            <a:avLst/>
          </a:prstGeom>
        </p:spPr>
      </p:pic>
      <p:grpSp>
        <p:nvGrpSpPr>
          <p:cNvPr id="141" name="Group 87">
            <a:extLst>
              <a:ext uri="{FF2B5EF4-FFF2-40B4-BE49-F238E27FC236}">
                <a16:creationId xmlns:a16="http://schemas.microsoft.com/office/drawing/2014/main" id="{8F2DBCF1-4F2F-4C23-8D7E-67F776A4F3CA}"/>
              </a:ext>
              <a:ext uri="{C183D7F6-B498-43B3-948B-1728B52AA6E4}">
                <adec:decorative xmlns:adec="http://schemas.microsoft.com/office/drawing/2017/decorative" val="1"/>
              </a:ext>
            </a:extLst>
          </p:cNvPr>
          <p:cNvGrpSpPr/>
          <p:nvPr/>
        </p:nvGrpSpPr>
        <p:grpSpPr>
          <a:xfrm>
            <a:off x="7105214" y="2547605"/>
            <a:ext cx="3995345" cy="457200"/>
            <a:chOff x="1235090" y="2513206"/>
            <a:chExt cx="3995345" cy="457200"/>
          </a:xfrm>
          <a:solidFill>
            <a:srgbClr val="0B556A"/>
          </a:solidFill>
        </p:grpSpPr>
        <p:sp>
          <p:nvSpPr>
            <p:cNvPr id="167" name="Rectangle: Rounded Corners 166">
              <a:extLst>
                <a:ext uri="{FF2B5EF4-FFF2-40B4-BE49-F238E27FC236}">
                  <a16:creationId xmlns:a16="http://schemas.microsoft.com/office/drawing/2014/main" id="{DD65982C-000B-40EB-835C-8126FA4D1CD2}"/>
                </a:ext>
              </a:extLst>
            </p:cNvPr>
            <p:cNvSpPr/>
            <p:nvPr/>
          </p:nvSpPr>
          <p:spPr bwMode="auto">
            <a:xfrm>
              <a:off x="1447942" y="2513206"/>
              <a:ext cx="3782493" cy="457200"/>
            </a:xfrm>
            <a:prstGeom prst="roundRect">
              <a:avLst>
                <a:gd name="adj" fmla="val 102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Hi there. Welcome to the Store Assistant. I can help you make a return or exchange.</a:t>
              </a:r>
            </a:p>
          </p:txBody>
        </p:sp>
        <p:sp>
          <p:nvSpPr>
            <p:cNvPr id="168" name="Isosceles Triangle 167">
              <a:extLst>
                <a:ext uri="{FF2B5EF4-FFF2-40B4-BE49-F238E27FC236}">
                  <a16:creationId xmlns:a16="http://schemas.microsoft.com/office/drawing/2014/main" id="{0B4A3E8B-2980-4AD2-B6AE-9E58665720B1}"/>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07" name="Picture 106" descr="Icon of a person">
            <a:extLst>
              <a:ext uri="{FF2B5EF4-FFF2-40B4-BE49-F238E27FC236}">
                <a16:creationId xmlns:a16="http://schemas.microsoft.com/office/drawing/2014/main" id="{2E335AAB-F8B3-4F40-8564-A30C579A5083}"/>
              </a:ext>
            </a:extLst>
          </p:cNvPr>
          <p:cNvPicPr>
            <a:picLocks noChangeAspect="1"/>
          </p:cNvPicPr>
          <p:nvPr/>
        </p:nvPicPr>
        <p:blipFill>
          <a:blip r:embed="rId4"/>
          <a:stretch>
            <a:fillRect/>
          </a:stretch>
        </p:blipFill>
        <p:spPr>
          <a:xfrm>
            <a:off x="6692854" y="3185236"/>
            <a:ext cx="345948" cy="345948"/>
          </a:xfrm>
          <a:prstGeom prst="rect">
            <a:avLst/>
          </a:prstGeom>
        </p:spPr>
      </p:pic>
      <p:grpSp>
        <p:nvGrpSpPr>
          <p:cNvPr id="143" name="Group 87">
            <a:extLst>
              <a:ext uri="{FF2B5EF4-FFF2-40B4-BE49-F238E27FC236}">
                <a16:creationId xmlns:a16="http://schemas.microsoft.com/office/drawing/2014/main" id="{349B983C-8524-45BC-B82C-AA0215875DCA}"/>
              </a:ext>
              <a:ext uri="{C183D7F6-B498-43B3-948B-1728B52AA6E4}">
                <adec:decorative xmlns:adec="http://schemas.microsoft.com/office/drawing/2017/decorative" val="1"/>
              </a:ext>
            </a:extLst>
          </p:cNvPr>
          <p:cNvGrpSpPr/>
          <p:nvPr/>
        </p:nvGrpSpPr>
        <p:grpSpPr>
          <a:xfrm>
            <a:off x="7105214" y="3231914"/>
            <a:ext cx="3995345" cy="635602"/>
            <a:chOff x="1235090" y="2513206"/>
            <a:chExt cx="3995345" cy="635602"/>
          </a:xfrm>
          <a:solidFill>
            <a:srgbClr val="0B556A"/>
          </a:solidFill>
        </p:grpSpPr>
        <p:sp>
          <p:nvSpPr>
            <p:cNvPr id="161" name="Rectangle: Rounded Corners 160">
              <a:extLst>
                <a:ext uri="{FF2B5EF4-FFF2-40B4-BE49-F238E27FC236}">
                  <a16:creationId xmlns:a16="http://schemas.microsoft.com/office/drawing/2014/main" id="{0363E019-DF37-4CEE-869A-78AAC46AFBC0}"/>
                </a:ext>
              </a:extLst>
            </p:cNvPr>
            <p:cNvSpPr/>
            <p:nvPr/>
          </p:nvSpPr>
          <p:spPr bwMode="auto">
            <a:xfrm>
              <a:off x="1447942" y="2513206"/>
              <a:ext cx="3782493" cy="635602"/>
            </a:xfrm>
            <a:prstGeom prst="roundRect">
              <a:avLst>
                <a:gd name="adj" fmla="val 1003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If you wish to be in contact with a live customer service agent in regards to your problem, please click the button below.</a:t>
              </a:r>
            </a:p>
          </p:txBody>
        </p:sp>
        <p:sp>
          <p:nvSpPr>
            <p:cNvPr id="162" name="Isosceles Triangle 161">
              <a:extLst>
                <a:ext uri="{FF2B5EF4-FFF2-40B4-BE49-F238E27FC236}">
                  <a16:creationId xmlns:a16="http://schemas.microsoft.com/office/drawing/2014/main" id="{1E08C697-C2F6-42BE-B80A-0BAA2A62CE82}"/>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36" name="Rectangle 135">
            <a:extLst>
              <a:ext uri="{FF2B5EF4-FFF2-40B4-BE49-F238E27FC236}">
                <a16:creationId xmlns:a16="http://schemas.microsoft.com/office/drawing/2014/main" id="{02ED914E-471B-4AC0-A3F1-C4325E9D8DC3}"/>
              </a:ext>
            </a:extLst>
          </p:cNvPr>
          <p:cNvSpPr/>
          <p:nvPr/>
        </p:nvSpPr>
        <p:spPr>
          <a:xfrm>
            <a:off x="6773407" y="4063288"/>
            <a:ext cx="1417252" cy="199878"/>
          </a:xfrm>
          <a:prstGeom prst="rect">
            <a:avLst/>
          </a:prstGeom>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B556A"/>
                </a:solidFill>
                <a:effectLst/>
                <a:uLnTx/>
                <a:uFillTx/>
                <a:latin typeface="Segoe UI" panose="020B0502040204020203" pitchFamily="34" charset="0"/>
                <a:ea typeface="+mn-ea"/>
                <a:cs typeface="Segoe UI" panose="020B0502040204020203" pitchFamily="34" charset="0"/>
              </a:rPr>
              <a:t>Tone shifts to formal</a:t>
            </a:r>
            <a:endParaRPr kumimoji="0" lang="en-US" sz="1200" b="0" i="0" u="none" strike="noStrike" kern="1200" cap="none" spc="0" normalizeH="0" baseline="0" noProof="0" dirty="0">
              <a:ln>
                <a:noFill/>
              </a:ln>
              <a:solidFill>
                <a:srgbClr val="0B556A"/>
              </a:solidFill>
              <a:effectLst/>
              <a:uLnTx/>
              <a:uFillTx/>
              <a:latin typeface="Segoe UI"/>
              <a:ea typeface="+mn-ea"/>
              <a:cs typeface="+mn-cs"/>
            </a:endParaRPr>
          </a:p>
        </p:txBody>
      </p:sp>
      <p:cxnSp>
        <p:nvCxnSpPr>
          <p:cNvPr id="137" name="Connector: Elbow 136" descr="An arrow pointing upwards">
            <a:extLst>
              <a:ext uri="{FF2B5EF4-FFF2-40B4-BE49-F238E27FC236}">
                <a16:creationId xmlns:a16="http://schemas.microsoft.com/office/drawing/2014/main" id="{B425B5A8-1A28-4A6E-B0DB-F501372D4F30}"/>
              </a:ext>
            </a:extLst>
          </p:cNvPr>
          <p:cNvCxnSpPr>
            <a:cxnSpLocks/>
            <a:stCxn id="136" idx="3"/>
          </p:cNvCxnSpPr>
          <p:nvPr/>
        </p:nvCxnSpPr>
        <p:spPr>
          <a:xfrm flipV="1">
            <a:off x="8190659" y="3867516"/>
            <a:ext cx="543526" cy="295711"/>
          </a:xfrm>
          <a:prstGeom prst="bentConnector3">
            <a:avLst>
              <a:gd name="adj1" fmla="val 99945"/>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nvGrpSpPr>
          <p:cNvPr id="146" name="Group 113">
            <a:extLst>
              <a:ext uri="{FF2B5EF4-FFF2-40B4-BE49-F238E27FC236}">
                <a16:creationId xmlns:a16="http://schemas.microsoft.com/office/drawing/2014/main" id="{1A95FE4D-DD00-425E-BC4C-5BAD75C825EF}"/>
              </a:ext>
              <a:ext uri="{C183D7F6-B498-43B3-948B-1728B52AA6E4}">
                <adec:decorative xmlns:adec="http://schemas.microsoft.com/office/drawing/2017/decorative" val="1"/>
              </a:ext>
            </a:extLst>
          </p:cNvPr>
          <p:cNvGrpSpPr/>
          <p:nvPr/>
        </p:nvGrpSpPr>
        <p:grpSpPr>
          <a:xfrm>
            <a:off x="9441677" y="4110002"/>
            <a:ext cx="1881491" cy="362649"/>
            <a:chOff x="9114145" y="3961429"/>
            <a:chExt cx="1881491" cy="362649"/>
          </a:xfrm>
          <a:solidFill>
            <a:schemeClr val="accent4">
              <a:lumMod val="20000"/>
              <a:lumOff val="80000"/>
            </a:schemeClr>
          </a:solidFill>
        </p:grpSpPr>
        <p:sp>
          <p:nvSpPr>
            <p:cNvPr id="155" name="Rectangle: Rounded Corners 154">
              <a:extLst>
                <a:ext uri="{FF2B5EF4-FFF2-40B4-BE49-F238E27FC236}">
                  <a16:creationId xmlns:a16="http://schemas.microsoft.com/office/drawing/2014/main" id="{57856EED-4BAB-44FE-B063-BF97516ECBF5}"/>
                </a:ext>
              </a:extLst>
            </p:cNvPr>
            <p:cNvSpPr/>
            <p:nvPr/>
          </p:nvSpPr>
          <p:spPr bwMode="auto">
            <a:xfrm>
              <a:off x="9114145" y="3961429"/>
              <a:ext cx="1695511"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I want to return an item</a:t>
              </a:r>
            </a:p>
          </p:txBody>
        </p:sp>
        <p:sp>
          <p:nvSpPr>
            <p:cNvPr id="156" name="Isosceles Triangle 155">
              <a:extLst>
                <a:ext uri="{FF2B5EF4-FFF2-40B4-BE49-F238E27FC236}">
                  <a16:creationId xmlns:a16="http://schemas.microsoft.com/office/drawing/2014/main" id="{9423F710-60F3-4C12-9DB1-64B933DCE687}"/>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solidFill>
                  <a:srgbClr val="3C3C41"/>
                </a:solidFill>
                <a:effectLst/>
                <a:uLnTx/>
                <a:uFillTx/>
                <a:latin typeface="Segoe UI" panose="020B0502040204020203" pitchFamily="34" charset="0"/>
                <a:ea typeface="+mn-ea"/>
                <a:cs typeface="Segoe UI" panose="020B0502040204020203" pitchFamily="34" charset="0"/>
              </a:endParaRPr>
            </a:p>
          </p:txBody>
        </p:sp>
      </p:grpSp>
      <p:pic>
        <p:nvPicPr>
          <p:cNvPr id="145" name="Picture 144" descr="A picture of a person talking">
            <a:extLst>
              <a:ext uri="{FF2B5EF4-FFF2-40B4-BE49-F238E27FC236}">
                <a16:creationId xmlns:a16="http://schemas.microsoft.com/office/drawing/2014/main" id="{9FBFAF7A-35B2-4603-AEEE-D9AC90275897}"/>
              </a:ext>
            </a:extLst>
          </p:cNvPr>
          <p:cNvPicPr>
            <a:picLocks noChangeAspect="1"/>
          </p:cNvPicPr>
          <p:nvPr/>
        </p:nvPicPr>
        <p:blipFill>
          <a:blip r:embed="rId5"/>
          <a:srcRect b="258"/>
          <a:stretch>
            <a:fillRect/>
          </a:stretch>
        </p:blipFill>
        <p:spPr>
          <a:xfrm>
            <a:off x="11366686" y="4069623"/>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1" name="Picture 110" descr="Icon of a person">
            <a:extLst>
              <a:ext uri="{FF2B5EF4-FFF2-40B4-BE49-F238E27FC236}">
                <a16:creationId xmlns:a16="http://schemas.microsoft.com/office/drawing/2014/main" id="{D3F99819-3FFC-4B1A-BBE8-AAACC9747D48}"/>
              </a:ext>
            </a:extLst>
          </p:cNvPr>
          <p:cNvPicPr>
            <a:picLocks noChangeAspect="1"/>
          </p:cNvPicPr>
          <p:nvPr/>
        </p:nvPicPr>
        <p:blipFill>
          <a:blip r:embed="rId4"/>
          <a:stretch>
            <a:fillRect/>
          </a:stretch>
        </p:blipFill>
        <p:spPr>
          <a:xfrm>
            <a:off x="6692854" y="4823117"/>
            <a:ext cx="345948" cy="345948"/>
          </a:xfrm>
          <a:prstGeom prst="rect">
            <a:avLst/>
          </a:prstGeom>
        </p:spPr>
      </p:pic>
      <p:grpSp>
        <p:nvGrpSpPr>
          <p:cNvPr id="147" name="Group 87">
            <a:extLst>
              <a:ext uri="{FF2B5EF4-FFF2-40B4-BE49-F238E27FC236}">
                <a16:creationId xmlns:a16="http://schemas.microsoft.com/office/drawing/2014/main" id="{5ADB461E-4F9B-4E81-9127-F48F94702E71}"/>
              </a:ext>
              <a:ext uri="{C183D7F6-B498-43B3-948B-1728B52AA6E4}">
                <adec:decorative xmlns:adec="http://schemas.microsoft.com/office/drawing/2017/decorative" val="1"/>
              </a:ext>
            </a:extLst>
          </p:cNvPr>
          <p:cNvGrpSpPr/>
          <p:nvPr/>
        </p:nvGrpSpPr>
        <p:grpSpPr>
          <a:xfrm>
            <a:off x="7105214" y="4872359"/>
            <a:ext cx="3995345" cy="457200"/>
            <a:chOff x="1235090" y="2513206"/>
            <a:chExt cx="3995345" cy="457200"/>
          </a:xfrm>
          <a:solidFill>
            <a:srgbClr val="0B556A"/>
          </a:solidFill>
        </p:grpSpPr>
        <p:sp>
          <p:nvSpPr>
            <p:cNvPr id="153" name="Rectangle: Rounded Corners 152">
              <a:extLst>
                <a:ext uri="{FF2B5EF4-FFF2-40B4-BE49-F238E27FC236}">
                  <a16:creationId xmlns:a16="http://schemas.microsoft.com/office/drawing/2014/main" id="{79DD8AC5-C62E-4BA7-8FE5-3E35E769CE8A}"/>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OK. Provide your order number.</a:t>
              </a:r>
            </a:p>
          </p:txBody>
        </p:sp>
        <p:sp>
          <p:nvSpPr>
            <p:cNvPr id="154" name="Isosceles Triangle 153">
              <a:extLst>
                <a:ext uri="{FF2B5EF4-FFF2-40B4-BE49-F238E27FC236}">
                  <a16:creationId xmlns:a16="http://schemas.microsoft.com/office/drawing/2014/main" id="{C2ACE354-B599-45BA-BD61-5EFFF8637BB7}"/>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38" name="Rectangle 137">
            <a:extLst>
              <a:ext uri="{FF2B5EF4-FFF2-40B4-BE49-F238E27FC236}">
                <a16:creationId xmlns:a16="http://schemas.microsoft.com/office/drawing/2014/main" id="{8C6C92CD-BC2D-4024-ACB4-96A10D66A4DF}"/>
              </a:ext>
            </a:extLst>
          </p:cNvPr>
          <p:cNvSpPr/>
          <p:nvPr/>
        </p:nvSpPr>
        <p:spPr>
          <a:xfrm>
            <a:off x="6773407" y="5447841"/>
            <a:ext cx="1154568" cy="199878"/>
          </a:xfrm>
          <a:prstGeom prst="rect">
            <a:avLst/>
          </a:prstGeom>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B556A"/>
                </a:solidFill>
                <a:effectLst/>
                <a:uLnTx/>
                <a:uFillTx/>
                <a:latin typeface="Segoe UI" panose="020B0502040204020203" pitchFamily="34" charset="0"/>
                <a:ea typeface="+mn-ea"/>
                <a:cs typeface="Segoe UI" panose="020B0502040204020203" pitchFamily="34" charset="0"/>
              </a:rPr>
              <a:t>Demanding tone</a:t>
            </a:r>
            <a:endParaRPr kumimoji="0" lang="en-US" sz="1200" b="0" i="0" u="none" strike="noStrike" kern="1200" cap="none" spc="0" normalizeH="0" baseline="0" noProof="0" dirty="0">
              <a:ln>
                <a:noFill/>
              </a:ln>
              <a:solidFill>
                <a:srgbClr val="0B556A"/>
              </a:solidFill>
              <a:effectLst/>
              <a:uLnTx/>
              <a:uFillTx/>
              <a:latin typeface="Segoe UI"/>
              <a:ea typeface="+mn-ea"/>
              <a:cs typeface="+mn-cs"/>
            </a:endParaRPr>
          </a:p>
        </p:txBody>
      </p:sp>
      <p:cxnSp>
        <p:nvCxnSpPr>
          <p:cNvPr id="139" name="Connector: Elbow 138" descr="An arrow pointing upwards">
            <a:extLst>
              <a:ext uri="{FF2B5EF4-FFF2-40B4-BE49-F238E27FC236}">
                <a16:creationId xmlns:a16="http://schemas.microsoft.com/office/drawing/2014/main" id="{DF136E5B-137E-4638-9171-50D01E186F99}"/>
              </a:ext>
            </a:extLst>
          </p:cNvPr>
          <p:cNvCxnSpPr>
            <a:cxnSpLocks/>
            <a:stCxn id="138" idx="3"/>
            <a:endCxn id="153" idx="2"/>
          </p:cNvCxnSpPr>
          <p:nvPr/>
        </p:nvCxnSpPr>
        <p:spPr>
          <a:xfrm flipV="1">
            <a:off x="7927975" y="5329559"/>
            <a:ext cx="1281338" cy="218221"/>
          </a:xfrm>
          <a:prstGeom prst="bentConnector2">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0864780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420E3EC9-37CB-4589-9E05-28ABD9A2B255}"/>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D6081048-DD1D-417E-A65C-E05A49146767}"/>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7D6D2B3-A395-4933-AE7D-B9B4FD3EA90C}"/>
              </a:ext>
            </a:extLst>
          </p:cNvPr>
          <p:cNvSpPr>
            <a:spLocks noGrp="1"/>
          </p:cNvSpPr>
          <p:nvPr>
            <p:ph type="title"/>
          </p:nvPr>
        </p:nvSpPr>
        <p:spPr/>
        <p:txBody>
          <a:bodyPr/>
          <a:lstStyle/>
          <a:p>
            <a:r>
              <a:rPr lang="en-US" dirty="0"/>
              <a:t>Style: How to sound conversational 5/9</a:t>
            </a:r>
          </a:p>
        </p:txBody>
      </p:sp>
      <p:sp>
        <p:nvSpPr>
          <p:cNvPr id="16" name="Rectangle 2">
            <a:extLst>
              <a:ext uri="{FF2B5EF4-FFF2-40B4-BE49-F238E27FC236}">
                <a16:creationId xmlns:a16="http://schemas.microsoft.com/office/drawing/2014/main" id="{CA2CE47C-7AB8-467A-AD55-F4D24FD1A488}"/>
              </a:ext>
            </a:extLst>
          </p:cNvPr>
          <p:cNvSpPr/>
          <p:nvPr/>
        </p:nvSpPr>
        <p:spPr>
          <a:xfrm>
            <a:off x="486569" y="1210281"/>
            <a:ext cx="11248231"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If you’re using website documentation to answer a question, break sections down into short, scannable graphs</a:t>
            </a:r>
          </a:p>
        </p:txBody>
      </p:sp>
      <p:pic>
        <p:nvPicPr>
          <p:cNvPr id="4" name="Picture 3" descr="Icon of a list document">
            <a:extLst>
              <a:ext uri="{FF2B5EF4-FFF2-40B4-BE49-F238E27FC236}">
                <a16:creationId xmlns:a16="http://schemas.microsoft.com/office/drawing/2014/main" id="{A0EA44D5-A707-4233-A41F-C4C16FB1187E}"/>
              </a:ext>
            </a:extLst>
          </p:cNvPr>
          <p:cNvPicPr>
            <a:picLocks noChangeAspect="1"/>
          </p:cNvPicPr>
          <p:nvPr/>
        </p:nvPicPr>
        <p:blipFill>
          <a:blip r:embed="rId3"/>
          <a:stretch>
            <a:fillRect/>
          </a:stretch>
        </p:blipFill>
        <p:spPr>
          <a:xfrm>
            <a:off x="565511" y="1796418"/>
            <a:ext cx="286512" cy="396240"/>
          </a:xfrm>
          <a:prstGeom prst="rect">
            <a:avLst/>
          </a:prstGeom>
        </p:spPr>
      </p:pic>
      <p:grpSp>
        <p:nvGrpSpPr>
          <p:cNvPr id="6" name="Group 5">
            <a:extLst>
              <a:ext uri="{FF2B5EF4-FFF2-40B4-BE49-F238E27FC236}">
                <a16:creationId xmlns:a16="http://schemas.microsoft.com/office/drawing/2014/main" id="{827D1B45-ECFE-4A41-BA7F-C95B8ECAFB84}"/>
              </a:ext>
              <a:ext uri="{C183D7F6-B498-43B3-948B-1728B52AA6E4}">
                <adec:decorative xmlns:adec="http://schemas.microsoft.com/office/drawing/2017/decorative" val="1"/>
              </a:ext>
            </a:extLst>
          </p:cNvPr>
          <p:cNvGrpSpPr/>
          <p:nvPr/>
        </p:nvGrpSpPr>
        <p:grpSpPr>
          <a:xfrm>
            <a:off x="457199" y="2278063"/>
            <a:ext cx="4663440" cy="0"/>
            <a:chOff x="457199" y="2278063"/>
            <a:chExt cx="4663440" cy="0"/>
          </a:xfrm>
        </p:grpSpPr>
        <p:cxnSp>
          <p:nvCxnSpPr>
            <p:cNvPr id="36" name="Straight Connector 68">
              <a:extLst>
                <a:ext uri="{FF2B5EF4-FFF2-40B4-BE49-F238E27FC236}">
                  <a16:creationId xmlns:a16="http://schemas.microsoft.com/office/drawing/2014/main" id="{A4D7D18C-1A60-41C2-9288-F6760514D362}"/>
                </a:ext>
                <a:ext uri="{C183D7F6-B498-43B3-948B-1728B52AA6E4}">
                  <adec:decorative xmlns:adec="http://schemas.microsoft.com/office/drawing/2017/decorative" val="1"/>
                </a:ext>
              </a:extLst>
            </p:cNvPr>
            <p:cNvCxnSpPr/>
            <p:nvPr/>
          </p:nvCxnSpPr>
          <p:spPr>
            <a:xfrm flipH="1">
              <a:off x="457199" y="2278063"/>
              <a:ext cx="46634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7" name="Straight Connector 35">
              <a:extLst>
                <a:ext uri="{FF2B5EF4-FFF2-40B4-BE49-F238E27FC236}">
                  <a16:creationId xmlns:a16="http://schemas.microsoft.com/office/drawing/2014/main" id="{0125BD84-35D4-4FA0-B9EA-88708672DA1D}"/>
                </a:ext>
                <a:ext uri="{C183D7F6-B498-43B3-948B-1728B52AA6E4}">
                  <adec:decorative xmlns:adec="http://schemas.microsoft.com/office/drawing/2017/decorative" val="1"/>
                </a:ext>
              </a:extLst>
            </p:cNvPr>
            <p:cNvCxnSpPr>
              <a:cxnSpLocks/>
            </p:cNvCxnSpPr>
            <p:nvPr/>
          </p:nvCxnSpPr>
          <p:spPr>
            <a:xfrm flipH="1">
              <a:off x="457199"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Rectangle 47">
            <a:extLst>
              <a:ext uri="{FF2B5EF4-FFF2-40B4-BE49-F238E27FC236}">
                <a16:creationId xmlns:a16="http://schemas.microsoft.com/office/drawing/2014/main" id="{C7308D63-0243-4492-BA94-DBB9D227E7D4}"/>
              </a:ext>
            </a:extLst>
          </p:cNvPr>
          <p:cNvSpPr/>
          <p:nvPr/>
        </p:nvSpPr>
        <p:spPr>
          <a:xfrm>
            <a:off x="4543425" y="1961727"/>
            <a:ext cx="577214" cy="303326"/>
          </a:xfrm>
          <a:prstGeom prst="rect">
            <a:avLst/>
          </a:prstGeom>
        </p:spPr>
        <p:txBody>
          <a:bodyPr wrap="square" lIns="0" tIns="0" rIns="0" bIns="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Do</a:t>
            </a:r>
            <a:endParaRPr kumimoji="0" lang="en-US" sz="1600" b="0" i="0" u="none" strike="noStrike" kern="1200" cap="none" spc="0" normalizeH="0" baseline="0" noProof="0" dirty="0">
              <a:ln>
                <a:noFill/>
              </a:ln>
              <a:solidFill>
                <a:srgbClr val="0B556A"/>
              </a:solidFill>
              <a:effectLst/>
              <a:uLnTx/>
              <a:uFillTx/>
              <a:latin typeface="Segoe UI Semibold"/>
              <a:ea typeface="+mn-ea"/>
              <a:cs typeface="+mn-cs"/>
            </a:endParaRPr>
          </a:p>
        </p:txBody>
      </p:sp>
      <p:pic>
        <p:nvPicPr>
          <p:cNvPr id="10" name="Picture 9" descr="Icon of a person">
            <a:extLst>
              <a:ext uri="{FF2B5EF4-FFF2-40B4-BE49-F238E27FC236}">
                <a16:creationId xmlns:a16="http://schemas.microsoft.com/office/drawing/2014/main" id="{AF43E43D-803A-451C-8FF2-46FA002BE1E6}"/>
              </a:ext>
            </a:extLst>
          </p:cNvPr>
          <p:cNvPicPr>
            <a:picLocks noChangeAspect="1"/>
          </p:cNvPicPr>
          <p:nvPr/>
        </p:nvPicPr>
        <p:blipFill>
          <a:blip r:embed="rId4"/>
          <a:stretch>
            <a:fillRect/>
          </a:stretch>
        </p:blipFill>
        <p:spPr>
          <a:xfrm>
            <a:off x="481714" y="2567065"/>
            <a:ext cx="345948" cy="345948"/>
          </a:xfrm>
          <a:prstGeom prst="rect">
            <a:avLst/>
          </a:prstGeom>
        </p:spPr>
      </p:pic>
      <p:grpSp>
        <p:nvGrpSpPr>
          <p:cNvPr id="48" name="Group 87">
            <a:extLst>
              <a:ext uri="{FF2B5EF4-FFF2-40B4-BE49-F238E27FC236}">
                <a16:creationId xmlns:a16="http://schemas.microsoft.com/office/drawing/2014/main" id="{D9BA4D31-5503-49F5-90F1-EBEF81FA4A8E}"/>
              </a:ext>
              <a:ext uri="{C183D7F6-B498-43B3-948B-1728B52AA6E4}">
                <adec:decorative xmlns:adec="http://schemas.microsoft.com/office/drawing/2017/decorative" val="1"/>
              </a:ext>
            </a:extLst>
          </p:cNvPr>
          <p:cNvGrpSpPr/>
          <p:nvPr/>
        </p:nvGrpSpPr>
        <p:grpSpPr>
          <a:xfrm>
            <a:off x="930369" y="2611213"/>
            <a:ext cx="3995345" cy="2900501"/>
            <a:chOff x="1235090" y="2513205"/>
            <a:chExt cx="3995345" cy="2900501"/>
          </a:xfrm>
          <a:solidFill>
            <a:srgbClr val="0B556A"/>
          </a:solidFill>
        </p:grpSpPr>
        <p:sp>
          <p:nvSpPr>
            <p:cNvPr id="49" name="Rectangle: Rounded Corners 48">
              <a:extLst>
                <a:ext uri="{FF2B5EF4-FFF2-40B4-BE49-F238E27FC236}">
                  <a16:creationId xmlns:a16="http://schemas.microsoft.com/office/drawing/2014/main" id="{908DEB6E-E332-4753-9D3A-9CE41B257549}"/>
                </a:ext>
              </a:extLst>
            </p:cNvPr>
            <p:cNvSpPr/>
            <p:nvPr/>
          </p:nvSpPr>
          <p:spPr bwMode="auto">
            <a:xfrm>
              <a:off x="1447942" y="2513205"/>
              <a:ext cx="3782493" cy="2900501"/>
            </a:xfrm>
            <a:prstGeom prst="roundRect">
              <a:avLst>
                <a:gd name="adj" fmla="val 37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How to reset your password:</a:t>
              </a: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1. Go to </a:t>
              </a: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https://account.live.com/password/reset</a:t>
              </a: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2. Select the reason for resetting your password and the alternate contact info where you can receive a security code to verify your identity.</a:t>
              </a: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Note: This alternate contact info is part of the security info you already added to your Microsoft account.</a:t>
              </a:r>
            </a:p>
          </p:txBody>
        </p:sp>
        <p:sp>
          <p:nvSpPr>
            <p:cNvPr id="50" name="Isosceles Triangle 49">
              <a:extLst>
                <a:ext uri="{FF2B5EF4-FFF2-40B4-BE49-F238E27FC236}">
                  <a16:creationId xmlns:a16="http://schemas.microsoft.com/office/drawing/2014/main" id="{C603EDBB-8F9A-4DA2-84E6-23FF2376F2A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2" name="Freeform 79" descr="icon of an no entry sign">
            <a:extLst>
              <a:ext uri="{FF2B5EF4-FFF2-40B4-BE49-F238E27FC236}">
                <a16:creationId xmlns:a16="http://schemas.microsoft.com/office/drawing/2014/main" id="{7438CF1B-5D39-4E30-BF49-BAABFDF15E0F}"/>
              </a:ext>
            </a:extLst>
          </p:cNvPr>
          <p:cNvSpPr/>
          <p:nvPr/>
        </p:nvSpPr>
        <p:spPr>
          <a:xfrm>
            <a:off x="6371271" y="1828897"/>
            <a:ext cx="378042" cy="378042"/>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F0D57E82-1AFE-4234-9724-0368122AE544}"/>
              </a:ext>
              <a:ext uri="{C183D7F6-B498-43B3-948B-1728B52AA6E4}">
                <adec:decorative xmlns:adec="http://schemas.microsoft.com/office/drawing/2017/decorative" val="1"/>
              </a:ext>
            </a:extLst>
          </p:cNvPr>
          <p:cNvGrpSpPr/>
          <p:nvPr/>
        </p:nvGrpSpPr>
        <p:grpSpPr>
          <a:xfrm>
            <a:off x="6354762" y="2278063"/>
            <a:ext cx="5120640" cy="0"/>
            <a:chOff x="6354762" y="2278063"/>
            <a:chExt cx="5120640" cy="0"/>
          </a:xfrm>
        </p:grpSpPr>
        <p:cxnSp>
          <p:nvCxnSpPr>
            <p:cNvPr id="33" name="Straight Connector 11">
              <a:extLst>
                <a:ext uri="{FF2B5EF4-FFF2-40B4-BE49-F238E27FC236}">
                  <a16:creationId xmlns:a16="http://schemas.microsoft.com/office/drawing/2014/main" id="{80128E00-0A2F-4659-BE02-390A5E78E956}"/>
                </a:ext>
                <a:ext uri="{C183D7F6-B498-43B3-948B-1728B52AA6E4}">
                  <adec:decorative xmlns:adec="http://schemas.microsoft.com/office/drawing/2017/decorative" val="1"/>
                </a:ext>
              </a:extLst>
            </p:cNvPr>
            <p:cNvCxnSpPr/>
            <p:nvPr/>
          </p:nvCxnSpPr>
          <p:spPr>
            <a:xfrm flipH="1">
              <a:off x="6354762" y="2278063"/>
              <a:ext cx="51206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4" name="Straight Connector 35">
              <a:extLst>
                <a:ext uri="{FF2B5EF4-FFF2-40B4-BE49-F238E27FC236}">
                  <a16:creationId xmlns:a16="http://schemas.microsoft.com/office/drawing/2014/main" id="{13E0659C-71CB-4CEA-AB75-9E7E8E1B8CEF}"/>
                </a:ext>
                <a:ext uri="{C183D7F6-B498-43B3-948B-1728B52AA6E4}">
                  <adec:decorative xmlns:adec="http://schemas.microsoft.com/office/drawing/2017/decorative" val="1"/>
                </a:ext>
              </a:extLst>
            </p:cNvPr>
            <p:cNvCxnSpPr>
              <a:cxnSpLocks/>
            </p:cNvCxnSpPr>
            <p:nvPr/>
          </p:nvCxnSpPr>
          <p:spPr>
            <a:xfrm flipH="1">
              <a:off x="6354762"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Rectangle 67">
            <a:extLst>
              <a:ext uri="{FF2B5EF4-FFF2-40B4-BE49-F238E27FC236}">
                <a16:creationId xmlns:a16="http://schemas.microsoft.com/office/drawing/2014/main" id="{CFC1C1C7-493A-42F7-A770-83823C23353F}"/>
              </a:ext>
            </a:extLst>
          </p:cNvPr>
          <p:cNvSpPr/>
          <p:nvPr/>
        </p:nvSpPr>
        <p:spPr>
          <a:xfrm>
            <a:off x="10896142" y="1961727"/>
            <a:ext cx="577214" cy="303326"/>
          </a:xfrm>
          <a:prstGeom prst="rect">
            <a:avLst/>
          </a:prstGeom>
        </p:spPr>
        <p:txBody>
          <a:bodyPr wrap="square" lIns="0" tIns="0" rIns="0" bIns="0" anchor="t">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Don’t</a:t>
            </a:r>
          </a:p>
        </p:txBody>
      </p:sp>
      <p:pic>
        <p:nvPicPr>
          <p:cNvPr id="11" name="Picture 10" descr="Icon of a person">
            <a:extLst>
              <a:ext uri="{FF2B5EF4-FFF2-40B4-BE49-F238E27FC236}">
                <a16:creationId xmlns:a16="http://schemas.microsoft.com/office/drawing/2014/main" id="{35795A1B-2567-42EB-A93D-D14CED59141D}"/>
              </a:ext>
            </a:extLst>
          </p:cNvPr>
          <p:cNvPicPr>
            <a:picLocks noChangeAspect="1"/>
          </p:cNvPicPr>
          <p:nvPr/>
        </p:nvPicPr>
        <p:blipFill>
          <a:blip r:embed="rId4"/>
          <a:stretch>
            <a:fillRect/>
          </a:stretch>
        </p:blipFill>
        <p:spPr>
          <a:xfrm>
            <a:off x="6692854" y="2567065"/>
            <a:ext cx="345948" cy="345948"/>
          </a:xfrm>
          <a:prstGeom prst="rect">
            <a:avLst/>
          </a:prstGeom>
        </p:spPr>
      </p:pic>
      <p:grpSp>
        <p:nvGrpSpPr>
          <p:cNvPr id="69" name="Group 87">
            <a:extLst>
              <a:ext uri="{FF2B5EF4-FFF2-40B4-BE49-F238E27FC236}">
                <a16:creationId xmlns:a16="http://schemas.microsoft.com/office/drawing/2014/main" id="{1E210B82-0743-4FF3-AFCE-65FFF4B8D4F4}"/>
              </a:ext>
              <a:ext uri="{C183D7F6-B498-43B3-948B-1728B52AA6E4}">
                <adec:decorative xmlns:adec="http://schemas.microsoft.com/office/drawing/2017/decorative" val="1"/>
              </a:ext>
            </a:extLst>
          </p:cNvPr>
          <p:cNvGrpSpPr/>
          <p:nvPr/>
        </p:nvGrpSpPr>
        <p:grpSpPr>
          <a:xfrm>
            <a:off x="7168714" y="2611213"/>
            <a:ext cx="3995345" cy="2588309"/>
            <a:chOff x="1235090" y="2513205"/>
            <a:chExt cx="3995345" cy="2588309"/>
          </a:xfrm>
          <a:solidFill>
            <a:srgbClr val="0B556A"/>
          </a:solidFill>
        </p:grpSpPr>
        <p:sp>
          <p:nvSpPr>
            <p:cNvPr id="70" name="Rectangle: Rounded Corners 69">
              <a:extLst>
                <a:ext uri="{FF2B5EF4-FFF2-40B4-BE49-F238E27FC236}">
                  <a16:creationId xmlns:a16="http://schemas.microsoft.com/office/drawing/2014/main" id="{7169FFFB-E112-46A5-8884-CA35F190A325}"/>
                </a:ext>
              </a:extLst>
            </p:cNvPr>
            <p:cNvSpPr/>
            <p:nvPr/>
          </p:nvSpPr>
          <p:spPr bwMode="auto">
            <a:xfrm>
              <a:off x="1447942" y="2513205"/>
              <a:ext cx="3782493" cy="2588309"/>
            </a:xfrm>
            <a:prstGeom prst="roundRect">
              <a:avLst>
                <a:gd name="adj" fmla="val 421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836"/>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to reset your Password</a:t>
              </a:r>
              <a:b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If you cannot remember your password,</a:t>
              </a:r>
              <a:b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 to </a:t>
              </a:r>
              <a:r>
                <a:rPr kumimoji="0" lang="en-US" sz="1100" b="0" i="0" u="sng"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https://acount.live.com/password/reset</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and select the reason for resetting your password. Then include the alternate contact info where you can receive a security code to verify your identity. Note: This alternate contact info is part of the security info you already added to your Microsoft account.</a:t>
              </a:r>
            </a:p>
          </p:txBody>
        </p:sp>
        <p:sp>
          <p:nvSpPr>
            <p:cNvPr id="71" name="Isosceles Triangle 70">
              <a:extLst>
                <a:ext uri="{FF2B5EF4-FFF2-40B4-BE49-F238E27FC236}">
                  <a16:creationId xmlns:a16="http://schemas.microsoft.com/office/drawing/2014/main" id="{F3D76E33-086A-4D09-B226-622CDB0325DB}"/>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8077075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9813543" cy="402674"/>
          </a:xfrm>
        </p:spPr>
        <p:txBody>
          <a:bodyPr/>
          <a:lstStyle/>
          <a:p>
            <a:r>
              <a:rPr lang="en-US" dirty="0"/>
              <a:t>Style: How to sound conversational 6/9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489236" cy="4139595"/>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t>Pace the conversation in short,</a:t>
            </a:r>
            <a:b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br>
            <a: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t>scannable units</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Break up messages into separate, readable blocks to make the pace of the conversation</a:t>
            </a:r>
            <a:br>
              <a:rPr kumimoji="0" lang="en-US" sz="2000" b="0" i="0" u="none" strike="noStrike" kern="1200" cap="none" spc="0" normalizeH="0" baseline="0" noProof="0" dirty="0">
                <a:ln>
                  <a:noFill/>
                </a:ln>
                <a:solidFill>
                  <a:srgbClr val="FFFFFF"/>
                </a:solidFill>
                <a:effectLst/>
                <a:uLnTx/>
                <a:uFillTx/>
                <a:latin typeface="Segoe UI"/>
                <a:ea typeface="+mn-ea"/>
                <a:cs typeface="Segoe UI"/>
              </a:rPr>
            </a:br>
            <a:r>
              <a:rPr kumimoji="0" lang="en-US" sz="2000" b="0" i="0" u="none" strike="noStrike" kern="1200" cap="none" spc="0" normalizeH="0" baseline="0" noProof="0" dirty="0">
                <a:ln>
                  <a:noFill/>
                </a:ln>
                <a:solidFill>
                  <a:srgbClr val="FFFFFF"/>
                </a:solidFill>
                <a:effectLst/>
                <a:uLnTx/>
                <a:uFillTx/>
                <a:latin typeface="Segoe UI"/>
                <a:ea typeface="+mn-ea"/>
                <a:cs typeface="Segoe UI"/>
              </a:rPr>
              <a:t>feel more natural</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Make sure the copilot doesn’t respond so quickly that it rushes the customer. Add a minimum delay</a:t>
            </a:r>
            <a:br>
              <a:rPr kumimoji="0" lang="en-US" sz="2000" b="0" i="0" u="none" strike="noStrike" kern="1200" cap="none" spc="0" normalizeH="0" baseline="0" noProof="0" dirty="0">
                <a:ln>
                  <a:noFill/>
                </a:ln>
                <a:solidFill>
                  <a:srgbClr val="FFFFFF"/>
                </a:solidFill>
                <a:effectLst/>
                <a:uLnTx/>
                <a:uFillTx/>
                <a:latin typeface="Segoe UI"/>
                <a:ea typeface="+mn-ea"/>
                <a:cs typeface="Segoe UI"/>
              </a:rPr>
            </a:br>
            <a:r>
              <a:rPr kumimoji="0" lang="en-US" sz="2000" b="0" i="0" u="none" strike="noStrike" kern="1200" cap="none" spc="0" normalizeH="0" baseline="0" noProof="0" dirty="0">
                <a:ln>
                  <a:noFill/>
                </a:ln>
                <a:solidFill>
                  <a:srgbClr val="FFFFFF"/>
                </a:solidFill>
                <a:effectLst/>
                <a:uLnTx/>
                <a:uFillTx/>
                <a:latin typeface="Segoe UI"/>
                <a:ea typeface="+mn-ea"/>
                <a:cs typeface="Segoe UI"/>
              </a:rPr>
              <a:t>if necessary</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Check in to make sure the user is following the conversation after explaining or answering a question, particularly a complex one</a:t>
            </a:r>
          </a:p>
        </p:txBody>
      </p:sp>
      <p:grpSp>
        <p:nvGrpSpPr>
          <p:cNvPr id="14" name="Group 13" descr="A screenshot of people having a conversation">
            <a:extLst>
              <a:ext uri="{FF2B5EF4-FFF2-40B4-BE49-F238E27FC236}">
                <a16:creationId xmlns:a16="http://schemas.microsoft.com/office/drawing/2014/main" id="{ADB17346-8E5E-464F-97BD-83FFD1238453}"/>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4" y="1709057"/>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descr="Icon of a person">
              <a:extLst>
                <a:ext uri="{FF2B5EF4-FFF2-40B4-BE49-F238E27FC236}">
                  <a16:creationId xmlns:a16="http://schemas.microsoft.com/office/drawing/2014/main" id="{B8309AA9-CF4D-4D1C-8698-E538032028CD}"/>
                </a:ext>
              </a:extLst>
            </p:cNvPr>
            <p:cNvPicPr>
              <a:picLocks noChangeAspect="1"/>
            </p:cNvPicPr>
            <p:nvPr/>
          </p:nvPicPr>
          <p:blipFill>
            <a:blip r:embed="rId2"/>
            <a:stretch>
              <a:fillRect/>
            </a:stretch>
          </p:blipFill>
          <p:spPr>
            <a:xfrm>
              <a:off x="6807281" y="1986279"/>
              <a:ext cx="345948" cy="345948"/>
            </a:xfrm>
            <a:prstGeom prst="rect">
              <a:avLst/>
            </a:prstGeom>
          </p:spPr>
        </p:pic>
        <p:grpSp>
          <p:nvGrpSpPr>
            <p:cNvPr id="154" name="Group 115">
              <a:extLst>
                <a:ext uri="{FF2B5EF4-FFF2-40B4-BE49-F238E27FC236}">
                  <a16:creationId xmlns:a16="http://schemas.microsoft.com/office/drawing/2014/main" id="{261E7E30-9CE5-4446-80CE-017162A5D13C}"/>
                </a:ext>
                <a:ext uri="{C183D7F6-B498-43B3-948B-1728B52AA6E4}">
                  <adec:decorative xmlns:adec="http://schemas.microsoft.com/office/drawing/2017/decorative" val="1"/>
                </a:ext>
              </a:extLst>
            </p:cNvPr>
            <p:cNvGrpSpPr/>
            <p:nvPr/>
          </p:nvGrpSpPr>
          <p:grpSpPr>
            <a:xfrm>
              <a:off x="7257849" y="2014333"/>
              <a:ext cx="3461850" cy="485349"/>
              <a:chOff x="7156454" y="1900890"/>
              <a:chExt cx="3461850" cy="485349"/>
            </a:xfrm>
          </p:grpSpPr>
          <p:sp>
            <p:nvSpPr>
              <p:cNvPr id="197" name="Rectangle: Rounded Corners 196">
                <a:extLst>
                  <a:ext uri="{FF2B5EF4-FFF2-40B4-BE49-F238E27FC236}">
                    <a16:creationId xmlns:a16="http://schemas.microsoft.com/office/drawing/2014/main" id="{1C0E025B-BE99-4ABB-8C5A-578A150E7D02}"/>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Before we begin, what type of account do you have?</a:t>
                </a:r>
              </a:p>
            </p:txBody>
          </p:sp>
          <p:sp>
            <p:nvSpPr>
              <p:cNvPr id="198" name="Isosceles Triangle 197">
                <a:extLst>
                  <a:ext uri="{FF2B5EF4-FFF2-40B4-BE49-F238E27FC236}">
                    <a16:creationId xmlns:a16="http://schemas.microsoft.com/office/drawing/2014/main" id="{3AF6F00A-7FDD-4E39-8A95-71D8F4F84F43}"/>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7" name="Group 113">
              <a:extLst>
                <a:ext uri="{FF2B5EF4-FFF2-40B4-BE49-F238E27FC236}">
                  <a16:creationId xmlns:a16="http://schemas.microsoft.com/office/drawing/2014/main" id="{4785BA31-F1C1-481E-B116-33736B26D820}"/>
                </a:ext>
                <a:ext uri="{C183D7F6-B498-43B3-948B-1728B52AA6E4}">
                  <adec:decorative xmlns:adec="http://schemas.microsoft.com/office/drawing/2017/decorative" val="1"/>
                </a:ext>
              </a:extLst>
            </p:cNvPr>
            <p:cNvGrpSpPr/>
            <p:nvPr/>
          </p:nvGrpSpPr>
          <p:grpSpPr>
            <a:xfrm>
              <a:off x="10490277" y="2652229"/>
              <a:ext cx="995623" cy="291071"/>
              <a:chOff x="10000013" y="3961429"/>
              <a:chExt cx="995623" cy="291071"/>
            </a:xfrm>
          </p:grpSpPr>
          <p:sp>
            <p:nvSpPr>
              <p:cNvPr id="191" name="Rectangle: Rounded Corners 190">
                <a:extLst>
                  <a:ext uri="{FF2B5EF4-FFF2-40B4-BE49-F238E27FC236}">
                    <a16:creationId xmlns:a16="http://schemas.microsoft.com/office/drawing/2014/main" id="{A02D592F-A1F2-4C00-8F3F-EECBCFC295FB}"/>
                  </a:ext>
                </a:extLst>
              </p:cNvPr>
              <p:cNvSpPr/>
              <p:nvPr/>
            </p:nvSpPr>
            <p:spPr bwMode="auto">
              <a:xfrm>
                <a:off x="10000013" y="3961429"/>
                <a:ext cx="809643"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pitchFamily="34" charset="0"/>
                  </a:rPr>
                  <a:t>Student</a:t>
                </a:r>
              </a:p>
            </p:txBody>
          </p:sp>
          <p:sp>
            <p:nvSpPr>
              <p:cNvPr id="192" name="Isosceles Triangle 191">
                <a:extLst>
                  <a:ext uri="{FF2B5EF4-FFF2-40B4-BE49-F238E27FC236}">
                    <a16:creationId xmlns:a16="http://schemas.microsoft.com/office/drawing/2014/main" id="{C51D75AE-16C2-4676-8869-4DCE366BDF49}"/>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156" name="Picture 183" descr="A picture of a person talking">
              <a:extLst>
                <a:ext uri="{FF2B5EF4-FFF2-40B4-BE49-F238E27FC236}">
                  <a16:creationId xmlns:a16="http://schemas.microsoft.com/office/drawing/2014/main" id="{60332B38-4B9E-4482-85F1-914E50383212}"/>
                </a:ext>
              </a:extLst>
            </p:cNvPr>
            <p:cNvPicPr>
              <a:picLocks noChangeAspect="1"/>
            </p:cNvPicPr>
            <p:nvPr/>
          </p:nvPicPr>
          <p:blipFill>
            <a:blip r:embed="rId3"/>
            <a:srcRect b="258"/>
            <a:stretch>
              <a:fillRect/>
            </a:stretch>
          </p:blipFill>
          <p:spPr>
            <a:xfrm>
              <a:off x="11529418" y="2611850"/>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0" name="Picture 9" descr="Icon of a person">
              <a:extLst>
                <a:ext uri="{FF2B5EF4-FFF2-40B4-BE49-F238E27FC236}">
                  <a16:creationId xmlns:a16="http://schemas.microsoft.com/office/drawing/2014/main" id="{3A9B684F-563B-42C1-9B88-4C698E6ED67D}"/>
                </a:ext>
              </a:extLst>
            </p:cNvPr>
            <p:cNvPicPr>
              <a:picLocks noChangeAspect="1"/>
            </p:cNvPicPr>
            <p:nvPr/>
          </p:nvPicPr>
          <p:blipFill>
            <a:blip r:embed="rId2"/>
            <a:stretch>
              <a:fillRect/>
            </a:stretch>
          </p:blipFill>
          <p:spPr>
            <a:xfrm>
              <a:off x="6807281" y="3092619"/>
              <a:ext cx="345948" cy="345948"/>
            </a:xfrm>
            <a:prstGeom prst="rect">
              <a:avLst/>
            </a:prstGeom>
          </p:spPr>
        </p:pic>
        <p:grpSp>
          <p:nvGrpSpPr>
            <p:cNvPr id="158" name="Group 115">
              <a:extLst>
                <a:ext uri="{FF2B5EF4-FFF2-40B4-BE49-F238E27FC236}">
                  <a16:creationId xmlns:a16="http://schemas.microsoft.com/office/drawing/2014/main" id="{74E06809-9E90-4626-A209-8B8937741F74}"/>
                </a:ext>
                <a:ext uri="{C183D7F6-B498-43B3-948B-1728B52AA6E4}">
                  <adec:decorative xmlns:adec="http://schemas.microsoft.com/office/drawing/2017/decorative" val="1"/>
                </a:ext>
              </a:extLst>
            </p:cNvPr>
            <p:cNvGrpSpPr/>
            <p:nvPr/>
          </p:nvGrpSpPr>
          <p:grpSpPr>
            <a:xfrm>
              <a:off x="7257849" y="3122477"/>
              <a:ext cx="3461850" cy="469093"/>
              <a:chOff x="7156454" y="1900890"/>
              <a:chExt cx="3461850" cy="469093"/>
            </a:xfrm>
          </p:grpSpPr>
          <p:sp>
            <p:nvSpPr>
              <p:cNvPr id="189" name="Rectangle: Rounded Corners 188">
                <a:extLst>
                  <a:ext uri="{FF2B5EF4-FFF2-40B4-BE49-F238E27FC236}">
                    <a16:creationId xmlns:a16="http://schemas.microsoft.com/office/drawing/2014/main" id="{4B30BCC8-B573-4EA6-872E-05F5A6E657A7}"/>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Segoe UI" pitchFamily="34" charset="0"/>
                  </a:rPr>
                  <a:t>OK, what type of device are you using? </a:t>
                </a:r>
              </a:p>
            </p:txBody>
          </p:sp>
          <p:sp>
            <p:nvSpPr>
              <p:cNvPr id="190" name="Isosceles Triangle 189">
                <a:extLst>
                  <a:ext uri="{FF2B5EF4-FFF2-40B4-BE49-F238E27FC236}">
                    <a16:creationId xmlns:a16="http://schemas.microsoft.com/office/drawing/2014/main" id="{8DD6FFE9-50AB-434C-AB3E-7AA202D014B3}"/>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0" name="Group 113">
              <a:extLst>
                <a:ext uri="{FF2B5EF4-FFF2-40B4-BE49-F238E27FC236}">
                  <a16:creationId xmlns:a16="http://schemas.microsoft.com/office/drawing/2014/main" id="{0E170B87-E0B8-4CFE-85EF-F5A4AA59E547}"/>
                </a:ext>
                <a:ext uri="{C183D7F6-B498-43B3-948B-1728B52AA6E4}">
                  <adec:decorative xmlns:adec="http://schemas.microsoft.com/office/drawing/2017/decorative" val="1"/>
                </a:ext>
              </a:extLst>
            </p:cNvPr>
            <p:cNvGrpSpPr/>
            <p:nvPr/>
          </p:nvGrpSpPr>
          <p:grpSpPr>
            <a:xfrm>
              <a:off x="10642906" y="3824637"/>
              <a:ext cx="842994" cy="291071"/>
              <a:chOff x="10152642" y="3961429"/>
              <a:chExt cx="842994" cy="291071"/>
            </a:xfrm>
          </p:grpSpPr>
          <p:sp>
            <p:nvSpPr>
              <p:cNvPr id="183" name="Rectangle: Rounded Corners 182">
                <a:extLst>
                  <a:ext uri="{FF2B5EF4-FFF2-40B4-BE49-F238E27FC236}">
                    <a16:creationId xmlns:a16="http://schemas.microsoft.com/office/drawing/2014/main" id="{BBAABD5B-9FFB-433D-907C-8BF1EA4B2889}"/>
                  </a:ext>
                </a:extLst>
              </p:cNvPr>
              <p:cNvSpPr/>
              <p:nvPr/>
            </p:nvSpPr>
            <p:spPr bwMode="auto">
              <a:xfrm>
                <a:off x="10152642" y="3961429"/>
                <a:ext cx="657014"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pitchFamily="34" charset="0"/>
                  </a:rPr>
                  <a:t>Tablet</a:t>
                </a:r>
              </a:p>
            </p:txBody>
          </p:sp>
          <p:sp>
            <p:nvSpPr>
              <p:cNvPr id="184" name="Isosceles Triangle 183">
                <a:extLst>
                  <a:ext uri="{FF2B5EF4-FFF2-40B4-BE49-F238E27FC236}">
                    <a16:creationId xmlns:a16="http://schemas.microsoft.com/office/drawing/2014/main" id="{7FB04454-BD67-4D53-94F1-6BE67DAFB0EF}"/>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161" name="Picture 183" descr="A picture of a person talking">
              <a:extLst>
                <a:ext uri="{FF2B5EF4-FFF2-40B4-BE49-F238E27FC236}">
                  <a16:creationId xmlns:a16="http://schemas.microsoft.com/office/drawing/2014/main" id="{C4B05CB3-9570-4202-B659-806C73D1BEEF}"/>
                </a:ext>
              </a:extLst>
            </p:cNvPr>
            <p:cNvPicPr>
              <a:picLocks noChangeAspect="1"/>
            </p:cNvPicPr>
            <p:nvPr/>
          </p:nvPicPr>
          <p:blipFill>
            <a:blip r:embed="rId3"/>
            <a:srcRect b="258"/>
            <a:stretch>
              <a:fillRect/>
            </a:stretch>
          </p:blipFill>
          <p:spPr>
            <a:xfrm>
              <a:off x="11529418" y="3703738"/>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 name="Picture 10" descr="Icon of a person">
              <a:extLst>
                <a:ext uri="{FF2B5EF4-FFF2-40B4-BE49-F238E27FC236}">
                  <a16:creationId xmlns:a16="http://schemas.microsoft.com/office/drawing/2014/main" id="{79675705-1F0E-4B8C-BA7B-78C7848925A1}"/>
                </a:ext>
              </a:extLst>
            </p:cNvPr>
            <p:cNvPicPr>
              <a:picLocks noChangeAspect="1"/>
            </p:cNvPicPr>
            <p:nvPr/>
          </p:nvPicPr>
          <p:blipFill>
            <a:blip r:embed="rId2"/>
            <a:stretch>
              <a:fillRect/>
            </a:stretch>
          </p:blipFill>
          <p:spPr>
            <a:xfrm>
              <a:off x="6807281" y="4226071"/>
              <a:ext cx="345948" cy="345948"/>
            </a:xfrm>
            <a:prstGeom prst="rect">
              <a:avLst/>
            </a:prstGeom>
          </p:spPr>
        </p:pic>
        <p:grpSp>
          <p:nvGrpSpPr>
            <p:cNvPr id="162" name="Group 115">
              <a:extLst>
                <a:ext uri="{FF2B5EF4-FFF2-40B4-BE49-F238E27FC236}">
                  <a16:creationId xmlns:a16="http://schemas.microsoft.com/office/drawing/2014/main" id="{15E5EB4F-F590-4F35-80BC-6A90DACC4B7B}"/>
                </a:ext>
                <a:ext uri="{C183D7F6-B498-43B3-948B-1728B52AA6E4}">
                  <adec:decorative xmlns:adec="http://schemas.microsoft.com/office/drawing/2017/decorative" val="1"/>
                </a:ext>
              </a:extLst>
            </p:cNvPr>
            <p:cNvGrpSpPr/>
            <p:nvPr/>
          </p:nvGrpSpPr>
          <p:grpSpPr>
            <a:xfrm>
              <a:off x="7257849" y="4255929"/>
              <a:ext cx="3461850" cy="573150"/>
              <a:chOff x="7156454" y="1900890"/>
              <a:chExt cx="3461850" cy="573150"/>
            </a:xfrm>
          </p:grpSpPr>
          <p:sp>
            <p:nvSpPr>
              <p:cNvPr id="181" name="Rectangle: Rounded Corners 180">
                <a:extLst>
                  <a:ext uri="{FF2B5EF4-FFF2-40B4-BE49-F238E27FC236}">
                    <a16:creationId xmlns:a16="http://schemas.microsoft.com/office/drawing/2014/main" id="{B69B8128-D7E9-467B-96C9-7863CD212676}"/>
                  </a:ext>
                </a:extLst>
              </p:cNvPr>
              <p:cNvSpPr/>
              <p:nvPr/>
            </p:nvSpPr>
            <p:spPr bwMode="auto">
              <a:xfrm>
                <a:off x="7369308" y="1900890"/>
                <a:ext cx="3248996" cy="573150"/>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Great! First, we need to reset your credentials. I’ll walk you through how to do this.</a:t>
                </a:r>
              </a:p>
            </p:txBody>
          </p:sp>
          <p:sp>
            <p:nvSpPr>
              <p:cNvPr id="182" name="Isosceles Triangle 181">
                <a:extLst>
                  <a:ext uri="{FF2B5EF4-FFF2-40B4-BE49-F238E27FC236}">
                    <a16:creationId xmlns:a16="http://schemas.microsoft.com/office/drawing/2014/main" id="{BE401898-AF96-497C-A2E2-19AD666F70D1}"/>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 name="Picture 11" descr="Icon of a person">
              <a:extLst>
                <a:ext uri="{FF2B5EF4-FFF2-40B4-BE49-F238E27FC236}">
                  <a16:creationId xmlns:a16="http://schemas.microsoft.com/office/drawing/2014/main" id="{0571AAA0-F530-472E-B1DC-10DBD27F9C76}"/>
                </a:ext>
              </a:extLst>
            </p:cNvPr>
            <p:cNvPicPr>
              <a:picLocks noChangeAspect="1"/>
            </p:cNvPicPr>
            <p:nvPr/>
          </p:nvPicPr>
          <p:blipFill>
            <a:blip r:embed="rId2"/>
            <a:stretch>
              <a:fillRect/>
            </a:stretch>
          </p:blipFill>
          <p:spPr>
            <a:xfrm>
              <a:off x="6807281" y="5029584"/>
              <a:ext cx="345948" cy="345948"/>
            </a:xfrm>
            <a:prstGeom prst="rect">
              <a:avLst/>
            </a:prstGeom>
          </p:spPr>
        </p:pic>
        <p:grpSp>
          <p:nvGrpSpPr>
            <p:cNvPr id="164" name="Group 163">
              <a:extLst>
                <a:ext uri="{FF2B5EF4-FFF2-40B4-BE49-F238E27FC236}">
                  <a16:creationId xmlns:a16="http://schemas.microsoft.com/office/drawing/2014/main" id="{2C8E8BE9-0F4D-4DAF-97DD-D85D0FC009DF}"/>
                </a:ext>
                <a:ext uri="{C183D7F6-B498-43B3-948B-1728B52AA6E4}">
                  <adec:decorative xmlns:adec="http://schemas.microsoft.com/office/drawing/2017/decorative" val="1"/>
                </a:ext>
              </a:extLst>
            </p:cNvPr>
            <p:cNvGrpSpPr/>
            <p:nvPr/>
          </p:nvGrpSpPr>
          <p:grpSpPr>
            <a:xfrm>
              <a:off x="7257849" y="5034562"/>
              <a:ext cx="3461850" cy="487447"/>
              <a:chOff x="7156454" y="1876010"/>
              <a:chExt cx="3461850" cy="487447"/>
            </a:xfrm>
          </p:grpSpPr>
          <p:sp>
            <p:nvSpPr>
              <p:cNvPr id="175" name="Rectangle: Rounded Corners 174">
                <a:extLst>
                  <a:ext uri="{FF2B5EF4-FFF2-40B4-BE49-F238E27FC236}">
                    <a16:creationId xmlns:a16="http://schemas.microsoft.com/office/drawing/2014/main" id="{442D6309-1F8C-4755-ABE3-7A21DA6BAD9F}"/>
                  </a:ext>
                </a:extLst>
              </p:cNvPr>
              <p:cNvSpPr/>
              <p:nvPr/>
            </p:nvSpPr>
            <p:spPr bwMode="auto">
              <a:xfrm>
                <a:off x="7369308" y="1876010"/>
                <a:ext cx="3248996" cy="487447"/>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Open </a:t>
                </a:r>
                <a:r>
                  <a:rPr kumimoji="0" lang="en-US" sz="11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Spotlight</a:t>
                </a: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 by selecting the magnifying glass at the top right of your setting.</a:t>
                </a:r>
              </a:p>
            </p:txBody>
          </p:sp>
          <p:sp>
            <p:nvSpPr>
              <p:cNvPr id="176" name="Isosceles Triangle 175">
                <a:extLst>
                  <a:ext uri="{FF2B5EF4-FFF2-40B4-BE49-F238E27FC236}">
                    <a16:creationId xmlns:a16="http://schemas.microsoft.com/office/drawing/2014/main" id="{11CE891C-B4BA-4F9F-BC35-C943FC09835D}"/>
                  </a:ext>
                  <a:ext uri="{C183D7F6-B498-43B3-948B-1728B52AA6E4}">
                    <adec:decorative xmlns:adec="http://schemas.microsoft.com/office/drawing/2017/decorative" val="1"/>
                  </a:ext>
                </a:extLst>
              </p:cNvPr>
              <p:cNvSpPr/>
              <p:nvPr/>
            </p:nvSpPr>
            <p:spPr bwMode="auto">
              <a:xfrm rot="16200000">
                <a:off x="7174865" y="195489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E260BDEF-B679-4939-8D4B-246900A900D0}"/>
                </a:ext>
              </a:extLst>
            </p:cNvPr>
            <p:cNvPicPr>
              <a:picLocks noChangeAspect="1"/>
            </p:cNvPicPr>
            <p:nvPr/>
          </p:nvPicPr>
          <p:blipFill>
            <a:blip r:embed="rId2"/>
            <a:stretch>
              <a:fillRect/>
            </a:stretch>
          </p:blipFill>
          <p:spPr>
            <a:xfrm>
              <a:off x="6807281" y="5657249"/>
              <a:ext cx="345948" cy="345948"/>
            </a:xfrm>
            <a:prstGeom prst="rect">
              <a:avLst/>
            </a:prstGeom>
          </p:spPr>
        </p:pic>
        <p:grpSp>
          <p:nvGrpSpPr>
            <p:cNvPr id="152" name="Group 151">
              <a:extLst>
                <a:ext uri="{FF2B5EF4-FFF2-40B4-BE49-F238E27FC236}">
                  <a16:creationId xmlns:a16="http://schemas.microsoft.com/office/drawing/2014/main" id="{34CDA492-73A4-4FFC-85F8-9C03D6FE67C3}"/>
                </a:ext>
                <a:ext uri="{C183D7F6-B498-43B3-948B-1728B52AA6E4}">
                  <adec:decorative xmlns:adec="http://schemas.microsoft.com/office/drawing/2017/decorative" val="1"/>
                </a:ext>
              </a:extLst>
            </p:cNvPr>
            <p:cNvGrpSpPr/>
            <p:nvPr/>
          </p:nvGrpSpPr>
          <p:grpSpPr>
            <a:xfrm>
              <a:off x="7257849" y="5687107"/>
              <a:ext cx="3461850" cy="411806"/>
              <a:chOff x="7156454" y="1900890"/>
              <a:chExt cx="3461850" cy="411806"/>
            </a:xfrm>
          </p:grpSpPr>
          <p:sp>
            <p:nvSpPr>
              <p:cNvPr id="199" name="Rectangle: Rounded Corners 198">
                <a:extLst>
                  <a:ext uri="{FF2B5EF4-FFF2-40B4-BE49-F238E27FC236}">
                    <a16:creationId xmlns:a16="http://schemas.microsoft.com/office/drawing/2014/main" id="{7CC81D2E-922F-40C5-A657-E132CED2223A}"/>
                  </a:ext>
                </a:extLst>
              </p:cNvPr>
              <p:cNvSpPr/>
              <p:nvPr/>
            </p:nvSpPr>
            <p:spPr bwMode="auto">
              <a:xfrm>
                <a:off x="7369308" y="1900890"/>
                <a:ext cx="3248996" cy="411806"/>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Then search for and open </a:t>
                </a:r>
                <a:r>
                  <a:rPr kumimoji="0" lang="en-US" sz="1100" b="0" i="0" u="none" strike="noStrike" kern="1200" cap="none" spc="0" normalizeH="0" baseline="0" noProof="0" err="1">
                    <a:ln>
                      <a:noFill/>
                    </a:ln>
                    <a:solidFill>
                      <a:srgbClr val="3C3C41"/>
                    </a:solidFill>
                    <a:effectLst/>
                    <a:uLnTx/>
                    <a:uFillTx/>
                    <a:latin typeface="Segoe UI Semibold" panose="020B0702040204020203" pitchFamily="34" charset="0"/>
                    <a:ea typeface="+mn-ea"/>
                    <a:cs typeface="Segoe UI Semibold" panose="020B0702040204020203" pitchFamily="34" charset="0"/>
                  </a:rPr>
                  <a:t>CountrySetting</a:t>
                </a:r>
                <a:r>
                  <a:rPr kumimoji="0" lang="en-US" sz="1100" b="1"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t>
                </a:r>
              </a:p>
            </p:txBody>
          </p:sp>
          <p:sp>
            <p:nvSpPr>
              <p:cNvPr id="200" name="Isosceles Triangle 199">
                <a:extLst>
                  <a:ext uri="{FF2B5EF4-FFF2-40B4-BE49-F238E27FC236}">
                    <a16:creationId xmlns:a16="http://schemas.microsoft.com/office/drawing/2014/main" id="{6B7DC577-AB12-46B4-B85C-5133D5E9338A}"/>
                  </a:ext>
                  <a:ext uri="{C183D7F6-B498-43B3-948B-1728B52AA6E4}">
                    <adec:decorative xmlns:adec="http://schemas.microsoft.com/office/drawing/2017/decorative" val="1"/>
                  </a:ext>
                </a:extLst>
              </p:cNvPr>
              <p:cNvSpPr/>
              <p:nvPr/>
            </p:nvSpPr>
            <p:spPr bwMode="auto">
              <a:xfrm rot="16200000">
                <a:off x="7174865" y="194167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688702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10081376" cy="403137"/>
          </a:xfrm>
        </p:spPr>
        <p:txBody>
          <a:bodyPr/>
          <a:lstStyle/>
          <a:p>
            <a:r>
              <a:rPr lang="en-US" dirty="0"/>
              <a:t>Style: How to sound conversational 7/9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489236" cy="4319131"/>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t>Maintain a friendly tone when helping</a:t>
            </a:r>
            <a:b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br>
            <a: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t>to complete the task</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Tailor the tone of the </a:t>
            </a:r>
            <a:r>
              <a:rPr lang="en-US" sz="2000" spc="0" dirty="0">
                <a:solidFill>
                  <a:srgbClr val="FFFFFF"/>
                </a:solidFill>
                <a:latin typeface="Segoe UI"/>
                <a:cs typeface="Segoe UI"/>
              </a:rPr>
              <a:t>copilot’s</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 responses to the context. If it’s something serious—like billing or cybersecurity—be empathetic but brief and straightforward. If it’s a more mundane situation (like creating a new account), the tone can be</a:t>
            </a:r>
            <a:br>
              <a:rPr kumimoji="0" lang="en-US" sz="2000" b="0" i="0" u="none" strike="noStrike" kern="1200" cap="none" spc="0" normalizeH="0" baseline="0" noProof="0" dirty="0">
                <a:ln>
                  <a:noFill/>
                </a:ln>
                <a:solidFill>
                  <a:srgbClr val="FFFFFF"/>
                </a:solidFill>
                <a:effectLst/>
                <a:uLnTx/>
                <a:uFillTx/>
                <a:latin typeface="Segoe UI"/>
                <a:ea typeface="+mn-ea"/>
                <a:cs typeface="Segoe UI"/>
              </a:rPr>
            </a:br>
            <a:r>
              <a:rPr kumimoji="0" lang="en-US" sz="2000" b="0" i="0" u="none" strike="noStrike" kern="1200" cap="none" spc="0" normalizeH="0" baseline="0" noProof="0" dirty="0">
                <a:ln>
                  <a:noFill/>
                </a:ln>
                <a:solidFill>
                  <a:srgbClr val="FFFFFF"/>
                </a:solidFill>
                <a:effectLst/>
                <a:uLnTx/>
                <a:uFillTx/>
                <a:latin typeface="Segoe UI"/>
                <a:ea typeface="+mn-ea"/>
                <a:cs typeface="Segoe UI"/>
              </a:rPr>
              <a:t>more relaxed.</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Exclamation points don’t express energy or excitement. Strong writing does, particularly strong verbs. In your desire to help, avoid sounding condescending or insincerely enthusiastic.</a:t>
            </a:r>
          </a:p>
        </p:txBody>
      </p:sp>
      <p:grpSp>
        <p:nvGrpSpPr>
          <p:cNvPr id="19" name="Group 18" descr="A screenshot of people having a conversation">
            <a:extLst>
              <a:ext uri="{FF2B5EF4-FFF2-40B4-BE49-F238E27FC236}">
                <a16:creationId xmlns:a16="http://schemas.microsoft.com/office/drawing/2014/main" id="{F954C7DB-74CF-48B1-B9E0-58A008ECC2D0}"/>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1592DD09-60D4-43AA-934F-2BCD1848A3C9}"/>
                </a:ext>
                <a:ext uri="{C183D7F6-B498-43B3-948B-1728B52AA6E4}">
                  <adec:decorative xmlns:adec="http://schemas.microsoft.com/office/drawing/2017/decorative" val="1"/>
                </a:ext>
              </a:extLst>
            </p:cNvPr>
            <p:cNvGrpSpPr/>
            <p:nvPr/>
          </p:nvGrpSpPr>
          <p:grpSpPr>
            <a:xfrm>
              <a:off x="6950348" y="1928011"/>
              <a:ext cx="1156158" cy="343627"/>
              <a:chOff x="6950348" y="1928011"/>
              <a:chExt cx="1156158" cy="343627"/>
            </a:xfrm>
          </p:grpSpPr>
          <p:sp>
            <p:nvSpPr>
              <p:cNvPr id="109" name="Rectangle 67">
                <a:extLst>
                  <a:ext uri="{FF2B5EF4-FFF2-40B4-BE49-F238E27FC236}">
                    <a16:creationId xmlns:a16="http://schemas.microsoft.com/office/drawing/2014/main" id="{BF8EEFB7-E0A0-4BBA-BF51-FB7424BB4E9E}"/>
                  </a:ext>
                </a:extLst>
              </p:cNvPr>
              <p:cNvSpPr/>
              <p:nvPr/>
            </p:nvSpPr>
            <p:spPr>
              <a:xfrm>
                <a:off x="7393623" y="1979651"/>
                <a:ext cx="712883" cy="291987"/>
              </a:xfrm>
              <a:prstGeom prst="rect">
                <a:avLst/>
              </a:prstGeom>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Don’t</a:t>
                </a:r>
              </a:p>
            </p:txBody>
          </p:sp>
          <p:sp>
            <p:nvSpPr>
              <p:cNvPr id="110" name="Freeform 79" descr="icon of an no entry sign">
                <a:extLst>
                  <a:ext uri="{FF2B5EF4-FFF2-40B4-BE49-F238E27FC236}">
                    <a16:creationId xmlns:a16="http://schemas.microsoft.com/office/drawing/2014/main" id="{BA400AE4-097E-4180-971B-E05EAFE70971}"/>
                  </a:ext>
                </a:extLst>
              </p:cNvPr>
              <p:cNvSpPr/>
              <p:nvPr/>
            </p:nvSpPr>
            <p:spPr>
              <a:xfrm>
                <a:off x="6950348" y="1928011"/>
                <a:ext cx="297350" cy="297350"/>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F1825C3B-C12E-48F1-AEA5-FA26F61F350C}"/>
                  </a:ext>
                  <a:ext uri="{C183D7F6-B498-43B3-948B-1728B52AA6E4}">
                    <adec:decorative xmlns:adec="http://schemas.microsoft.com/office/drawing/2017/decorative" val="1"/>
                  </a:ext>
                </a:extLst>
              </p:cNvPr>
              <p:cNvGrpSpPr/>
              <p:nvPr/>
            </p:nvGrpSpPr>
            <p:grpSpPr>
              <a:xfrm>
                <a:off x="6950348" y="2271637"/>
                <a:ext cx="1034958" cy="0"/>
                <a:chOff x="6950348" y="2271637"/>
                <a:chExt cx="1034958" cy="0"/>
              </a:xfrm>
            </p:grpSpPr>
            <p:cxnSp>
              <p:nvCxnSpPr>
                <p:cNvPr id="111" name="Straight Connector 110">
                  <a:extLst>
                    <a:ext uri="{FF2B5EF4-FFF2-40B4-BE49-F238E27FC236}">
                      <a16:creationId xmlns:a16="http://schemas.microsoft.com/office/drawing/2014/main" id="{212C900F-DCEC-46D9-85B7-973C3CDDDEBE}"/>
                    </a:ext>
                    <a:ext uri="{C183D7F6-B498-43B3-948B-1728B52AA6E4}">
                      <adec:decorative xmlns:adec="http://schemas.microsoft.com/office/drawing/2017/decorative" val="1"/>
                    </a:ext>
                  </a:extLst>
                </p:cNvPr>
                <p:cNvCxnSpPr/>
                <p:nvPr/>
              </p:nvCxnSpPr>
              <p:spPr>
                <a:xfrm>
                  <a:off x="6950348" y="2271637"/>
                  <a:ext cx="10349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CC180B4-488C-47BA-8EE0-6C485602E36B}"/>
                    </a:ext>
                    <a:ext uri="{C183D7F6-B498-43B3-948B-1728B52AA6E4}">
                      <adec:decorative xmlns:adec="http://schemas.microsoft.com/office/drawing/2017/decorative" val="1"/>
                    </a:ext>
                  </a:extLst>
                </p:cNvPr>
                <p:cNvCxnSpPr>
                  <a:cxnSpLocks/>
                </p:cNvCxnSpPr>
                <p:nvPr/>
              </p:nvCxnSpPr>
              <p:spPr>
                <a:xfrm>
                  <a:off x="6950348" y="2271637"/>
                  <a:ext cx="297350" cy="0"/>
                </a:xfrm>
                <a:prstGeom prst="line">
                  <a:avLst/>
                </a:prstGeom>
                <a:ln w="158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3" name="Group 113">
              <a:extLst>
                <a:ext uri="{FF2B5EF4-FFF2-40B4-BE49-F238E27FC236}">
                  <a16:creationId xmlns:a16="http://schemas.microsoft.com/office/drawing/2014/main" id="{DDCD21BF-E220-4A94-9028-AA046308424D}"/>
                </a:ext>
                <a:ext uri="{C183D7F6-B498-43B3-948B-1728B52AA6E4}">
                  <adec:decorative xmlns:adec="http://schemas.microsoft.com/office/drawing/2017/decorative" val="1"/>
                </a:ext>
              </a:extLst>
            </p:cNvPr>
            <p:cNvGrpSpPr/>
            <p:nvPr/>
          </p:nvGrpSpPr>
          <p:grpSpPr>
            <a:xfrm>
              <a:off x="8927173" y="2350865"/>
              <a:ext cx="2125674" cy="280190"/>
              <a:chOff x="8787412" y="3961429"/>
              <a:chExt cx="2208224" cy="291071"/>
            </a:xfrm>
          </p:grpSpPr>
          <p:sp>
            <p:nvSpPr>
              <p:cNvPr id="140" name="Rectangle: Rounded Corners 139">
                <a:extLst>
                  <a:ext uri="{FF2B5EF4-FFF2-40B4-BE49-F238E27FC236}">
                    <a16:creationId xmlns:a16="http://schemas.microsoft.com/office/drawing/2014/main" id="{365B39B4-89DA-47CF-AB3D-59064EC6DE48}"/>
                  </a:ext>
                </a:extLst>
              </p:cNvPr>
              <p:cNvSpPr/>
              <p:nvPr/>
            </p:nvSpPr>
            <p:spPr bwMode="auto">
              <a:xfrm>
                <a:off x="8787412" y="3961429"/>
                <a:ext cx="202224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Hi, I need help with my bill.</a:t>
                </a:r>
              </a:p>
            </p:txBody>
          </p:sp>
          <p:sp>
            <p:nvSpPr>
              <p:cNvPr id="141" name="Isosceles Triangle 140">
                <a:extLst>
                  <a:ext uri="{FF2B5EF4-FFF2-40B4-BE49-F238E27FC236}">
                    <a16:creationId xmlns:a16="http://schemas.microsoft.com/office/drawing/2014/main" id="{F2F9B3DD-24B0-4EE2-B0C3-50FFF8790729}"/>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122" name="Picture 183" descr="A picture of a person talking">
              <a:extLst>
                <a:ext uri="{FF2B5EF4-FFF2-40B4-BE49-F238E27FC236}">
                  <a16:creationId xmlns:a16="http://schemas.microsoft.com/office/drawing/2014/main" id="{BC22E763-7698-40E4-A751-71981482E5D0}"/>
                </a:ext>
              </a:extLst>
            </p:cNvPr>
            <p:cNvPicPr>
              <a:picLocks noChangeAspect="1"/>
            </p:cNvPicPr>
            <p:nvPr/>
          </p:nvPicPr>
          <p:blipFill>
            <a:blip r:embed="rId2"/>
            <a:srcRect b="258"/>
            <a:stretch>
              <a:fillRect/>
            </a:stretch>
          </p:blipFill>
          <p:spPr>
            <a:xfrm>
              <a:off x="11094738" y="2311996"/>
              <a:ext cx="356559" cy="356559"/>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2" name="Picture 11" descr="Icon of a person">
              <a:extLst>
                <a:ext uri="{FF2B5EF4-FFF2-40B4-BE49-F238E27FC236}">
                  <a16:creationId xmlns:a16="http://schemas.microsoft.com/office/drawing/2014/main" id="{D20E4B52-13D1-4050-9F44-00944E13F9E8}"/>
                </a:ext>
              </a:extLst>
            </p:cNvPr>
            <p:cNvPicPr>
              <a:picLocks noChangeAspect="1"/>
            </p:cNvPicPr>
            <p:nvPr/>
          </p:nvPicPr>
          <p:blipFill>
            <a:blip r:embed="rId3"/>
            <a:stretch>
              <a:fillRect/>
            </a:stretch>
          </p:blipFill>
          <p:spPr>
            <a:xfrm>
              <a:off x="6939017" y="2694832"/>
              <a:ext cx="345948" cy="345948"/>
            </a:xfrm>
            <a:prstGeom prst="rect">
              <a:avLst/>
            </a:prstGeom>
          </p:spPr>
        </p:pic>
        <p:grpSp>
          <p:nvGrpSpPr>
            <p:cNvPr id="120" name="Group 115">
              <a:extLst>
                <a:ext uri="{FF2B5EF4-FFF2-40B4-BE49-F238E27FC236}">
                  <a16:creationId xmlns:a16="http://schemas.microsoft.com/office/drawing/2014/main" id="{92D20FF9-A19F-49D2-A293-06DB62915A84}"/>
                </a:ext>
                <a:ext uri="{C183D7F6-B498-43B3-948B-1728B52AA6E4}">
                  <adec:decorative xmlns:adec="http://schemas.microsoft.com/office/drawing/2017/decorative" val="1"/>
                </a:ext>
              </a:extLst>
            </p:cNvPr>
            <p:cNvGrpSpPr/>
            <p:nvPr/>
          </p:nvGrpSpPr>
          <p:grpSpPr>
            <a:xfrm>
              <a:off x="7372745" y="2723642"/>
              <a:ext cx="3332436" cy="467205"/>
              <a:chOff x="7156454" y="1900890"/>
              <a:chExt cx="3461850" cy="485349"/>
            </a:xfrm>
          </p:grpSpPr>
          <p:sp>
            <p:nvSpPr>
              <p:cNvPr id="146" name="Rectangle: Rounded Corners 145">
                <a:extLst>
                  <a:ext uri="{FF2B5EF4-FFF2-40B4-BE49-F238E27FC236}">
                    <a16:creationId xmlns:a16="http://schemas.microsoft.com/office/drawing/2014/main" id="{5C51370C-DFD6-430B-8940-0575FDA9BC96}"/>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Oh! The first step is understanding how your service is billed.</a:t>
                </a:r>
              </a:p>
            </p:txBody>
          </p:sp>
          <p:sp>
            <p:nvSpPr>
              <p:cNvPr id="147" name="Isosceles Triangle 146">
                <a:extLst>
                  <a:ext uri="{FF2B5EF4-FFF2-40B4-BE49-F238E27FC236}">
                    <a16:creationId xmlns:a16="http://schemas.microsoft.com/office/drawing/2014/main" id="{75938799-5A38-4F33-A51F-7F6F3867CF38}"/>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CF556EFF-7A12-487B-A403-1A1D1DFACDC2}"/>
                </a:ext>
              </a:extLst>
            </p:cNvPr>
            <p:cNvPicPr>
              <a:picLocks noChangeAspect="1"/>
            </p:cNvPicPr>
            <p:nvPr/>
          </p:nvPicPr>
          <p:blipFill>
            <a:blip r:embed="rId3"/>
            <a:stretch>
              <a:fillRect/>
            </a:stretch>
          </p:blipFill>
          <p:spPr>
            <a:xfrm>
              <a:off x="6939017" y="3325176"/>
              <a:ext cx="345948" cy="345948"/>
            </a:xfrm>
            <a:prstGeom prst="rect">
              <a:avLst/>
            </a:prstGeom>
          </p:spPr>
        </p:pic>
        <p:grpSp>
          <p:nvGrpSpPr>
            <p:cNvPr id="124" name="Group 115">
              <a:extLst>
                <a:ext uri="{FF2B5EF4-FFF2-40B4-BE49-F238E27FC236}">
                  <a16:creationId xmlns:a16="http://schemas.microsoft.com/office/drawing/2014/main" id="{CE8F95F7-00D7-4A7C-81E7-649B4AD0462D}"/>
                </a:ext>
                <a:ext uri="{C183D7F6-B498-43B3-948B-1728B52AA6E4}">
                  <adec:decorative xmlns:adec="http://schemas.microsoft.com/office/drawing/2017/decorative" val="1"/>
                </a:ext>
              </a:extLst>
            </p:cNvPr>
            <p:cNvGrpSpPr/>
            <p:nvPr/>
          </p:nvGrpSpPr>
          <p:grpSpPr>
            <a:xfrm>
              <a:off x="7372745" y="3353986"/>
              <a:ext cx="3332436" cy="331279"/>
              <a:chOff x="7156454" y="1900891"/>
              <a:chExt cx="3461850" cy="344144"/>
            </a:xfrm>
          </p:grpSpPr>
          <p:sp>
            <p:nvSpPr>
              <p:cNvPr id="138" name="Rectangle: Rounded Corners 137">
                <a:extLst>
                  <a:ext uri="{FF2B5EF4-FFF2-40B4-BE49-F238E27FC236}">
                    <a16:creationId xmlns:a16="http://schemas.microsoft.com/office/drawing/2014/main" id="{9B5DACE1-42F7-499C-9E96-31812952E105}"/>
                  </a:ext>
                </a:extLst>
              </p:cNvPr>
              <p:cNvSpPr/>
              <p:nvPr/>
            </p:nvSpPr>
            <p:spPr bwMode="auto">
              <a:xfrm>
                <a:off x="7369308" y="1900891"/>
                <a:ext cx="3248996" cy="34414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Bills can be complex!</a:t>
                </a:r>
              </a:p>
            </p:txBody>
          </p:sp>
          <p:sp>
            <p:nvSpPr>
              <p:cNvPr id="139" name="Isosceles Triangle 138">
                <a:extLst>
                  <a:ext uri="{FF2B5EF4-FFF2-40B4-BE49-F238E27FC236}">
                    <a16:creationId xmlns:a16="http://schemas.microsoft.com/office/drawing/2014/main" id="{4C7FC6CA-6CF8-4CC8-98B9-0105F65B2B63}"/>
                  </a:ext>
                </a:extLst>
              </p:cNvPr>
              <p:cNvSpPr/>
              <p:nvPr/>
            </p:nvSpPr>
            <p:spPr bwMode="auto">
              <a:xfrm rot="16200000">
                <a:off x="7174865" y="194860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97AEE595-1535-42D7-A311-AE2519DEC5A1}"/>
                </a:ext>
                <a:ext uri="{C183D7F6-B498-43B3-948B-1728B52AA6E4}">
                  <adec:decorative xmlns:adec="http://schemas.microsoft.com/office/drawing/2017/decorative" val="1"/>
                </a:ext>
              </a:extLst>
            </p:cNvPr>
            <p:cNvGrpSpPr/>
            <p:nvPr/>
          </p:nvGrpSpPr>
          <p:grpSpPr>
            <a:xfrm>
              <a:off x="6938327" y="3917405"/>
              <a:ext cx="1046979" cy="480472"/>
              <a:chOff x="6938327" y="3917405"/>
              <a:chExt cx="1046979" cy="480472"/>
            </a:xfrm>
          </p:grpSpPr>
          <p:sp>
            <p:nvSpPr>
              <p:cNvPr id="113" name="Rectangle 67">
                <a:extLst>
                  <a:ext uri="{FF2B5EF4-FFF2-40B4-BE49-F238E27FC236}">
                    <a16:creationId xmlns:a16="http://schemas.microsoft.com/office/drawing/2014/main" id="{2852B536-A73F-4ADF-9E8B-927A216BFADE}"/>
                  </a:ext>
                </a:extLst>
              </p:cNvPr>
              <p:cNvSpPr/>
              <p:nvPr/>
            </p:nvSpPr>
            <p:spPr>
              <a:xfrm>
                <a:off x="7393623" y="4105890"/>
                <a:ext cx="519103" cy="291987"/>
              </a:xfrm>
              <a:prstGeom prst="rect">
                <a:avLst/>
              </a:prstGeom>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Do</a:t>
                </a:r>
              </a:p>
            </p:txBody>
          </p:sp>
          <p:cxnSp>
            <p:nvCxnSpPr>
              <p:cNvPr id="115" name="Straight Connector 114">
                <a:extLst>
                  <a:ext uri="{FF2B5EF4-FFF2-40B4-BE49-F238E27FC236}">
                    <a16:creationId xmlns:a16="http://schemas.microsoft.com/office/drawing/2014/main" id="{BD611C7F-8AA3-4245-BC28-45D04916A3A2}"/>
                  </a:ext>
                  <a:ext uri="{C183D7F6-B498-43B3-948B-1728B52AA6E4}">
                    <adec:decorative xmlns:adec="http://schemas.microsoft.com/office/drawing/2017/decorative" val="1"/>
                  </a:ext>
                </a:extLst>
              </p:cNvPr>
              <p:cNvCxnSpPr/>
              <p:nvPr/>
            </p:nvCxnSpPr>
            <p:spPr>
              <a:xfrm>
                <a:off x="6950348" y="4397877"/>
                <a:ext cx="10349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175FF8A-BF0F-47C1-A9ED-BE222E306E8A}"/>
                  </a:ext>
                  <a:ext uri="{C183D7F6-B498-43B3-948B-1728B52AA6E4}">
                    <adec:decorative xmlns:adec="http://schemas.microsoft.com/office/drawing/2017/decorative" val="1"/>
                  </a:ext>
                </a:extLst>
              </p:cNvPr>
              <p:cNvCxnSpPr>
                <a:cxnSpLocks/>
              </p:cNvCxnSpPr>
              <p:nvPr/>
            </p:nvCxnSpPr>
            <p:spPr>
              <a:xfrm>
                <a:off x="6950348" y="4397877"/>
                <a:ext cx="297350" cy="0"/>
              </a:xfrm>
              <a:prstGeom prst="line">
                <a:avLst/>
              </a:prstGeom>
              <a:ln w="158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descr="icon of a Check list">
                <a:extLst>
                  <a:ext uri="{FF2B5EF4-FFF2-40B4-BE49-F238E27FC236}">
                    <a16:creationId xmlns:a16="http://schemas.microsoft.com/office/drawing/2014/main" id="{1C5B3768-C46A-41F7-947E-49AE89056D19}"/>
                  </a:ext>
                </a:extLst>
              </p:cNvPr>
              <p:cNvPicPr>
                <a:picLocks noChangeAspect="1"/>
              </p:cNvPicPr>
              <p:nvPr/>
            </p:nvPicPr>
            <p:blipFill>
              <a:blip r:embed="rId4"/>
              <a:stretch>
                <a:fillRect/>
              </a:stretch>
            </p:blipFill>
            <p:spPr>
              <a:xfrm>
                <a:off x="6938327" y="3917405"/>
                <a:ext cx="309372" cy="426720"/>
              </a:xfrm>
              <a:prstGeom prst="rect">
                <a:avLst/>
              </a:prstGeom>
            </p:spPr>
          </p:pic>
        </p:grpSp>
        <p:pic>
          <p:nvPicPr>
            <p:cNvPr id="14" name="Picture 13" descr="Icon of a person">
              <a:extLst>
                <a:ext uri="{FF2B5EF4-FFF2-40B4-BE49-F238E27FC236}">
                  <a16:creationId xmlns:a16="http://schemas.microsoft.com/office/drawing/2014/main" id="{CE2DFC0F-D810-4955-87A1-5072CE564EF2}"/>
                </a:ext>
              </a:extLst>
            </p:cNvPr>
            <p:cNvPicPr>
              <a:picLocks noChangeAspect="1"/>
            </p:cNvPicPr>
            <p:nvPr/>
          </p:nvPicPr>
          <p:blipFill>
            <a:blip r:embed="rId3"/>
            <a:stretch>
              <a:fillRect/>
            </a:stretch>
          </p:blipFill>
          <p:spPr>
            <a:xfrm>
              <a:off x="6939017" y="4498190"/>
              <a:ext cx="345948" cy="345948"/>
            </a:xfrm>
            <a:prstGeom prst="rect">
              <a:avLst/>
            </a:prstGeom>
          </p:spPr>
        </p:pic>
        <p:grpSp>
          <p:nvGrpSpPr>
            <p:cNvPr id="126" name="Group 115">
              <a:extLst>
                <a:ext uri="{FF2B5EF4-FFF2-40B4-BE49-F238E27FC236}">
                  <a16:creationId xmlns:a16="http://schemas.microsoft.com/office/drawing/2014/main" id="{CEBC2288-366C-48D1-8314-C43F2F642C1C}"/>
                </a:ext>
                <a:ext uri="{C183D7F6-B498-43B3-948B-1728B52AA6E4}">
                  <adec:decorative xmlns:adec="http://schemas.microsoft.com/office/drawing/2017/decorative" val="1"/>
                </a:ext>
              </a:extLst>
            </p:cNvPr>
            <p:cNvGrpSpPr/>
            <p:nvPr/>
          </p:nvGrpSpPr>
          <p:grpSpPr>
            <a:xfrm>
              <a:off x="7372745" y="4525195"/>
              <a:ext cx="3332436" cy="535270"/>
              <a:chOff x="7156454" y="1900890"/>
              <a:chExt cx="3461850" cy="556057"/>
            </a:xfrm>
          </p:grpSpPr>
          <p:sp>
            <p:nvSpPr>
              <p:cNvPr id="132" name="Rectangle: Rounded Corners 131">
                <a:extLst>
                  <a:ext uri="{FF2B5EF4-FFF2-40B4-BE49-F238E27FC236}">
                    <a16:creationId xmlns:a16="http://schemas.microsoft.com/office/drawing/2014/main" id="{0A165126-BA0B-49A8-9E0D-4444198DE480}"/>
                  </a:ext>
                </a:extLst>
              </p:cNvPr>
              <p:cNvSpPr/>
              <p:nvPr/>
            </p:nvSpPr>
            <p:spPr bwMode="auto">
              <a:xfrm>
                <a:off x="7369308" y="1900890"/>
                <a:ext cx="3248996" cy="556057"/>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I understand you need help with your bill. Can you tell me in a few words what the issue is?</a:t>
                </a:r>
              </a:p>
            </p:txBody>
          </p:sp>
          <p:sp>
            <p:nvSpPr>
              <p:cNvPr id="133" name="Isosceles Triangle 132">
                <a:extLst>
                  <a:ext uri="{FF2B5EF4-FFF2-40B4-BE49-F238E27FC236}">
                    <a16:creationId xmlns:a16="http://schemas.microsoft.com/office/drawing/2014/main" id="{9DAC45AC-23CF-4045-967A-B303794A7C4A}"/>
                  </a:ext>
                  <a:ext uri="{C183D7F6-B498-43B3-948B-1728B52AA6E4}">
                    <adec:decorative xmlns:adec="http://schemas.microsoft.com/office/drawing/2017/decorative" val="1"/>
                  </a:ext>
                </a:extLst>
              </p:cNvPr>
              <p:cNvSpPr/>
              <p:nvPr/>
            </p:nvSpPr>
            <p:spPr bwMode="auto">
              <a:xfrm rot="16200000">
                <a:off x="7174865" y="194860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7" name="Rectangle: Rounded Corners 116">
              <a:extLst>
                <a:ext uri="{FF2B5EF4-FFF2-40B4-BE49-F238E27FC236}">
                  <a16:creationId xmlns:a16="http://schemas.microsoft.com/office/drawing/2014/main" id="{563D1D27-47D3-47BA-B093-45460D53D36E}"/>
                </a:ext>
              </a:extLst>
            </p:cNvPr>
            <p:cNvSpPr/>
            <p:nvPr/>
          </p:nvSpPr>
          <p:spPr bwMode="auto">
            <a:xfrm>
              <a:off x="8287936" y="5204190"/>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Charges</a:t>
              </a:r>
              <a:endParaRPr kumimoji="0" lang="en-IN" sz="105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endParaRPr>
            </a:p>
          </p:txBody>
        </p:sp>
        <p:sp>
          <p:nvSpPr>
            <p:cNvPr id="118" name="Rectangle: Rounded Corners 117">
              <a:extLst>
                <a:ext uri="{FF2B5EF4-FFF2-40B4-BE49-F238E27FC236}">
                  <a16:creationId xmlns:a16="http://schemas.microsoft.com/office/drawing/2014/main" id="{9E5F3F2C-824D-456B-9305-82FC53E43737}"/>
                </a:ext>
              </a:extLst>
            </p:cNvPr>
            <p:cNvSpPr/>
            <p:nvPr/>
          </p:nvSpPr>
          <p:spPr bwMode="auto">
            <a:xfrm>
              <a:off x="8287936" y="5556372"/>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Account Settings</a:t>
              </a:r>
              <a:endParaRPr kumimoji="0" lang="en-IN" sz="105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endParaRPr>
            </a:p>
          </p:txBody>
        </p:sp>
        <p:sp>
          <p:nvSpPr>
            <p:cNvPr id="119" name="Rectangle: Rounded Corners 118">
              <a:extLst>
                <a:ext uri="{FF2B5EF4-FFF2-40B4-BE49-F238E27FC236}">
                  <a16:creationId xmlns:a16="http://schemas.microsoft.com/office/drawing/2014/main" id="{0CFA191A-87C0-4726-90A7-7CA11502AE5C}"/>
                </a:ext>
              </a:extLst>
            </p:cNvPr>
            <p:cNvSpPr/>
            <p:nvPr/>
          </p:nvSpPr>
          <p:spPr bwMode="auto">
            <a:xfrm>
              <a:off x="8287936" y="5908553"/>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Payment</a:t>
              </a:r>
              <a:endParaRPr kumimoji="0" lang="en-IN" sz="105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2010980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9581768" cy="402674"/>
          </a:xfrm>
        </p:spPr>
        <p:txBody>
          <a:bodyPr/>
          <a:lstStyle/>
          <a:p>
            <a:r>
              <a:rPr lang="en-US" dirty="0"/>
              <a:t>Style: How to sound conversational 8/9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248656" cy="2964914"/>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Invite the user into the conversation</a:t>
            </a:r>
            <a:br>
              <a:rPr kumimoji="0" lang="en-US" sz="2200" b="0" i="0" u="none" strike="noStrike" kern="1200" cap="none" spc="0" normalizeH="0" baseline="0" noProof="0" dirty="0">
                <a:ln>
                  <a:noFill/>
                </a:ln>
                <a:solidFill>
                  <a:srgbClr val="FFFFFF"/>
                </a:solidFill>
                <a:effectLst/>
                <a:uLnTx/>
                <a:uFillTx/>
                <a:latin typeface="Segoe UI"/>
                <a:ea typeface="+mn-ea"/>
                <a:cs typeface="Segoe UI"/>
              </a:rPr>
            </a:br>
            <a:r>
              <a:rPr kumimoji="0" lang="en-US" sz="2200" b="0" i="0" u="none" strike="noStrike" kern="1200" cap="none" spc="0" normalizeH="0" baseline="0" noProof="0" dirty="0">
                <a:ln>
                  <a:noFill/>
                </a:ln>
                <a:solidFill>
                  <a:srgbClr val="FFFFFF"/>
                </a:solidFill>
                <a:effectLst/>
                <a:uLnTx/>
                <a:uFillTx/>
                <a:latin typeface="Segoe UI"/>
                <a:ea typeface="+mn-ea"/>
                <a:cs typeface="Segoe UI"/>
              </a:rPr>
              <a:t>on a regular basis by asking questions or making suggestions. </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Respond to the customer in a timely manner. </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If the copilot may take a while to process the customer’s request, let the customer know what to expect. </a:t>
            </a:r>
          </a:p>
        </p:txBody>
      </p:sp>
      <p:grpSp>
        <p:nvGrpSpPr>
          <p:cNvPr id="14" name="Group 13" descr="A screenshot of people having a conversation">
            <a:extLst>
              <a:ext uri="{FF2B5EF4-FFF2-40B4-BE49-F238E27FC236}">
                <a16:creationId xmlns:a16="http://schemas.microsoft.com/office/drawing/2014/main" id="{A6FF697D-A3E3-4AFB-829B-24C060D25983}"/>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0" name="Picture 9" descr="Icon of a person">
              <a:extLst>
                <a:ext uri="{FF2B5EF4-FFF2-40B4-BE49-F238E27FC236}">
                  <a16:creationId xmlns:a16="http://schemas.microsoft.com/office/drawing/2014/main" id="{88036C4E-2825-433A-99B4-74C44988C316}"/>
                </a:ext>
              </a:extLst>
            </p:cNvPr>
            <p:cNvPicPr>
              <a:picLocks noChangeAspect="1"/>
            </p:cNvPicPr>
            <p:nvPr/>
          </p:nvPicPr>
          <p:blipFill>
            <a:blip r:embed="rId2"/>
            <a:stretch>
              <a:fillRect/>
            </a:stretch>
          </p:blipFill>
          <p:spPr>
            <a:xfrm>
              <a:off x="6863980" y="2058368"/>
              <a:ext cx="345948" cy="345948"/>
            </a:xfrm>
            <a:prstGeom prst="rect">
              <a:avLst/>
            </a:prstGeom>
          </p:spPr>
        </p:pic>
        <p:grpSp>
          <p:nvGrpSpPr>
            <p:cNvPr id="65" name="Group 115">
              <a:extLst>
                <a:ext uri="{FF2B5EF4-FFF2-40B4-BE49-F238E27FC236}">
                  <a16:creationId xmlns:a16="http://schemas.microsoft.com/office/drawing/2014/main" id="{8A7B96DC-DFCE-434C-AFEE-9762735FF9E7}"/>
                </a:ext>
                <a:ext uri="{C183D7F6-B498-43B3-948B-1728B52AA6E4}">
                  <adec:decorative xmlns:adec="http://schemas.microsoft.com/office/drawing/2017/decorative" val="1"/>
                </a:ext>
              </a:extLst>
            </p:cNvPr>
            <p:cNvGrpSpPr/>
            <p:nvPr/>
          </p:nvGrpSpPr>
          <p:grpSpPr>
            <a:xfrm>
              <a:off x="7314552" y="2086421"/>
              <a:ext cx="3461850" cy="485349"/>
              <a:chOff x="7156454" y="1900890"/>
              <a:chExt cx="3461850" cy="485349"/>
            </a:xfrm>
          </p:grpSpPr>
          <p:sp>
            <p:nvSpPr>
              <p:cNvPr id="106" name="Rectangle: Rounded Corners 105">
                <a:extLst>
                  <a:ext uri="{FF2B5EF4-FFF2-40B4-BE49-F238E27FC236}">
                    <a16:creationId xmlns:a16="http://schemas.microsoft.com/office/drawing/2014/main" id="{E25C809C-838B-43C9-9659-BF8B1829E488}"/>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Hey Bryan, just checking to see if you still need help with your bill?</a:t>
                </a:r>
              </a:p>
            </p:txBody>
          </p:sp>
          <p:sp>
            <p:nvSpPr>
              <p:cNvPr id="107" name="Isosceles Triangle 106">
                <a:extLst>
                  <a:ext uri="{FF2B5EF4-FFF2-40B4-BE49-F238E27FC236}">
                    <a16:creationId xmlns:a16="http://schemas.microsoft.com/office/drawing/2014/main" id="{3A1F2BB4-BD47-4CCC-B57C-43BE76815B7D}"/>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8" name="Group 113">
              <a:extLst>
                <a:ext uri="{FF2B5EF4-FFF2-40B4-BE49-F238E27FC236}">
                  <a16:creationId xmlns:a16="http://schemas.microsoft.com/office/drawing/2014/main" id="{7DB4C2F1-9E12-47CF-9C6C-5197C9FDCAE7}"/>
                </a:ext>
                <a:ext uri="{C183D7F6-B498-43B3-948B-1728B52AA6E4}">
                  <adec:decorative xmlns:adec="http://schemas.microsoft.com/office/drawing/2017/decorative" val="1"/>
                </a:ext>
              </a:extLst>
            </p:cNvPr>
            <p:cNvGrpSpPr/>
            <p:nvPr/>
          </p:nvGrpSpPr>
          <p:grpSpPr>
            <a:xfrm>
              <a:off x="10546980" y="2843363"/>
              <a:ext cx="995623" cy="291071"/>
              <a:chOff x="10000013" y="3961429"/>
              <a:chExt cx="995623" cy="291071"/>
            </a:xfrm>
          </p:grpSpPr>
          <p:sp>
            <p:nvSpPr>
              <p:cNvPr id="100" name="Rectangle: Rounded Corners 99">
                <a:extLst>
                  <a:ext uri="{FF2B5EF4-FFF2-40B4-BE49-F238E27FC236}">
                    <a16:creationId xmlns:a16="http://schemas.microsoft.com/office/drawing/2014/main" id="{E0E7F357-3DAE-46DE-BDCE-B901F7DB9710}"/>
                  </a:ext>
                </a:extLst>
              </p:cNvPr>
              <p:cNvSpPr/>
              <p:nvPr/>
            </p:nvSpPr>
            <p:spPr bwMode="auto">
              <a:xfrm>
                <a:off x="10000013" y="3961429"/>
                <a:ext cx="809643"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Yes sorry</a:t>
                </a:r>
              </a:p>
            </p:txBody>
          </p:sp>
          <p:sp>
            <p:nvSpPr>
              <p:cNvPr id="101" name="Isosceles Triangle 100">
                <a:extLst>
                  <a:ext uri="{FF2B5EF4-FFF2-40B4-BE49-F238E27FC236}">
                    <a16:creationId xmlns:a16="http://schemas.microsoft.com/office/drawing/2014/main" id="{3C9F6D4F-8A85-4D45-B692-2E4B732FCD41}"/>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67" name="Picture 183" descr="A picture of a person talking">
              <a:extLst>
                <a:ext uri="{FF2B5EF4-FFF2-40B4-BE49-F238E27FC236}">
                  <a16:creationId xmlns:a16="http://schemas.microsoft.com/office/drawing/2014/main" id="{AB828A43-4708-4FD9-BD79-CEAB0AA95A1B}"/>
                </a:ext>
              </a:extLst>
            </p:cNvPr>
            <p:cNvPicPr>
              <a:picLocks noChangeAspect="1"/>
            </p:cNvPicPr>
            <p:nvPr/>
          </p:nvPicPr>
          <p:blipFill>
            <a:blip r:embed="rId3"/>
            <a:srcRect b="258"/>
            <a:stretch>
              <a:fillRect/>
            </a:stretch>
          </p:blipFill>
          <p:spPr>
            <a:xfrm>
              <a:off x="11586121" y="280298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 name="Picture 10" descr="Icon of a person">
              <a:extLst>
                <a:ext uri="{FF2B5EF4-FFF2-40B4-BE49-F238E27FC236}">
                  <a16:creationId xmlns:a16="http://schemas.microsoft.com/office/drawing/2014/main" id="{9FFB3291-5961-4FCB-A0C1-FEC0569F96A5}"/>
                </a:ext>
              </a:extLst>
            </p:cNvPr>
            <p:cNvPicPr>
              <a:picLocks noChangeAspect="1"/>
            </p:cNvPicPr>
            <p:nvPr/>
          </p:nvPicPr>
          <p:blipFill>
            <a:blip r:embed="rId2"/>
            <a:stretch>
              <a:fillRect/>
            </a:stretch>
          </p:blipFill>
          <p:spPr>
            <a:xfrm>
              <a:off x="6863980" y="3402799"/>
              <a:ext cx="345948" cy="345948"/>
            </a:xfrm>
            <a:prstGeom prst="rect">
              <a:avLst/>
            </a:prstGeom>
          </p:spPr>
        </p:pic>
        <p:grpSp>
          <p:nvGrpSpPr>
            <p:cNvPr id="69" name="Group 115">
              <a:extLst>
                <a:ext uri="{FF2B5EF4-FFF2-40B4-BE49-F238E27FC236}">
                  <a16:creationId xmlns:a16="http://schemas.microsoft.com/office/drawing/2014/main" id="{595B443B-A1BC-4DD8-AC17-1A5149604608}"/>
                </a:ext>
                <a:ext uri="{C183D7F6-B498-43B3-948B-1728B52AA6E4}">
                  <adec:decorative xmlns:adec="http://schemas.microsoft.com/office/drawing/2017/decorative" val="1"/>
                </a:ext>
              </a:extLst>
            </p:cNvPr>
            <p:cNvGrpSpPr/>
            <p:nvPr/>
          </p:nvGrpSpPr>
          <p:grpSpPr>
            <a:xfrm>
              <a:off x="7314552" y="3432657"/>
              <a:ext cx="3461850" cy="469093"/>
              <a:chOff x="7156454" y="1900890"/>
              <a:chExt cx="3461850" cy="469093"/>
            </a:xfrm>
          </p:grpSpPr>
          <p:sp>
            <p:nvSpPr>
              <p:cNvPr id="98" name="Rectangle: Rounded Corners 97">
                <a:extLst>
                  <a:ext uri="{FF2B5EF4-FFF2-40B4-BE49-F238E27FC236}">
                    <a16:creationId xmlns:a16="http://schemas.microsoft.com/office/drawing/2014/main" id="{5AEFB053-0822-443D-97F3-3E2ABE158660}"/>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No problem. Do you have your account number, or do you need help finding it?</a:t>
                </a:r>
              </a:p>
            </p:txBody>
          </p:sp>
          <p:sp>
            <p:nvSpPr>
              <p:cNvPr id="99" name="Isosceles Triangle 98">
                <a:extLst>
                  <a:ext uri="{FF2B5EF4-FFF2-40B4-BE49-F238E27FC236}">
                    <a16:creationId xmlns:a16="http://schemas.microsoft.com/office/drawing/2014/main" id="{CCE83C7E-E0F4-406E-8E22-8CCDECCC8264}"/>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 name="Group 113">
              <a:extLst>
                <a:ext uri="{FF2B5EF4-FFF2-40B4-BE49-F238E27FC236}">
                  <a16:creationId xmlns:a16="http://schemas.microsoft.com/office/drawing/2014/main" id="{68C17941-8D24-41C7-9ACE-3BC1F75BFD3C}"/>
                </a:ext>
                <a:ext uri="{C183D7F6-B498-43B3-948B-1728B52AA6E4}">
                  <adec:decorative xmlns:adec="http://schemas.microsoft.com/office/drawing/2017/decorative" val="1"/>
                </a:ext>
              </a:extLst>
            </p:cNvPr>
            <p:cNvGrpSpPr/>
            <p:nvPr/>
          </p:nvGrpSpPr>
          <p:grpSpPr>
            <a:xfrm>
              <a:off x="9077093" y="4222690"/>
              <a:ext cx="2465510" cy="291071"/>
              <a:chOff x="8530126" y="3961429"/>
              <a:chExt cx="2465510" cy="291071"/>
            </a:xfrm>
          </p:grpSpPr>
          <p:sp>
            <p:nvSpPr>
              <p:cNvPr id="92" name="Rectangle: Rounded Corners 91">
                <a:extLst>
                  <a:ext uri="{FF2B5EF4-FFF2-40B4-BE49-F238E27FC236}">
                    <a16:creationId xmlns:a16="http://schemas.microsoft.com/office/drawing/2014/main" id="{51CFFC6D-ADD6-400A-AEEA-935A638398CE}"/>
                  </a:ext>
                </a:extLst>
              </p:cNvPr>
              <p:cNvSpPr/>
              <p:nvPr/>
            </p:nvSpPr>
            <p:spPr bwMode="auto">
              <a:xfrm>
                <a:off x="8530126" y="3961429"/>
                <a:ext cx="2279530"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My account number is 1234567</a:t>
                </a:r>
              </a:p>
            </p:txBody>
          </p:sp>
          <p:sp>
            <p:nvSpPr>
              <p:cNvPr id="93" name="Isosceles Triangle 92">
                <a:extLst>
                  <a:ext uri="{FF2B5EF4-FFF2-40B4-BE49-F238E27FC236}">
                    <a16:creationId xmlns:a16="http://schemas.microsoft.com/office/drawing/2014/main" id="{40398028-2A45-47A7-8BA0-9B04201F7BD4}"/>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72" name="Picture 183" descr="A picture of a person talking">
              <a:extLst>
                <a:ext uri="{FF2B5EF4-FFF2-40B4-BE49-F238E27FC236}">
                  <a16:creationId xmlns:a16="http://schemas.microsoft.com/office/drawing/2014/main" id="{DFCC7F6A-08B7-486B-9E91-3E2787AD7A94}"/>
                </a:ext>
              </a:extLst>
            </p:cNvPr>
            <p:cNvPicPr>
              <a:picLocks noChangeAspect="1"/>
            </p:cNvPicPr>
            <p:nvPr/>
          </p:nvPicPr>
          <p:blipFill>
            <a:blip r:embed="rId3"/>
            <a:srcRect b="258"/>
            <a:stretch>
              <a:fillRect/>
            </a:stretch>
          </p:blipFill>
          <p:spPr>
            <a:xfrm>
              <a:off x="11596512" y="413296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2" name="Picture 11" descr="Icon of a person">
              <a:extLst>
                <a:ext uri="{FF2B5EF4-FFF2-40B4-BE49-F238E27FC236}">
                  <a16:creationId xmlns:a16="http://schemas.microsoft.com/office/drawing/2014/main" id="{418F3D26-AD07-405B-A59C-968DE4B12454}"/>
                </a:ext>
              </a:extLst>
            </p:cNvPr>
            <p:cNvPicPr>
              <a:picLocks noChangeAspect="1"/>
            </p:cNvPicPr>
            <p:nvPr/>
          </p:nvPicPr>
          <p:blipFill>
            <a:blip r:embed="rId2"/>
            <a:stretch>
              <a:fillRect/>
            </a:stretch>
          </p:blipFill>
          <p:spPr>
            <a:xfrm>
              <a:off x="6863980" y="4743170"/>
              <a:ext cx="345948" cy="345948"/>
            </a:xfrm>
            <a:prstGeom prst="rect">
              <a:avLst/>
            </a:prstGeom>
          </p:spPr>
        </p:pic>
        <p:grpSp>
          <p:nvGrpSpPr>
            <p:cNvPr id="5" name="Group 4">
              <a:extLst>
                <a:ext uri="{FF2B5EF4-FFF2-40B4-BE49-F238E27FC236}">
                  <a16:creationId xmlns:a16="http://schemas.microsoft.com/office/drawing/2014/main" id="{4C9AFB3D-7A78-445C-85BD-B773156C251D}"/>
                </a:ext>
                <a:ext uri="{C183D7F6-B498-43B3-948B-1728B52AA6E4}">
                  <adec:decorative xmlns:adec="http://schemas.microsoft.com/office/drawing/2017/decorative" val="1"/>
                </a:ext>
              </a:extLst>
            </p:cNvPr>
            <p:cNvGrpSpPr/>
            <p:nvPr/>
          </p:nvGrpSpPr>
          <p:grpSpPr>
            <a:xfrm>
              <a:off x="7314552" y="4773028"/>
              <a:ext cx="3461850" cy="513954"/>
              <a:chOff x="7314552" y="4773028"/>
              <a:chExt cx="3461850" cy="513954"/>
            </a:xfrm>
          </p:grpSpPr>
          <p:sp>
            <p:nvSpPr>
              <p:cNvPr id="89" name="Rectangle: Rounded Corners 88">
                <a:extLst>
                  <a:ext uri="{FF2B5EF4-FFF2-40B4-BE49-F238E27FC236}">
                    <a16:creationId xmlns:a16="http://schemas.microsoft.com/office/drawing/2014/main" id="{3DC43C21-6ACC-4A52-9FB2-537579B2D849}"/>
                  </a:ext>
                </a:extLst>
              </p:cNvPr>
              <p:cNvSpPr/>
              <p:nvPr/>
            </p:nvSpPr>
            <p:spPr bwMode="auto">
              <a:xfrm>
                <a:off x="7527406" y="4773028"/>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Segoe UI" pitchFamily="34" charset="0"/>
                  </a:rPr>
                  <a:t>Thanks! Please wait while I grab your</a:t>
                </a:r>
                <a:br>
                  <a:rPr kumimoji="0" lang="en-US" sz="1100" b="0" i="0" u="none" strike="noStrike" kern="1200" cap="none" spc="0" normalizeH="0" baseline="0" noProof="0" dirty="0">
                    <a:ln>
                      <a:noFill/>
                    </a:ln>
                    <a:solidFill>
                      <a:srgbClr val="3C3C41"/>
                    </a:solidFill>
                    <a:effectLst/>
                    <a:uLnTx/>
                    <a:uFillTx/>
                    <a:latin typeface="Segoe UI"/>
                    <a:ea typeface="+mn-ea"/>
                    <a:cs typeface="Segoe UI" pitchFamily="34" charset="0"/>
                  </a:rPr>
                </a:br>
                <a:r>
                  <a:rPr kumimoji="0" lang="en-US" sz="1100" b="0" i="0" u="none" strike="noStrike" kern="1200" cap="none" spc="0" normalizeH="0" baseline="0" noProof="0" dirty="0">
                    <a:ln>
                      <a:noFill/>
                    </a:ln>
                    <a:solidFill>
                      <a:srgbClr val="3C3C41"/>
                    </a:solidFill>
                    <a:effectLst/>
                    <a:uLnTx/>
                    <a:uFillTx/>
                    <a:latin typeface="Segoe UI"/>
                    <a:ea typeface="+mn-ea"/>
                    <a:cs typeface="Segoe UI" pitchFamily="34" charset="0"/>
                  </a:rPr>
                  <a:t>billing info.</a:t>
                </a:r>
              </a:p>
            </p:txBody>
          </p:sp>
          <p:sp>
            <p:nvSpPr>
              <p:cNvPr id="90" name="Isosceles Triangle 89">
                <a:extLst>
                  <a:ext uri="{FF2B5EF4-FFF2-40B4-BE49-F238E27FC236}">
                    <a16:creationId xmlns:a16="http://schemas.microsoft.com/office/drawing/2014/main" id="{B8A870B5-C6B4-4C01-B450-4419B04D87C2}"/>
                  </a:ext>
                  <a:ext uri="{C183D7F6-B498-43B3-948B-1728B52AA6E4}">
                    <adec:decorative xmlns:adec="http://schemas.microsoft.com/office/drawing/2017/decorative" val="1"/>
                  </a:ext>
                </a:extLst>
              </p:cNvPr>
              <p:cNvSpPr/>
              <p:nvPr/>
            </p:nvSpPr>
            <p:spPr bwMode="auto">
              <a:xfrm rot="16200000">
                <a:off x="7332963" y="4851916"/>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03544889-33DE-46C4-B85A-F7A62B18CB08}"/>
                </a:ext>
              </a:extLst>
            </p:cNvPr>
            <p:cNvPicPr>
              <a:picLocks noChangeAspect="1"/>
            </p:cNvPicPr>
            <p:nvPr/>
          </p:nvPicPr>
          <p:blipFill>
            <a:blip r:embed="rId2"/>
            <a:stretch>
              <a:fillRect/>
            </a:stretch>
          </p:blipFill>
          <p:spPr>
            <a:xfrm>
              <a:off x="6863980" y="5516389"/>
              <a:ext cx="345948" cy="345948"/>
            </a:xfrm>
            <a:prstGeom prst="rect">
              <a:avLst/>
            </a:prstGeom>
          </p:spPr>
        </p:pic>
        <p:grpSp>
          <p:nvGrpSpPr>
            <p:cNvPr id="4" name="Group 3">
              <a:extLst>
                <a:ext uri="{FF2B5EF4-FFF2-40B4-BE49-F238E27FC236}">
                  <a16:creationId xmlns:a16="http://schemas.microsoft.com/office/drawing/2014/main" id="{7349A64B-5668-4AA9-82FF-303018CE3338}"/>
                </a:ext>
                <a:ext uri="{C183D7F6-B498-43B3-948B-1728B52AA6E4}">
                  <adec:decorative xmlns:adec="http://schemas.microsoft.com/office/drawing/2017/decorative" val="1"/>
                </a:ext>
              </a:extLst>
            </p:cNvPr>
            <p:cNvGrpSpPr/>
            <p:nvPr/>
          </p:nvGrpSpPr>
          <p:grpSpPr>
            <a:xfrm>
              <a:off x="7314552" y="5524868"/>
              <a:ext cx="3461850" cy="513954"/>
              <a:chOff x="7314552" y="5524868"/>
              <a:chExt cx="3461850" cy="513954"/>
            </a:xfrm>
          </p:grpSpPr>
          <p:sp>
            <p:nvSpPr>
              <p:cNvPr id="91" name="Rectangle: Rounded Corners 90">
                <a:extLst>
                  <a:ext uri="{FF2B5EF4-FFF2-40B4-BE49-F238E27FC236}">
                    <a16:creationId xmlns:a16="http://schemas.microsoft.com/office/drawing/2014/main" id="{F749BF19-CCFF-421F-B4F2-ADDB0DE37931}"/>
                  </a:ext>
                </a:extLst>
              </p:cNvPr>
              <p:cNvSpPr/>
              <p:nvPr/>
            </p:nvSpPr>
            <p:spPr bwMode="auto">
              <a:xfrm>
                <a:off x="7527406" y="5524868"/>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AB5E825D-E910-44B3-96D8-216D775E5F69}"/>
                  </a:ext>
                  <a:ext uri="{C183D7F6-B498-43B3-948B-1728B52AA6E4}">
                    <adec:decorative xmlns:adec="http://schemas.microsoft.com/office/drawing/2017/decorative" val="1"/>
                  </a:ext>
                </a:extLst>
              </p:cNvPr>
              <p:cNvGrpSpPr/>
              <p:nvPr/>
            </p:nvGrpSpPr>
            <p:grpSpPr>
              <a:xfrm>
                <a:off x="7634058" y="5779540"/>
                <a:ext cx="184641" cy="45720"/>
                <a:chOff x="7407932" y="4739127"/>
                <a:chExt cx="184641" cy="45720"/>
              </a:xfrm>
              <a:solidFill>
                <a:schemeClr val="tx1"/>
              </a:solidFill>
            </p:grpSpPr>
            <p:sp>
              <p:nvSpPr>
                <p:cNvPr id="78" name="Oval 18">
                  <a:extLst>
                    <a:ext uri="{FF2B5EF4-FFF2-40B4-BE49-F238E27FC236}">
                      <a16:creationId xmlns:a16="http://schemas.microsoft.com/office/drawing/2014/main" id="{24366C4B-2B90-43B4-8B55-45168DB70063}"/>
                    </a:ext>
                  </a:extLst>
                </p:cNvPr>
                <p:cNvSpPr/>
                <p:nvPr/>
              </p:nvSpPr>
              <p:spPr>
                <a:xfrm>
                  <a:off x="7407932"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Oval 19">
                  <a:extLst>
                    <a:ext uri="{FF2B5EF4-FFF2-40B4-BE49-F238E27FC236}">
                      <a16:creationId xmlns:a16="http://schemas.microsoft.com/office/drawing/2014/main" id="{F694BE2A-0F35-49CB-8DF0-5A31BE99AAB4}"/>
                    </a:ext>
                  </a:extLst>
                </p:cNvPr>
                <p:cNvSpPr/>
                <p:nvPr/>
              </p:nvSpPr>
              <p:spPr>
                <a:xfrm>
                  <a:off x="7477392"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Oval 20">
                  <a:extLst>
                    <a:ext uri="{FF2B5EF4-FFF2-40B4-BE49-F238E27FC236}">
                      <a16:creationId xmlns:a16="http://schemas.microsoft.com/office/drawing/2014/main" id="{2F55F793-EE20-4207-8903-4A735E3DFD43}"/>
                    </a:ext>
                  </a:extLst>
                </p:cNvPr>
                <p:cNvSpPr/>
                <p:nvPr/>
              </p:nvSpPr>
              <p:spPr>
                <a:xfrm>
                  <a:off x="7546853"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5" name="Isosceles Triangle 74">
                <a:extLst>
                  <a:ext uri="{FF2B5EF4-FFF2-40B4-BE49-F238E27FC236}">
                    <a16:creationId xmlns:a16="http://schemas.microsoft.com/office/drawing/2014/main" id="{962B5394-2F9F-4E4C-AB54-3D4E5B5FCDB1}"/>
                  </a:ext>
                  <a:ext uri="{C183D7F6-B498-43B3-948B-1728B52AA6E4}">
                    <adec:decorative xmlns:adec="http://schemas.microsoft.com/office/drawing/2017/decorative" val="1"/>
                  </a:ext>
                </a:extLst>
              </p:cNvPr>
              <p:cNvSpPr/>
              <p:nvPr/>
            </p:nvSpPr>
            <p:spPr bwMode="auto">
              <a:xfrm rot="16200000">
                <a:off x="7332963" y="562513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69525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10186847" cy="403137"/>
          </a:xfrm>
        </p:spPr>
        <p:txBody>
          <a:bodyPr/>
          <a:lstStyle/>
          <a:p>
            <a:r>
              <a:rPr lang="en-US" dirty="0"/>
              <a:t>Style: How to sound conversational 9/9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248656" cy="3046988"/>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Customers abandon a chat when the prompts are lengthy, so keep them brief. To keep your writing simple and straightforward, </a:t>
            </a:r>
            <a:r>
              <a:rPr kumimoji="0" lang="en-US" sz="2200" b="0" i="0" u="sng" strike="noStrike" kern="1200" cap="none" spc="0" normalizeH="0" baseline="0" noProof="0" dirty="0">
                <a:ln>
                  <a:noFill/>
                </a:ln>
                <a:solidFill>
                  <a:srgbClr val="FFFFFF"/>
                </a:solidFill>
                <a:effectLst/>
                <a:uLnTx/>
                <a:uFillTx/>
                <a:latin typeface="Segoe UI"/>
                <a:ea typeface="+mn-ea"/>
                <a:cs typeface="Segoe UI"/>
              </a:rPr>
              <a:t>use the Flesch-Kincaid Grade Level feature in Microsoft Word</a:t>
            </a:r>
            <a:br>
              <a:rPr kumimoji="0" lang="en-US" sz="2200" b="0" i="0" u="sng" strike="noStrike" kern="1200" cap="none" spc="0" normalizeH="0" baseline="0" noProof="0" dirty="0">
                <a:ln>
                  <a:noFill/>
                </a:ln>
                <a:solidFill>
                  <a:srgbClr val="FFFFFF"/>
                </a:solidFill>
                <a:effectLst/>
                <a:uLnTx/>
                <a:uFillTx/>
                <a:latin typeface="Segoe UI"/>
                <a:ea typeface="+mn-ea"/>
                <a:cs typeface="Segoe UI"/>
              </a:rPr>
            </a:br>
            <a:r>
              <a:rPr kumimoji="0" lang="en-US" sz="2200" b="0" i="0" u="sng" strike="noStrike" kern="1200" cap="none" spc="0" normalizeH="0" baseline="0" noProof="0" dirty="0">
                <a:ln>
                  <a:noFill/>
                </a:ln>
                <a:solidFill>
                  <a:srgbClr val="FFFFFF"/>
                </a:solidFill>
                <a:effectLst/>
                <a:uLnTx/>
                <a:uFillTx/>
                <a:latin typeface="Segoe UI"/>
                <a:ea typeface="+mn-ea"/>
                <a:cs typeface="Segoe UI"/>
              </a:rPr>
              <a:t>or an app like </a:t>
            </a:r>
            <a:r>
              <a:rPr kumimoji="0" lang="en-US" sz="2200" b="0" i="0" u="sng" strike="noStrike" kern="1200" cap="none" spc="0" normalizeH="0" baseline="0" noProof="0" dirty="0">
                <a:ln>
                  <a:noFill/>
                </a:ln>
                <a:solidFill>
                  <a:srgbClr val="FFFFFF"/>
                </a:solidFill>
                <a:effectLst/>
                <a:uLnTx/>
                <a:uFillTx/>
                <a:latin typeface="Segoe UI"/>
                <a:ea typeface="+mn-ea"/>
                <a:cs typeface="Segoe UI"/>
                <a:hlinkClick r:id="rId2">
                  <a:extLst>
                    <a:ext uri="{A12FA001-AC4F-418D-AE19-62706E023703}">
                      <ahyp:hlinkClr xmlns:ahyp="http://schemas.microsoft.com/office/drawing/2018/hyperlinkcolor" val="tx"/>
                    </a:ext>
                  </a:extLst>
                </a:hlinkClick>
              </a:rPr>
              <a:t>Hemingwayapp.com</a:t>
            </a:r>
            <a:r>
              <a:rPr kumimoji="0" lang="en-US" sz="2200" b="0" i="0" u="none" strike="noStrike" kern="1200" cap="none" spc="0" normalizeH="0" baseline="0" noProof="0" dirty="0">
                <a:ln>
                  <a:noFill/>
                </a:ln>
                <a:solidFill>
                  <a:srgbClr val="FFFFFF"/>
                </a:solidFill>
                <a:effectLst/>
                <a:uLnTx/>
                <a:uFillTx/>
                <a:latin typeface="Segoe UI"/>
                <a:ea typeface="+mn-ea"/>
                <a:cs typeface="Segoe UI"/>
              </a:rPr>
              <a:t> to figure out the grade level for your scripts. In general, the lower the grade level,</a:t>
            </a:r>
            <a:br>
              <a:rPr kumimoji="0" lang="en-US" sz="2200" b="0" i="0" u="none" strike="noStrike" kern="1200" cap="none" spc="0" normalizeH="0" baseline="0" noProof="0" dirty="0">
                <a:ln>
                  <a:noFill/>
                </a:ln>
                <a:solidFill>
                  <a:srgbClr val="FFFFFF"/>
                </a:solidFill>
                <a:effectLst/>
                <a:uLnTx/>
                <a:uFillTx/>
                <a:latin typeface="Segoe UI"/>
                <a:ea typeface="+mn-ea"/>
                <a:cs typeface="Segoe UI"/>
              </a:rPr>
            </a:br>
            <a:r>
              <a:rPr kumimoji="0" lang="en-US" sz="2200" b="0" i="0" u="none" strike="noStrike" kern="1200" cap="none" spc="0" normalizeH="0" baseline="0" noProof="0" dirty="0">
                <a:ln>
                  <a:noFill/>
                </a:ln>
                <a:solidFill>
                  <a:srgbClr val="FFFFFF"/>
                </a:solidFill>
                <a:effectLst/>
                <a:uLnTx/>
                <a:uFillTx/>
                <a:latin typeface="Segoe UI"/>
                <a:ea typeface="+mn-ea"/>
                <a:cs typeface="Segoe UI"/>
              </a:rPr>
              <a:t>the better.</a:t>
            </a:r>
          </a:p>
        </p:txBody>
      </p:sp>
      <p:grpSp>
        <p:nvGrpSpPr>
          <p:cNvPr id="16" name="Group 15" descr="A screenshot of people having a conversation">
            <a:extLst>
              <a:ext uri="{FF2B5EF4-FFF2-40B4-BE49-F238E27FC236}">
                <a16:creationId xmlns:a16="http://schemas.microsoft.com/office/drawing/2014/main" id="{3DCD2D68-6675-4895-B9F3-D96F7E77F900}"/>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descr="Icon of a person">
              <a:extLst>
                <a:ext uri="{FF2B5EF4-FFF2-40B4-BE49-F238E27FC236}">
                  <a16:creationId xmlns:a16="http://schemas.microsoft.com/office/drawing/2014/main" id="{33926027-4C3E-4F73-A105-92D80527CF63}"/>
                </a:ext>
              </a:extLst>
            </p:cNvPr>
            <p:cNvPicPr>
              <a:picLocks noChangeAspect="1"/>
            </p:cNvPicPr>
            <p:nvPr/>
          </p:nvPicPr>
          <p:blipFill>
            <a:blip r:embed="rId3"/>
            <a:stretch>
              <a:fillRect/>
            </a:stretch>
          </p:blipFill>
          <p:spPr>
            <a:xfrm>
              <a:off x="6863980" y="2058368"/>
              <a:ext cx="345948" cy="345948"/>
            </a:xfrm>
            <a:prstGeom prst="rect">
              <a:avLst/>
            </a:prstGeom>
          </p:spPr>
        </p:pic>
        <p:grpSp>
          <p:nvGrpSpPr>
            <p:cNvPr id="53" name="Group 115">
              <a:extLst>
                <a:ext uri="{FF2B5EF4-FFF2-40B4-BE49-F238E27FC236}">
                  <a16:creationId xmlns:a16="http://schemas.microsoft.com/office/drawing/2014/main" id="{9E54ADDA-A318-4CF3-A43C-9B3DAE3EDA55}"/>
                </a:ext>
                <a:ext uri="{C183D7F6-B498-43B3-948B-1728B52AA6E4}">
                  <adec:decorative xmlns:adec="http://schemas.microsoft.com/office/drawing/2017/decorative" val="1"/>
                </a:ext>
              </a:extLst>
            </p:cNvPr>
            <p:cNvGrpSpPr/>
            <p:nvPr/>
          </p:nvGrpSpPr>
          <p:grpSpPr>
            <a:xfrm>
              <a:off x="7308527" y="2071344"/>
              <a:ext cx="3334315" cy="381048"/>
              <a:chOff x="7156454" y="1900890"/>
              <a:chExt cx="3461850" cy="395623"/>
            </a:xfrm>
          </p:grpSpPr>
          <p:sp>
            <p:nvSpPr>
              <p:cNvPr id="59" name="Rectangle: Rounded Corners 58">
                <a:extLst>
                  <a:ext uri="{FF2B5EF4-FFF2-40B4-BE49-F238E27FC236}">
                    <a16:creationId xmlns:a16="http://schemas.microsoft.com/office/drawing/2014/main" id="{8E1127A3-3361-488F-8F76-3D87DA69358A}"/>
                  </a:ext>
                </a:extLst>
              </p:cNvPr>
              <p:cNvSpPr/>
              <p:nvPr/>
            </p:nvSpPr>
            <p:spPr bwMode="auto">
              <a:xfrm>
                <a:off x="7369308" y="1900890"/>
                <a:ext cx="3248996" cy="39562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What will it be primarily used for?</a:t>
                </a:r>
              </a:p>
            </p:txBody>
          </p:sp>
          <p:sp>
            <p:nvSpPr>
              <p:cNvPr id="60" name="Isosceles Triangle 59">
                <a:extLst>
                  <a:ext uri="{FF2B5EF4-FFF2-40B4-BE49-F238E27FC236}">
                    <a16:creationId xmlns:a16="http://schemas.microsoft.com/office/drawing/2014/main" id="{1BC1E2A9-CA72-4324-A6B8-A86554E39832}"/>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052DF6F-EDE7-4A68-8E53-D3947839FB82}"/>
                </a:ext>
                <a:ext uri="{C183D7F6-B498-43B3-948B-1728B52AA6E4}">
                  <adec:decorative xmlns:adec="http://schemas.microsoft.com/office/drawing/2017/decorative" val="1"/>
                </a:ext>
              </a:extLst>
            </p:cNvPr>
            <p:cNvGrpSpPr/>
            <p:nvPr/>
          </p:nvGrpSpPr>
          <p:grpSpPr>
            <a:xfrm>
              <a:off x="10544157" y="2634497"/>
              <a:ext cx="1235333" cy="356760"/>
              <a:chOff x="10164726" y="2182484"/>
              <a:chExt cx="1282584" cy="370406"/>
            </a:xfrm>
          </p:grpSpPr>
          <p:pic>
            <p:nvPicPr>
              <p:cNvPr id="49" name="Picture 183" descr="A picture of a person talking">
                <a:extLst>
                  <a:ext uri="{FF2B5EF4-FFF2-40B4-BE49-F238E27FC236}">
                    <a16:creationId xmlns:a16="http://schemas.microsoft.com/office/drawing/2014/main" id="{7CBE411C-03CE-475A-B86A-948C88559205}"/>
                  </a:ext>
                </a:extLst>
              </p:cNvPr>
              <p:cNvPicPr>
                <a:picLocks noChangeAspect="1"/>
              </p:cNvPicPr>
              <p:nvPr/>
            </p:nvPicPr>
            <p:blipFill>
              <a:blip r:embed="rId4"/>
              <a:srcRect b="258"/>
              <a:stretch>
                <a:fillRect/>
              </a:stretch>
            </p:blipFill>
            <p:spPr>
              <a:xfrm>
                <a:off x="11076904" y="218248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nvGrpSpPr>
              <p:cNvPr id="50" name="Group 113">
                <a:extLst>
                  <a:ext uri="{FF2B5EF4-FFF2-40B4-BE49-F238E27FC236}">
                    <a16:creationId xmlns:a16="http://schemas.microsoft.com/office/drawing/2014/main" id="{FE47CD54-92FA-4B33-AA28-3BEB053D070B}"/>
                  </a:ext>
                </a:extLst>
              </p:cNvPr>
              <p:cNvGrpSpPr/>
              <p:nvPr/>
            </p:nvGrpSpPr>
            <p:grpSpPr>
              <a:xfrm>
                <a:off x="10164726" y="2222863"/>
                <a:ext cx="868660" cy="291071"/>
                <a:chOff x="10126976" y="3961429"/>
                <a:chExt cx="868660" cy="291071"/>
              </a:xfrm>
            </p:grpSpPr>
            <p:sp>
              <p:nvSpPr>
                <p:cNvPr id="51" name="Rectangle: Rounded Corners 50">
                  <a:extLst>
                    <a:ext uri="{FF2B5EF4-FFF2-40B4-BE49-F238E27FC236}">
                      <a16:creationId xmlns:a16="http://schemas.microsoft.com/office/drawing/2014/main" id="{570044CD-EAC1-4B19-8AA6-20951DBD6F07}"/>
                    </a:ext>
                  </a:extLst>
                </p:cNvPr>
                <p:cNvSpPr/>
                <p:nvPr/>
              </p:nvSpPr>
              <p:spPr bwMode="auto">
                <a:xfrm>
                  <a:off x="10126976" y="3961429"/>
                  <a:ext cx="682680"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School</a:t>
                  </a:r>
                </a:p>
              </p:txBody>
            </p:sp>
            <p:sp>
              <p:nvSpPr>
                <p:cNvPr id="52" name="Isosceles Triangle 51">
                  <a:extLst>
                    <a:ext uri="{FF2B5EF4-FFF2-40B4-BE49-F238E27FC236}">
                      <a16:creationId xmlns:a16="http://schemas.microsoft.com/office/drawing/2014/main" id="{DD6B3AE2-8455-4619-96D1-F91FBEA82A36}"/>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pic>
          <p:nvPicPr>
            <p:cNvPr id="10" name="Picture 9" descr="Icon of a person">
              <a:extLst>
                <a:ext uri="{FF2B5EF4-FFF2-40B4-BE49-F238E27FC236}">
                  <a16:creationId xmlns:a16="http://schemas.microsoft.com/office/drawing/2014/main" id="{BB31BB3A-A664-425B-B795-02300963EBCB}"/>
                </a:ext>
              </a:extLst>
            </p:cNvPr>
            <p:cNvPicPr>
              <a:picLocks noChangeAspect="1"/>
            </p:cNvPicPr>
            <p:nvPr/>
          </p:nvPicPr>
          <p:blipFill>
            <a:blip r:embed="rId3"/>
            <a:stretch>
              <a:fillRect/>
            </a:stretch>
          </p:blipFill>
          <p:spPr>
            <a:xfrm>
              <a:off x="6863980" y="3171558"/>
              <a:ext cx="345948" cy="345948"/>
            </a:xfrm>
            <a:prstGeom prst="rect">
              <a:avLst/>
            </a:prstGeom>
          </p:spPr>
        </p:pic>
        <p:grpSp>
          <p:nvGrpSpPr>
            <p:cNvPr id="41" name="Group 115">
              <a:extLst>
                <a:ext uri="{FF2B5EF4-FFF2-40B4-BE49-F238E27FC236}">
                  <a16:creationId xmlns:a16="http://schemas.microsoft.com/office/drawing/2014/main" id="{D55A5E08-561B-47FD-81D4-A7A7EA8AE593}"/>
                </a:ext>
                <a:ext uri="{C183D7F6-B498-43B3-948B-1728B52AA6E4}">
                  <adec:decorative xmlns:adec="http://schemas.microsoft.com/office/drawing/2017/decorative" val="1"/>
                </a:ext>
              </a:extLst>
            </p:cNvPr>
            <p:cNvGrpSpPr/>
            <p:nvPr/>
          </p:nvGrpSpPr>
          <p:grpSpPr>
            <a:xfrm>
              <a:off x="7308527" y="3200383"/>
              <a:ext cx="3334315" cy="451811"/>
              <a:chOff x="7156454" y="1900890"/>
              <a:chExt cx="3461850" cy="469093"/>
            </a:xfrm>
          </p:grpSpPr>
          <p:sp>
            <p:nvSpPr>
              <p:cNvPr id="47" name="Rectangle: Rounded Corners 46">
                <a:extLst>
                  <a:ext uri="{FF2B5EF4-FFF2-40B4-BE49-F238E27FC236}">
                    <a16:creationId xmlns:a16="http://schemas.microsoft.com/office/drawing/2014/main" id="{E59A574F-A7D5-4A68-9B3A-47BC022E5A0E}"/>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OK. What type of activities will you be using it for?</a:t>
                </a:r>
              </a:p>
            </p:txBody>
          </p:sp>
          <p:sp>
            <p:nvSpPr>
              <p:cNvPr id="48" name="Isosceles Triangle 47">
                <a:extLst>
                  <a:ext uri="{FF2B5EF4-FFF2-40B4-BE49-F238E27FC236}">
                    <a16:creationId xmlns:a16="http://schemas.microsoft.com/office/drawing/2014/main" id="{9B1081E8-ADD3-4334-9CBF-DD2EE8005B18}"/>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F9374FA6-2E1B-4297-9521-EAC1509C21AC}"/>
                </a:ext>
                <a:ext uri="{C183D7F6-B498-43B3-948B-1728B52AA6E4}">
                  <adec:decorative xmlns:adec="http://schemas.microsoft.com/office/drawing/2017/decorative" val="1"/>
                </a:ext>
              </a:extLst>
            </p:cNvPr>
            <p:cNvGrpSpPr/>
            <p:nvPr/>
          </p:nvGrpSpPr>
          <p:grpSpPr>
            <a:xfrm>
              <a:off x="10221570" y="3834300"/>
              <a:ext cx="1567929" cy="366768"/>
              <a:chOff x="9829800" y="3512464"/>
              <a:chExt cx="1627901" cy="380797"/>
            </a:xfrm>
          </p:grpSpPr>
          <p:grpSp>
            <p:nvGrpSpPr>
              <p:cNvPr id="37" name="Group 113">
                <a:extLst>
                  <a:ext uri="{FF2B5EF4-FFF2-40B4-BE49-F238E27FC236}">
                    <a16:creationId xmlns:a16="http://schemas.microsoft.com/office/drawing/2014/main" id="{6B17CB10-CBD9-4A82-8050-1CC2B36761AD}"/>
                  </a:ext>
                </a:extLst>
              </p:cNvPr>
              <p:cNvGrpSpPr/>
              <p:nvPr/>
            </p:nvGrpSpPr>
            <p:grpSpPr>
              <a:xfrm>
                <a:off x="9829800" y="3602190"/>
                <a:ext cx="1203586" cy="291071"/>
                <a:chOff x="9792050" y="3961429"/>
                <a:chExt cx="1203586" cy="291071"/>
              </a:xfrm>
            </p:grpSpPr>
            <p:sp>
              <p:nvSpPr>
                <p:cNvPr id="39" name="Rectangle: Rounded Corners 38">
                  <a:extLst>
                    <a:ext uri="{FF2B5EF4-FFF2-40B4-BE49-F238E27FC236}">
                      <a16:creationId xmlns:a16="http://schemas.microsoft.com/office/drawing/2014/main" id="{52DC0DBE-FA5E-4B59-84FF-AD7DE18D7E49}"/>
                    </a:ext>
                  </a:extLst>
                </p:cNvPr>
                <p:cNvSpPr/>
                <p:nvPr/>
              </p:nvSpPr>
              <p:spPr bwMode="auto">
                <a:xfrm>
                  <a:off x="9792050" y="3961429"/>
                  <a:ext cx="101760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Homework</a:t>
                  </a:r>
                </a:p>
              </p:txBody>
            </p:sp>
            <p:sp>
              <p:nvSpPr>
                <p:cNvPr id="40" name="Isosceles Triangle 39">
                  <a:extLst>
                    <a:ext uri="{FF2B5EF4-FFF2-40B4-BE49-F238E27FC236}">
                      <a16:creationId xmlns:a16="http://schemas.microsoft.com/office/drawing/2014/main" id="{78708D1C-DBA8-448C-9B94-F13A4C7F1536}"/>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38" name="Picture 183" descr="A picture of a person talking">
                <a:extLst>
                  <a:ext uri="{FF2B5EF4-FFF2-40B4-BE49-F238E27FC236}">
                    <a16:creationId xmlns:a16="http://schemas.microsoft.com/office/drawing/2014/main" id="{89B3C969-8B0B-4180-9C9C-5D071CEEE94D}"/>
                  </a:ext>
                </a:extLst>
              </p:cNvPr>
              <p:cNvPicPr>
                <a:picLocks noChangeAspect="1"/>
              </p:cNvPicPr>
              <p:nvPr/>
            </p:nvPicPr>
            <p:blipFill>
              <a:blip r:embed="rId4"/>
              <a:srcRect b="258"/>
              <a:stretch>
                <a:fillRect/>
              </a:stretch>
            </p:blipFill>
            <p:spPr>
              <a:xfrm>
                <a:off x="11087295" y="351246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pic>
          <p:nvPicPr>
            <p:cNvPr id="12" name="Picture 11" descr="Icon of a person">
              <a:extLst>
                <a:ext uri="{FF2B5EF4-FFF2-40B4-BE49-F238E27FC236}">
                  <a16:creationId xmlns:a16="http://schemas.microsoft.com/office/drawing/2014/main" id="{D41B75C7-CC38-4987-B47A-12DB1F8AFAA6}"/>
                </a:ext>
              </a:extLst>
            </p:cNvPr>
            <p:cNvPicPr>
              <a:picLocks noChangeAspect="1"/>
            </p:cNvPicPr>
            <p:nvPr/>
          </p:nvPicPr>
          <p:blipFill>
            <a:blip r:embed="rId3"/>
            <a:stretch>
              <a:fillRect/>
            </a:stretch>
          </p:blipFill>
          <p:spPr>
            <a:xfrm>
              <a:off x="6863980" y="4381369"/>
              <a:ext cx="345948" cy="345948"/>
            </a:xfrm>
            <a:prstGeom prst="rect">
              <a:avLst/>
            </a:prstGeom>
          </p:spPr>
        </p:pic>
        <p:grpSp>
          <p:nvGrpSpPr>
            <p:cNvPr id="29" name="Group 115">
              <a:extLst>
                <a:ext uri="{FF2B5EF4-FFF2-40B4-BE49-F238E27FC236}">
                  <a16:creationId xmlns:a16="http://schemas.microsoft.com/office/drawing/2014/main" id="{26AF3061-7A75-4340-9C30-E4FB3EB7B4F8}"/>
                </a:ext>
                <a:ext uri="{C183D7F6-B498-43B3-948B-1728B52AA6E4}">
                  <adec:decorative xmlns:adec="http://schemas.microsoft.com/office/drawing/2017/decorative" val="1"/>
                </a:ext>
              </a:extLst>
            </p:cNvPr>
            <p:cNvGrpSpPr/>
            <p:nvPr/>
          </p:nvGrpSpPr>
          <p:grpSpPr>
            <a:xfrm>
              <a:off x="7308527" y="4410194"/>
              <a:ext cx="3334315" cy="495019"/>
              <a:chOff x="7156454" y="1900890"/>
              <a:chExt cx="3461850" cy="513954"/>
            </a:xfrm>
          </p:grpSpPr>
          <p:sp>
            <p:nvSpPr>
              <p:cNvPr id="35" name="Rectangle: Rounded Corners 34">
                <a:extLst>
                  <a:ext uri="{FF2B5EF4-FFF2-40B4-BE49-F238E27FC236}">
                    <a16:creationId xmlns:a16="http://schemas.microsoft.com/office/drawing/2014/main" id="{47CB8C11-29D8-405F-8257-FA0BC5DC1197}"/>
                  </a:ext>
                </a:extLst>
              </p:cNvPr>
              <p:cNvSpPr/>
              <p:nvPr/>
            </p:nvSpPr>
            <p:spPr bwMode="auto">
              <a:xfrm>
                <a:off x="7369308" y="1900890"/>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Which of these features is most important</a:t>
                </a:r>
                <a:br>
                  <a:rPr kumimoji="0" lang="en-US" sz="1200" b="0" i="0" u="none" strike="noStrike" kern="1200" cap="none" spc="0" normalizeH="0" baseline="0" noProof="0" dirty="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dirty="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to you?</a:t>
                </a:r>
              </a:p>
            </p:txBody>
          </p:sp>
          <p:sp>
            <p:nvSpPr>
              <p:cNvPr id="36" name="Isosceles Triangle 35">
                <a:extLst>
                  <a:ext uri="{FF2B5EF4-FFF2-40B4-BE49-F238E27FC236}">
                    <a16:creationId xmlns:a16="http://schemas.microsoft.com/office/drawing/2014/main" id="{E3D365D9-4F1F-40BC-9861-5B5A9662CB48}"/>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5EE88D52-43F5-4504-A06E-6F758E39EDFB}"/>
                </a:ext>
                <a:ext uri="{C183D7F6-B498-43B3-948B-1728B52AA6E4}">
                  <adec:decorative xmlns:adec="http://schemas.microsoft.com/office/drawing/2017/decorative" val="1"/>
                </a:ext>
              </a:extLst>
            </p:cNvPr>
            <p:cNvGrpSpPr/>
            <p:nvPr/>
          </p:nvGrpSpPr>
          <p:grpSpPr>
            <a:xfrm>
              <a:off x="10221570" y="5087319"/>
              <a:ext cx="1567929" cy="366768"/>
              <a:chOff x="9829800" y="4754148"/>
              <a:chExt cx="1627901" cy="380797"/>
            </a:xfrm>
          </p:grpSpPr>
          <p:grpSp>
            <p:nvGrpSpPr>
              <p:cNvPr id="25" name="Group 113">
                <a:extLst>
                  <a:ext uri="{FF2B5EF4-FFF2-40B4-BE49-F238E27FC236}">
                    <a16:creationId xmlns:a16="http://schemas.microsoft.com/office/drawing/2014/main" id="{ED27E2F8-D3D0-48B9-B1AD-1B41502B2ED2}"/>
                  </a:ext>
                </a:extLst>
              </p:cNvPr>
              <p:cNvGrpSpPr/>
              <p:nvPr/>
            </p:nvGrpSpPr>
            <p:grpSpPr>
              <a:xfrm>
                <a:off x="9829800" y="4843874"/>
                <a:ext cx="1203586" cy="291071"/>
                <a:chOff x="9792050" y="3961429"/>
                <a:chExt cx="1203586" cy="291071"/>
              </a:xfrm>
            </p:grpSpPr>
            <p:sp>
              <p:nvSpPr>
                <p:cNvPr id="27" name="Rectangle: Rounded Corners 26">
                  <a:extLst>
                    <a:ext uri="{FF2B5EF4-FFF2-40B4-BE49-F238E27FC236}">
                      <a16:creationId xmlns:a16="http://schemas.microsoft.com/office/drawing/2014/main" id="{B76836EC-7CAE-4B43-B775-226300528CAE}"/>
                    </a:ext>
                  </a:extLst>
                </p:cNvPr>
                <p:cNvSpPr/>
                <p:nvPr/>
              </p:nvSpPr>
              <p:spPr bwMode="auto">
                <a:xfrm>
                  <a:off x="9792050" y="3961429"/>
                  <a:ext cx="101760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Memory</a:t>
                  </a:r>
                </a:p>
              </p:txBody>
            </p:sp>
            <p:sp>
              <p:nvSpPr>
                <p:cNvPr id="28" name="Isosceles Triangle 27">
                  <a:extLst>
                    <a:ext uri="{FF2B5EF4-FFF2-40B4-BE49-F238E27FC236}">
                      <a16:creationId xmlns:a16="http://schemas.microsoft.com/office/drawing/2014/main" id="{814C2098-2675-409D-A783-27016DD34ECE}"/>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26" name="Picture 183" descr="A picture of a person talking">
                <a:extLst>
                  <a:ext uri="{FF2B5EF4-FFF2-40B4-BE49-F238E27FC236}">
                    <a16:creationId xmlns:a16="http://schemas.microsoft.com/office/drawing/2014/main" id="{E44DE1AF-1889-46EE-B742-7E9818A34671}"/>
                  </a:ext>
                </a:extLst>
              </p:cNvPr>
              <p:cNvPicPr>
                <a:picLocks noChangeAspect="1"/>
              </p:cNvPicPr>
              <p:nvPr/>
            </p:nvPicPr>
            <p:blipFill>
              <a:blip r:embed="rId4"/>
              <a:srcRect b="258"/>
              <a:stretch>
                <a:fillRect/>
              </a:stretch>
            </p:blipFill>
            <p:spPr>
              <a:xfrm>
                <a:off x="11087295" y="4754148"/>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pic>
          <p:nvPicPr>
            <p:cNvPr id="14" name="Picture 13" descr="Icon of a person">
              <a:extLst>
                <a:ext uri="{FF2B5EF4-FFF2-40B4-BE49-F238E27FC236}">
                  <a16:creationId xmlns:a16="http://schemas.microsoft.com/office/drawing/2014/main" id="{0AB72874-5532-4121-BF86-3DABC28AAE91}"/>
                </a:ext>
              </a:extLst>
            </p:cNvPr>
            <p:cNvPicPr>
              <a:picLocks noChangeAspect="1"/>
            </p:cNvPicPr>
            <p:nvPr/>
          </p:nvPicPr>
          <p:blipFill>
            <a:blip r:embed="rId3"/>
            <a:stretch>
              <a:fillRect/>
            </a:stretch>
          </p:blipFill>
          <p:spPr>
            <a:xfrm>
              <a:off x="6863980" y="5634387"/>
              <a:ext cx="345948" cy="345948"/>
            </a:xfrm>
            <a:prstGeom prst="rect">
              <a:avLst/>
            </a:prstGeom>
          </p:spPr>
        </p:pic>
        <p:grpSp>
          <p:nvGrpSpPr>
            <p:cNvPr id="17" name="Group 115">
              <a:extLst>
                <a:ext uri="{FF2B5EF4-FFF2-40B4-BE49-F238E27FC236}">
                  <a16:creationId xmlns:a16="http://schemas.microsoft.com/office/drawing/2014/main" id="{107747B3-427B-481B-8A81-CDF7330C93F1}"/>
                </a:ext>
                <a:ext uri="{C183D7F6-B498-43B3-948B-1728B52AA6E4}">
                  <adec:decorative xmlns:adec="http://schemas.microsoft.com/office/drawing/2017/decorative" val="1"/>
                </a:ext>
              </a:extLst>
            </p:cNvPr>
            <p:cNvGrpSpPr/>
            <p:nvPr/>
          </p:nvGrpSpPr>
          <p:grpSpPr>
            <a:xfrm>
              <a:off x="7308527" y="5663211"/>
              <a:ext cx="3334315" cy="389655"/>
              <a:chOff x="7156454" y="1900890"/>
              <a:chExt cx="3461850" cy="404559"/>
            </a:xfrm>
          </p:grpSpPr>
          <p:sp>
            <p:nvSpPr>
              <p:cNvPr id="23" name="Rectangle: Rounded Corners 22">
                <a:extLst>
                  <a:ext uri="{FF2B5EF4-FFF2-40B4-BE49-F238E27FC236}">
                    <a16:creationId xmlns:a16="http://schemas.microsoft.com/office/drawing/2014/main" id="{F767DAEB-C75D-4139-A69E-F3C463EE43AB}"/>
                  </a:ext>
                </a:extLst>
              </p:cNvPr>
              <p:cNvSpPr/>
              <p:nvPr/>
            </p:nvSpPr>
            <p:spPr bwMode="auto">
              <a:xfrm>
                <a:off x="7369308" y="1900890"/>
                <a:ext cx="3248996" cy="40455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Alright. Here are some options for you…</a:t>
                </a:r>
              </a:p>
            </p:txBody>
          </p:sp>
          <p:sp>
            <p:nvSpPr>
              <p:cNvPr id="24" name="Isosceles Triangle 23">
                <a:extLst>
                  <a:ext uri="{FF2B5EF4-FFF2-40B4-BE49-F238E27FC236}">
                    <a16:creationId xmlns:a16="http://schemas.microsoft.com/office/drawing/2014/main" id="{0323BF74-2CC4-4724-9E4F-95E894743D64}"/>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786496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Planning your first copilot - Ideation</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992054"/>
            <a:ext cx="6420417" cy="3938007"/>
            <a:chOff x="646684" y="1992054"/>
            <a:chExt cx="6420417" cy="3938007"/>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992054"/>
              <a:ext cx="5449316" cy="3938007"/>
              <a:chOff x="646684" y="1992054"/>
              <a:chExt cx="5449316" cy="3938007"/>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992054"/>
                <a:ext cx="5270129" cy="615553"/>
                <a:chOff x="646684" y="1992054"/>
                <a:chExt cx="5270129" cy="615553"/>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992054"/>
                  <a:ext cx="4540885"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Planning your copilot is essential for the success of your project</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664194"/>
                <a:ext cx="5360816" cy="923330"/>
                <a:chOff x="665119" y="3664194"/>
                <a:chExt cx="5360816" cy="923330"/>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05863" y="3664194"/>
                  <a:ext cx="4720072"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Setting goals when implementing any business system should be driven from business value</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535605"/>
                <a:chOff x="680009" y="5394456"/>
                <a:chExt cx="5415991" cy="535605"/>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Take your time planning and do not rush</a:t>
                  </a: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grpSp>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345757" y="2189129"/>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5" name="Picture 14" descr="Add trigger phrases into the editor.">
            <a:extLst>
              <a:ext uri="{FF2B5EF4-FFF2-40B4-BE49-F238E27FC236}">
                <a16:creationId xmlns:a16="http://schemas.microsoft.com/office/drawing/2014/main" id="{E476FA2E-BB69-96FB-4739-FC99E4A7EA95}"/>
              </a:ext>
            </a:extLst>
          </p:cNvPr>
          <p:cNvPicPr>
            <a:picLocks noChangeAspect="1"/>
          </p:cNvPicPr>
          <p:nvPr/>
        </p:nvPicPr>
        <p:blipFill rotWithShape="1">
          <a:blip r:embed="rId3"/>
          <a:srcRect l="18884"/>
          <a:stretch/>
        </p:blipFill>
        <p:spPr>
          <a:xfrm>
            <a:off x="6481859" y="2326129"/>
            <a:ext cx="5485138" cy="3268993"/>
          </a:xfrm>
          <a:prstGeom prst="rect">
            <a:avLst/>
          </a:prstGeom>
        </p:spPr>
      </p:pic>
    </p:spTree>
    <p:extLst>
      <p:ext uri="{BB962C8B-B14F-4D97-AF65-F5344CB8AC3E}">
        <p14:creationId xmlns:p14="http://schemas.microsoft.com/office/powerpoint/2010/main" val="175254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nodeType="withEffect">
                                  <p:stCondLst>
                                    <p:cond delay="0"/>
                                  </p:stCondLst>
                                  <p:childTnLst>
                                    <p:animMotion origin="layout" path="M 3.95833E-6 -2.22222E-6 L -0.03451 -0.00092 " pathEditMode="relative" rAng="0" ptsTypes="AA">
                                      <p:cBhvr>
                                        <p:cTn id="13"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40" descr="Microsoft Cloud is the foundation of the Copilot stack.&#10;&#10;Bidirectional arrow along the bottom of the Copilot stack diagram with &quot;Microsoft Cloud&quot; in the middle of the arrow.">
            <a:extLst>
              <a:ext uri="{FF2B5EF4-FFF2-40B4-BE49-F238E27FC236}">
                <a16:creationId xmlns:a16="http://schemas.microsoft.com/office/drawing/2014/main" id="{39B9B938-234F-9F24-13D5-FEB690A6E7A4}"/>
              </a:ext>
            </a:extLst>
          </p:cNvPr>
          <p:cNvCxnSpPr>
            <a:cxnSpLocks/>
          </p:cNvCxnSpPr>
          <p:nvPr/>
        </p:nvCxnSpPr>
        <p:spPr>
          <a:xfrm>
            <a:off x="3718560" y="5848585"/>
            <a:ext cx="4754880" cy="0"/>
          </a:xfrm>
          <a:prstGeom prst="straightConnector1">
            <a:avLst/>
          </a:prstGeom>
          <a:noFill/>
          <a:ln w="19050" cap="rnd">
            <a:solidFill>
              <a:srgbClr val="657076"/>
            </a:solidFill>
            <a:prstDash val="solid"/>
            <a:round/>
            <a:headEnd type="arrow" w="lg" len="sm"/>
            <a:tailEnd type="arrow" w="lg" len="sm"/>
          </a:ln>
          <a:effectLst/>
        </p:spPr>
      </p:cxnSp>
      <p:cxnSp>
        <p:nvCxnSpPr>
          <p:cNvPr id="41" name="!!Straight Arrow Connector 40" descr="Microsoft Cloud is the foundation of the Copilot stack.&#10;&#10;Bidirectional arrow along the bottom of the Copilot stack diagram with &quot;Microsoft Cloud&quot; in the middle of the arrow.">
            <a:extLst>
              <a:ext uri="{FF2B5EF4-FFF2-40B4-BE49-F238E27FC236}">
                <a16:creationId xmlns:a16="http://schemas.microsoft.com/office/drawing/2014/main" id="{21A1EEFE-89CA-BA99-C74A-C2959C8CC23B}"/>
              </a:ext>
            </a:extLst>
          </p:cNvPr>
          <p:cNvCxnSpPr>
            <a:cxnSpLocks/>
          </p:cNvCxnSpPr>
          <p:nvPr/>
        </p:nvCxnSpPr>
        <p:spPr>
          <a:xfrm>
            <a:off x="3718560" y="5848585"/>
            <a:ext cx="4754880" cy="0"/>
          </a:xfrm>
          <a:prstGeom prst="straightConnector1">
            <a:avLst/>
          </a:prstGeom>
          <a:noFill/>
          <a:ln w="19050" cap="rnd">
            <a:gradFill flip="none" rotWithShape="1">
              <a:gsLst>
                <a:gs pos="63000">
                  <a:srgbClr val="8DC8E8"/>
                </a:gs>
                <a:gs pos="100000">
                  <a:srgbClr val="D59ED7"/>
                </a:gs>
              </a:gsLst>
              <a:lin ang="0" scaled="1"/>
              <a:tileRect/>
            </a:gradFill>
            <a:prstDash val="solid"/>
            <a:round/>
            <a:headEnd type="arrow" w="lg" len="sm"/>
            <a:tailEnd type="arrow" w="lg" len="sm"/>
          </a:ln>
          <a:effectLst/>
        </p:spPr>
      </p:cxnSp>
      <p:sp>
        <p:nvSpPr>
          <p:cNvPr id="33" name="Rectangle 32">
            <a:extLst>
              <a:ext uri="{FF2B5EF4-FFF2-40B4-BE49-F238E27FC236}">
                <a16:creationId xmlns:a16="http://schemas.microsoft.com/office/drawing/2014/main" id="{1BA58D94-C946-9799-9C33-2F14CD26B32C}"/>
              </a:ext>
            </a:extLst>
          </p:cNvPr>
          <p:cNvSpPr/>
          <p:nvPr/>
        </p:nvSpPr>
        <p:spPr bwMode="auto">
          <a:xfrm>
            <a:off x="5473704" y="5704843"/>
            <a:ext cx="1234436" cy="4241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0" name="!!azure">
            <a:extLst>
              <a:ext uri="{FF2B5EF4-FFF2-40B4-BE49-F238E27FC236}">
                <a16:creationId xmlns:a16="http://schemas.microsoft.com/office/drawing/2014/main" id="{BA4DF5B6-97B1-249A-CBE0-5E8FD6D90E0F}"/>
              </a:ext>
            </a:extLst>
          </p:cNvPr>
          <p:cNvSpPr txBox="1"/>
          <p:nvPr/>
        </p:nvSpPr>
        <p:spPr>
          <a:xfrm>
            <a:off x="5478784" y="5732822"/>
            <a:ext cx="1234436" cy="1846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2256338" fontAlgn="base">
              <a:spcBef>
                <a:spcPct val="0"/>
              </a:spcBef>
              <a:spcAft>
                <a:spcPct val="0"/>
              </a:spcAft>
              <a:defRPr sz="4400">
                <a:gradFill>
                  <a:gsLst>
                    <a:gs pos="74138">
                      <a:srgbClr val="FFFFFF"/>
                    </a:gs>
                    <a:gs pos="55000">
                      <a:srgbClr val="FFFFFF"/>
                    </a:gs>
                  </a:gsLst>
                  <a:path path="circle">
                    <a:fillToRect l="100000" t="100000"/>
                  </a:path>
                </a:gradFill>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Variable Small Semibol" pitchFamily="2" charset="0"/>
                <a:ea typeface="+mn-ea"/>
                <a:cs typeface="Segoe UI" pitchFamily="34" charset="0"/>
              </a:rPr>
              <a:t>Microsoft Cloud</a:t>
            </a:r>
          </a:p>
        </p:txBody>
      </p:sp>
      <p:sp>
        <p:nvSpPr>
          <p:cNvPr id="7" name="Rounded Rectangle 64" descr="The bottom layer contains:&#10;- Foundation models&#10;- Your data&#10;- AI infrastructure">
            <a:extLst>
              <a:ext uri="{FF2B5EF4-FFF2-40B4-BE49-F238E27FC236}">
                <a16:creationId xmlns:a16="http://schemas.microsoft.com/office/drawing/2014/main" id="{9B69BAB8-B92B-3104-D8DD-B06E7B9FC4F4}"/>
              </a:ext>
            </a:extLst>
          </p:cNvPr>
          <p:cNvSpPr/>
          <p:nvPr/>
        </p:nvSpPr>
        <p:spPr bwMode="auto">
          <a:xfrm>
            <a:off x="3261360" y="1766604"/>
            <a:ext cx="5669280" cy="4480560"/>
          </a:xfrm>
          <a:prstGeom prst="roundRect">
            <a:avLst>
              <a:gd name="adj" fmla="val 2222"/>
            </a:avLst>
          </a:prstGeom>
          <a:noFill/>
          <a:ln w="1905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34" name="Rounded Rectangle 64" descr="The bottom layer contains:&#10;- Foundation models&#10;- Your data&#10;- AI infrastructure">
            <a:extLst>
              <a:ext uri="{FF2B5EF4-FFF2-40B4-BE49-F238E27FC236}">
                <a16:creationId xmlns:a16="http://schemas.microsoft.com/office/drawing/2014/main" id="{F0BE5DFF-3AB6-BEDC-AEDA-B41CF272005D}"/>
              </a:ext>
            </a:extLst>
          </p:cNvPr>
          <p:cNvSpPr/>
          <p:nvPr/>
        </p:nvSpPr>
        <p:spPr bwMode="auto">
          <a:xfrm>
            <a:off x="3261360" y="1766604"/>
            <a:ext cx="5669280" cy="4480560"/>
          </a:xfrm>
          <a:prstGeom prst="roundRect">
            <a:avLst>
              <a:gd name="adj" fmla="val 2222"/>
            </a:avLst>
          </a:prstGeom>
          <a:noFill/>
          <a:ln w="19050" cap="rnd">
            <a:gradFill flip="none" rotWithShape="1">
              <a:gsLst>
                <a:gs pos="52000">
                  <a:srgbClr val="8DC8E8"/>
                </a:gs>
                <a:gs pos="100000">
                  <a:srgbClr val="D59ED7"/>
                </a:gs>
              </a:gsLst>
              <a:lin ang="3000000" scaled="0"/>
              <a:tileRect/>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12" name="Rectangle: Rounded Corners 11">
            <a:extLst>
              <a:ext uri="{FF2B5EF4-FFF2-40B4-BE49-F238E27FC236}">
                <a16:creationId xmlns:a16="http://schemas.microsoft.com/office/drawing/2014/main" id="{864A6405-B5B1-0FCE-7520-0DEE49A019CA}"/>
              </a:ext>
            </a:extLst>
          </p:cNvPr>
          <p:cNvSpPr/>
          <p:nvPr/>
        </p:nvSpPr>
        <p:spPr bwMode="auto">
          <a:xfrm>
            <a:off x="3672840" y="2193801"/>
            <a:ext cx="4846320" cy="1133856"/>
          </a:xfrm>
          <a:prstGeom prst="roundRect">
            <a:avLst>
              <a:gd name="adj" fmla="val 8157"/>
            </a:avLst>
          </a:prstGeom>
          <a:solidFill>
            <a:srgbClr val="2E404B"/>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BA8AA871-A2E1-9DC1-7C64-C9747547BE10}"/>
              </a:ext>
            </a:extLst>
          </p:cNvPr>
          <p:cNvSpPr/>
          <p:nvPr/>
        </p:nvSpPr>
        <p:spPr bwMode="auto">
          <a:xfrm>
            <a:off x="3672840" y="4461825"/>
            <a:ext cx="4846320" cy="1133856"/>
          </a:xfrm>
          <a:prstGeom prst="roundRect">
            <a:avLst>
              <a:gd name="adj" fmla="val 7989"/>
            </a:avLst>
          </a:prstGeom>
          <a:solidFill>
            <a:srgbClr val="2E404B"/>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9A39B31-394C-ED0C-4E43-ED802C8DCA3C}"/>
              </a:ext>
            </a:extLst>
          </p:cNvPr>
          <p:cNvSpPr txBox="1">
            <a:spLocks noGrp="1"/>
          </p:cNvSpPr>
          <p:nvPr>
            <p:ph type="title" idx="4294967295"/>
          </p:nvPr>
        </p:nvSpPr>
        <p:spPr>
          <a:xfrm>
            <a:off x="3573780" y="606108"/>
            <a:ext cx="5044440"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3712" fontAlgn="base">
              <a:spcAft>
                <a:spcPts val="1199"/>
              </a:spcAft>
              <a:defRPr/>
            </a:pPr>
            <a:r>
              <a:rPr lang="en-CA" sz="4000" spc="0">
                <a:solidFill>
                  <a:schemeClr val="bg1"/>
                </a:solidFill>
                <a:latin typeface="Segoe UI Variable Display Semib" pitchFamily="2" charset="0"/>
              </a:rPr>
              <a:t>Copilot stack</a:t>
            </a:r>
          </a:p>
        </p:txBody>
      </p:sp>
      <p:grpSp>
        <p:nvGrpSpPr>
          <p:cNvPr id="14" name="!!Group 13" descr="Bidirectional arrows connect the bottom layer to the middle layer: &quot;AI orchestration&quot;">
            <a:extLst>
              <a:ext uri="{FF2B5EF4-FFF2-40B4-BE49-F238E27FC236}">
                <a16:creationId xmlns:a16="http://schemas.microsoft.com/office/drawing/2014/main" id="{987BD6F6-EE57-2268-8DB7-8171148B5F86}"/>
              </a:ext>
            </a:extLst>
          </p:cNvPr>
          <p:cNvGrpSpPr/>
          <p:nvPr/>
        </p:nvGrpSpPr>
        <p:grpSpPr>
          <a:xfrm>
            <a:off x="6015020" y="4188951"/>
            <a:ext cx="161960" cy="182880"/>
            <a:chOff x="24240907" y="14944739"/>
            <a:chExt cx="489402" cy="803207"/>
          </a:xfrm>
        </p:grpSpPr>
        <p:cxnSp>
          <p:nvCxnSpPr>
            <p:cNvPr id="3" name="Straight Arrow Connector 2">
              <a:extLst>
                <a:ext uri="{FF2B5EF4-FFF2-40B4-BE49-F238E27FC236}">
                  <a16:creationId xmlns:a16="http://schemas.microsoft.com/office/drawing/2014/main" id="{145FD2E8-0E0C-119E-5888-CB1E17B99BC9}"/>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1905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9E38EDA-4FE6-276B-39BE-CAD85328EC0B}"/>
                </a:ext>
                <a:ext uri="{C183D7F6-B498-43B3-948B-1728B52AA6E4}">
                  <adec:decorative xmlns:adec="http://schemas.microsoft.com/office/drawing/2017/decorative" val="1"/>
                </a:ext>
              </a:extLst>
            </p:cNvPr>
            <p:cNvCxnSpPr>
              <a:cxnSpLocks/>
            </p:cNvCxnSpPr>
            <p:nvPr/>
          </p:nvCxnSpPr>
          <p:spPr>
            <a:xfrm>
              <a:off x="24730309" y="15199305"/>
              <a:ext cx="0" cy="548641"/>
            </a:xfrm>
            <a:prstGeom prst="straightConnector1">
              <a:avLst/>
            </a:prstGeom>
            <a:solidFill>
              <a:srgbClr val="3A4953"/>
            </a:solidFill>
            <a:ln w="1905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3" name="Rounded Rectangle 62">
            <a:extLst>
              <a:ext uri="{FF2B5EF4-FFF2-40B4-BE49-F238E27FC236}">
                <a16:creationId xmlns:a16="http://schemas.microsoft.com/office/drawing/2014/main" id="{89D40667-A533-9970-7942-C5F731D3FFD8}"/>
              </a:ext>
            </a:extLst>
          </p:cNvPr>
          <p:cNvSpPr/>
          <p:nvPr/>
        </p:nvSpPr>
        <p:spPr bwMode="auto">
          <a:xfrm>
            <a:off x="3573780" y="3687477"/>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orchestration</a:t>
            </a:r>
          </a:p>
        </p:txBody>
      </p:sp>
      <p:grpSp>
        <p:nvGrpSpPr>
          <p:cNvPr id="15" name="!!Group 14" descr="Bidirectional arrows connect AI orchestration to the top layer &quot;Apps&quot;">
            <a:extLst>
              <a:ext uri="{FF2B5EF4-FFF2-40B4-BE49-F238E27FC236}">
                <a16:creationId xmlns:a16="http://schemas.microsoft.com/office/drawing/2014/main" id="{16772E35-89F9-4249-927B-549D2819A3F6}"/>
              </a:ext>
            </a:extLst>
          </p:cNvPr>
          <p:cNvGrpSpPr/>
          <p:nvPr/>
        </p:nvGrpSpPr>
        <p:grpSpPr>
          <a:xfrm>
            <a:off x="6015020" y="3414603"/>
            <a:ext cx="161960" cy="182880"/>
            <a:chOff x="24240907" y="14944729"/>
            <a:chExt cx="489402" cy="803201"/>
          </a:xfrm>
        </p:grpSpPr>
        <p:cxnSp>
          <p:nvCxnSpPr>
            <p:cNvPr id="16" name="Straight Arrow Connector 15">
              <a:extLst>
                <a:ext uri="{FF2B5EF4-FFF2-40B4-BE49-F238E27FC236}">
                  <a16:creationId xmlns:a16="http://schemas.microsoft.com/office/drawing/2014/main" id="{8B71BA77-5DC3-55BE-AF77-382C586CBC17}"/>
                </a:ext>
                <a:ext uri="{C183D7F6-B498-43B3-948B-1728B52AA6E4}">
                  <adec:decorative xmlns:adec="http://schemas.microsoft.com/office/drawing/2017/decorative" val="1"/>
                </a:ext>
              </a:extLst>
            </p:cNvPr>
            <p:cNvCxnSpPr>
              <a:cxnSpLocks/>
            </p:cNvCxnSpPr>
            <p:nvPr/>
          </p:nvCxnSpPr>
          <p:spPr>
            <a:xfrm flipV="1">
              <a:off x="24240907" y="14944729"/>
              <a:ext cx="0" cy="548640"/>
            </a:xfrm>
            <a:prstGeom prst="straightConnector1">
              <a:avLst/>
            </a:prstGeom>
            <a:solidFill>
              <a:srgbClr val="3A4953"/>
            </a:solidFill>
            <a:ln w="1905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5A71E0-BAA0-1D45-9AC1-39941EFC41AD}"/>
                </a:ext>
                <a:ext uri="{C183D7F6-B498-43B3-948B-1728B52AA6E4}">
                  <adec:decorative xmlns:adec="http://schemas.microsoft.com/office/drawing/2017/decorative" val="1"/>
                </a:ext>
              </a:extLst>
            </p:cNvPr>
            <p:cNvCxnSpPr>
              <a:cxnSpLocks/>
            </p:cNvCxnSpPr>
            <p:nvPr/>
          </p:nvCxnSpPr>
          <p:spPr>
            <a:xfrm>
              <a:off x="24730309" y="15199291"/>
              <a:ext cx="0" cy="548639"/>
            </a:xfrm>
            <a:prstGeom prst="straightConnector1">
              <a:avLst/>
            </a:prstGeom>
            <a:solidFill>
              <a:srgbClr val="3A4953"/>
            </a:solidFill>
            <a:ln w="1905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9" name="Rectangle: Rounded Corners 36">
            <a:extLst>
              <a:ext uri="{FF2B5EF4-FFF2-40B4-BE49-F238E27FC236}">
                <a16:creationId xmlns:a16="http://schemas.microsoft.com/office/drawing/2014/main" id="{3386B711-95E8-C851-A9B5-4A0F38C22654}"/>
              </a:ext>
            </a:extLst>
          </p:cNvPr>
          <p:cNvSpPr/>
          <p:nvPr/>
        </p:nvSpPr>
        <p:spPr>
          <a:xfrm>
            <a:off x="367284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Copilot</a:t>
            </a:r>
          </a:p>
        </p:txBody>
      </p:sp>
      <p:sp>
        <p:nvSpPr>
          <p:cNvPr id="5" name="Rectangle: Rounded Corners 36">
            <a:extLst>
              <a:ext uri="{FF2B5EF4-FFF2-40B4-BE49-F238E27FC236}">
                <a16:creationId xmlns:a16="http://schemas.microsoft.com/office/drawing/2014/main" id="{C585A709-E626-6679-453B-84B7B8559ED4}"/>
              </a:ext>
            </a:extLst>
          </p:cNvPr>
          <p:cNvSpPr/>
          <p:nvPr/>
        </p:nvSpPr>
        <p:spPr>
          <a:xfrm>
            <a:off x="609600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Copilots</a:t>
            </a:r>
          </a:p>
        </p:txBody>
      </p:sp>
      <p:sp>
        <p:nvSpPr>
          <p:cNvPr id="21" name="Rectangle: Rounded Corners 36">
            <a:extLst>
              <a:ext uri="{FF2B5EF4-FFF2-40B4-BE49-F238E27FC236}">
                <a16:creationId xmlns:a16="http://schemas.microsoft.com/office/drawing/2014/main" id="{989A552A-7A41-915A-5E19-BF0BBFA36516}"/>
              </a:ext>
            </a:extLst>
          </p:cNvPr>
          <p:cNvSpPr/>
          <p:nvPr/>
        </p:nvSpPr>
        <p:spPr>
          <a:xfrm>
            <a:off x="4038600" y="4845873"/>
            <a:ext cx="411480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Foundation models &amp; AI toolchain</a:t>
            </a:r>
          </a:p>
        </p:txBody>
      </p:sp>
      <p:sp>
        <p:nvSpPr>
          <p:cNvPr id="10" name="Rectangle: Rounded Corners 36">
            <a:extLst>
              <a:ext uri="{FF2B5EF4-FFF2-40B4-BE49-F238E27FC236}">
                <a16:creationId xmlns:a16="http://schemas.microsoft.com/office/drawing/2014/main" id="{624F9783-3A03-CE1C-B4D7-3E372B5CE87A}"/>
              </a:ext>
            </a:extLst>
          </p:cNvPr>
          <p:cNvSpPr/>
          <p:nvPr/>
        </p:nvSpPr>
        <p:spPr>
          <a:xfrm>
            <a:off x="4038600" y="4461825"/>
            <a:ext cx="411480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data</a:t>
            </a:r>
            <a:endPar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23" name="Freeform 13">
            <a:extLst>
              <a:ext uri="{FF2B5EF4-FFF2-40B4-BE49-F238E27FC236}">
                <a16:creationId xmlns:a16="http://schemas.microsoft.com/office/drawing/2014/main" id="{2E147684-8C52-D4DA-9CB8-0BA92DCD632B}"/>
              </a:ext>
            </a:extLst>
          </p:cNvPr>
          <p:cNvSpPr>
            <a:spLocks/>
          </p:cNvSpPr>
          <p:nvPr/>
        </p:nvSpPr>
        <p:spPr bwMode="auto">
          <a:xfrm>
            <a:off x="13905241" y="409695"/>
            <a:ext cx="720704" cy="727054"/>
          </a:xfrm>
          <a:custGeom>
            <a:avLst/>
            <a:gdLst>
              <a:gd name="T0" fmla="*/ 0 w 740"/>
              <a:gd name="T1" fmla="*/ 92 h 746"/>
              <a:gd name="T2" fmla="*/ 0 w 740"/>
              <a:gd name="T3" fmla="*/ 92 h 746"/>
              <a:gd name="T4" fmla="*/ 94 w 740"/>
              <a:gd name="T5" fmla="*/ 0 h 746"/>
              <a:gd name="T6" fmla="*/ 647 w 740"/>
              <a:gd name="T7" fmla="*/ 0 h 746"/>
              <a:gd name="T8" fmla="*/ 740 w 740"/>
              <a:gd name="T9" fmla="*/ 92 h 746"/>
              <a:gd name="T10" fmla="*/ 740 w 740"/>
              <a:gd name="T11" fmla="*/ 652 h 746"/>
              <a:gd name="T12" fmla="*/ 647 w 740"/>
              <a:gd name="T13" fmla="*/ 746 h 746"/>
              <a:gd name="T14" fmla="*/ 94 w 740"/>
              <a:gd name="T15" fmla="*/ 746 h 746"/>
              <a:gd name="T16" fmla="*/ 0 w 740"/>
              <a:gd name="T17" fmla="*/ 652 h 746"/>
              <a:gd name="T18" fmla="*/ 0 w 740"/>
              <a:gd name="T19" fmla="*/ 92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0" h="746">
                <a:moveTo>
                  <a:pt x="0" y="92"/>
                </a:moveTo>
                <a:lnTo>
                  <a:pt x="0" y="92"/>
                </a:lnTo>
                <a:cubicBezTo>
                  <a:pt x="0" y="41"/>
                  <a:pt x="42" y="0"/>
                  <a:pt x="94" y="0"/>
                </a:cubicBezTo>
                <a:lnTo>
                  <a:pt x="647" y="0"/>
                </a:lnTo>
                <a:cubicBezTo>
                  <a:pt x="698" y="0"/>
                  <a:pt x="740" y="41"/>
                  <a:pt x="740" y="92"/>
                </a:cubicBezTo>
                <a:lnTo>
                  <a:pt x="740" y="652"/>
                </a:lnTo>
                <a:cubicBezTo>
                  <a:pt x="740" y="704"/>
                  <a:pt x="698" y="746"/>
                  <a:pt x="647" y="746"/>
                </a:cubicBezTo>
                <a:lnTo>
                  <a:pt x="94" y="746"/>
                </a:lnTo>
                <a:cubicBezTo>
                  <a:pt x="42" y="746"/>
                  <a:pt x="0" y="704"/>
                  <a:pt x="0" y="652"/>
                </a:cubicBezTo>
                <a:lnTo>
                  <a:pt x="0" y="92"/>
                </a:lnTo>
                <a:close/>
              </a:path>
            </a:pathLst>
          </a:custGeom>
          <a:solidFill>
            <a:srgbClr val="F4364C"/>
          </a:solidFill>
          <a:ln w="0">
            <a:noFill/>
            <a:prstDash val="solid"/>
            <a:round/>
            <a:headEnd/>
            <a:tailEnd/>
          </a:ln>
        </p:spPr>
        <p:txBody>
          <a:bodyPr vert="horz" wrap="square" lIns="91437" tIns="91437" rIns="91437" bIns="45719" numCol="1" anchor="t" anchorCtr="0" compatLnSpc="1">
            <a:prstTxWarp prst="textNoShape">
              <a:avLst/>
            </a:prstTxWarp>
          </a:bodyPr>
          <a:lstStyle/>
          <a:p>
            <a:pPr marL="0" marR="0" lvl="0" indent="0" algn="l" defTabSz="108147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gradFill>
                  <a:gsLst>
                    <a:gs pos="59770">
                      <a:srgbClr val="000000"/>
                    </a:gs>
                    <a:gs pos="74157">
                      <a:srgbClr val="000000"/>
                    </a:gs>
                  </a:gsLst>
                  <a:lin ang="4200000" scaled="0"/>
                </a:gradFill>
                <a:effectLst/>
                <a:uLnTx/>
                <a:uFillTx/>
                <a:latin typeface="Segoe UI Semibold"/>
                <a:ea typeface="+mn-ea"/>
                <a:cs typeface="+mn-cs"/>
              </a:rPr>
              <a:t>Rounded corner guide</a:t>
            </a:r>
          </a:p>
        </p:txBody>
      </p:sp>
      <p:sp>
        <p:nvSpPr>
          <p:cNvPr id="8" name="Rectangle: Rounded Corners 36">
            <a:extLst>
              <a:ext uri="{FF2B5EF4-FFF2-40B4-BE49-F238E27FC236}">
                <a16:creationId xmlns:a16="http://schemas.microsoft.com/office/drawing/2014/main" id="{5FFEC4A3-BA3F-0593-C588-564A9862B57A}"/>
              </a:ext>
            </a:extLst>
          </p:cNvPr>
          <p:cNvSpPr/>
          <p:nvPr/>
        </p:nvSpPr>
        <p:spPr>
          <a:xfrm>
            <a:off x="3855720" y="2193801"/>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err="1">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Copilot</a:t>
            </a: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 Studio</a:t>
            </a:r>
          </a:p>
        </p:txBody>
      </p:sp>
      <p:sp>
        <p:nvSpPr>
          <p:cNvPr id="11" name="Rectangle: Rounded Corners 36">
            <a:extLst>
              <a:ext uri="{FF2B5EF4-FFF2-40B4-BE49-F238E27FC236}">
                <a16:creationId xmlns:a16="http://schemas.microsoft.com/office/drawing/2014/main" id="{A6726F35-5D9E-27C5-A382-7BCA77BE0CB4}"/>
              </a:ext>
            </a:extLst>
          </p:cNvPr>
          <p:cNvSpPr/>
          <p:nvPr/>
        </p:nvSpPr>
        <p:spPr>
          <a:xfrm>
            <a:off x="3855720" y="2943609"/>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apps</a:t>
            </a:r>
          </a:p>
        </p:txBody>
      </p:sp>
      <p:grpSp>
        <p:nvGrpSpPr>
          <p:cNvPr id="20" name="Group 19">
            <a:extLst>
              <a:ext uri="{FF2B5EF4-FFF2-40B4-BE49-F238E27FC236}">
                <a16:creationId xmlns:a16="http://schemas.microsoft.com/office/drawing/2014/main" id="{89DBE41D-7240-A1BA-BD87-041C6143EF56}"/>
              </a:ext>
            </a:extLst>
          </p:cNvPr>
          <p:cNvGrpSpPr/>
          <p:nvPr/>
        </p:nvGrpSpPr>
        <p:grpSpPr>
          <a:xfrm>
            <a:off x="3672840" y="2577849"/>
            <a:ext cx="4846320" cy="365760"/>
            <a:chOff x="3672840" y="2577849"/>
            <a:chExt cx="4846320" cy="365760"/>
          </a:xfrm>
        </p:grpSpPr>
        <p:grpSp>
          <p:nvGrpSpPr>
            <p:cNvPr id="18" name="Group 17">
              <a:extLst>
                <a:ext uri="{FF2B5EF4-FFF2-40B4-BE49-F238E27FC236}">
                  <a16:creationId xmlns:a16="http://schemas.microsoft.com/office/drawing/2014/main" id="{8BB10366-E75E-B883-4117-CD6047F7CE04}"/>
                </a:ext>
              </a:extLst>
            </p:cNvPr>
            <p:cNvGrpSpPr/>
            <p:nvPr/>
          </p:nvGrpSpPr>
          <p:grpSpPr>
            <a:xfrm>
              <a:off x="3672840" y="2577849"/>
              <a:ext cx="4846320" cy="365760"/>
              <a:chOff x="3672840" y="2577849"/>
              <a:chExt cx="4846320" cy="365760"/>
            </a:xfrm>
          </p:grpSpPr>
          <p:cxnSp>
            <p:nvCxnSpPr>
              <p:cNvPr id="19" name="Straight Connector 18">
                <a:extLst>
                  <a:ext uri="{FF2B5EF4-FFF2-40B4-BE49-F238E27FC236}">
                    <a16:creationId xmlns:a16="http://schemas.microsoft.com/office/drawing/2014/main" id="{F69C991D-2CE0-BD70-8535-052F4F308B66}"/>
                  </a:ext>
                </a:extLst>
              </p:cNvPr>
              <p:cNvCxnSpPr>
                <a:cxnSpLocks/>
              </p:cNvCxnSpPr>
              <p:nvPr/>
            </p:nvCxnSpPr>
            <p:spPr>
              <a:xfrm>
                <a:off x="3672840" y="257784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AA4956-605F-EC20-B17D-70F51DFDE247}"/>
                  </a:ext>
                </a:extLst>
              </p:cNvPr>
              <p:cNvCxnSpPr>
                <a:cxnSpLocks/>
              </p:cNvCxnSpPr>
              <p:nvPr/>
            </p:nvCxnSpPr>
            <p:spPr>
              <a:xfrm>
                <a:off x="3672840" y="294360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EC9EDB29-2554-0747-7B0B-E55B570AF7A2}"/>
                </a:ext>
              </a:extLst>
            </p:cNvPr>
            <p:cNvCxnSpPr>
              <a:cxnSpLocks/>
            </p:cNvCxnSpPr>
            <p:nvPr/>
          </p:nvCxnSpPr>
          <p:spPr>
            <a:xfrm>
              <a:off x="6096000" y="2577849"/>
              <a:ext cx="0" cy="36576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EF667C45-DE74-367C-CBF2-74B9944C7BB4}"/>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475553-1E94-D8EC-4CF5-8FC908732638}"/>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Rounded Corners 36">
            <a:extLst>
              <a:ext uri="{FF2B5EF4-FFF2-40B4-BE49-F238E27FC236}">
                <a16:creationId xmlns:a16="http://schemas.microsoft.com/office/drawing/2014/main" id="{521F51D9-E70C-84DB-92C9-54A821B27CE3}"/>
              </a:ext>
            </a:extLst>
          </p:cNvPr>
          <p:cNvSpPr/>
          <p:nvPr/>
        </p:nvSpPr>
        <p:spPr>
          <a:xfrm>
            <a:off x="3672840" y="5211633"/>
            <a:ext cx="4846320" cy="384048"/>
          </a:xfrm>
          <a:prstGeom prst="roundRect">
            <a:avLst>
              <a:gd name="adj" fmla="val 259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infrastructure</a:t>
            </a:r>
          </a:p>
        </p:txBody>
      </p:sp>
      <p:grpSp>
        <p:nvGrpSpPr>
          <p:cNvPr id="63" name="Group 62">
            <a:extLst>
              <a:ext uri="{FF2B5EF4-FFF2-40B4-BE49-F238E27FC236}">
                <a16:creationId xmlns:a16="http://schemas.microsoft.com/office/drawing/2014/main" id="{4BB6F04F-8CA4-8D4E-A6F3-3598E9F7A7B9}"/>
              </a:ext>
            </a:extLst>
          </p:cNvPr>
          <p:cNvGrpSpPr/>
          <p:nvPr/>
        </p:nvGrpSpPr>
        <p:grpSpPr>
          <a:xfrm>
            <a:off x="3581400" y="2193801"/>
            <a:ext cx="5029200" cy="3401880"/>
            <a:chOff x="-1092200" y="2193801"/>
            <a:chExt cx="5029200" cy="3401880"/>
          </a:xfrm>
          <a:gradFill flip="none" rotWithShape="1">
            <a:gsLst>
              <a:gs pos="10000">
                <a:srgbClr val="D59ED7"/>
              </a:gs>
              <a:gs pos="40000">
                <a:srgbClr val="8DC8E8"/>
              </a:gs>
            </a:gsLst>
            <a:path path="circle">
              <a:fillToRect l="100000" b="100000"/>
            </a:path>
            <a:tileRect t="-100000" r="-100000"/>
          </a:gradFill>
          <a:effectLst/>
        </p:grpSpPr>
        <p:sp>
          <p:nvSpPr>
            <p:cNvPr id="64" name="Rectangle: Rounded Corners 11">
              <a:extLst>
                <a:ext uri="{FF2B5EF4-FFF2-40B4-BE49-F238E27FC236}">
                  <a16:creationId xmlns:a16="http://schemas.microsoft.com/office/drawing/2014/main" id="{48AC7C9D-8788-F0D4-9F1A-8C4CDB7D9E87}"/>
                </a:ext>
              </a:extLst>
            </p:cNvPr>
            <p:cNvSpPr/>
            <p:nvPr/>
          </p:nvSpPr>
          <p:spPr bwMode="auto">
            <a:xfrm>
              <a:off x="-1000760" y="2193801"/>
              <a:ext cx="4846320" cy="1133856"/>
            </a:xfrm>
            <a:prstGeom prst="roundRect">
              <a:avLst>
                <a:gd name="adj" fmla="val 81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10000">
                      <a:srgbClr val="091F2C"/>
                    </a:gs>
                    <a:gs pos="40000">
                      <a:srgbClr val="091F2C"/>
                    </a:gs>
                  </a:gsLst>
                  <a:path path="circle">
                    <a:fillToRect l="100000" t="100000"/>
                  </a:path>
                </a:gradFill>
                <a:effectLst/>
                <a:uLnTx/>
                <a:uFillTx/>
                <a:latin typeface="Segoe UI"/>
                <a:ea typeface="Segoe UI" pitchFamily="34" charset="0"/>
                <a:cs typeface="Segoe UI" pitchFamily="34" charset="0"/>
              </a:endParaRPr>
            </a:p>
          </p:txBody>
        </p:sp>
        <p:sp>
          <p:nvSpPr>
            <p:cNvPr id="65" name="Rectangle: Rounded Corners 45">
              <a:extLst>
                <a:ext uri="{FF2B5EF4-FFF2-40B4-BE49-F238E27FC236}">
                  <a16:creationId xmlns:a16="http://schemas.microsoft.com/office/drawing/2014/main" id="{06CE9C9C-3E4A-6C7B-DED3-E81997554246}"/>
                </a:ext>
              </a:extLst>
            </p:cNvPr>
            <p:cNvSpPr/>
            <p:nvPr/>
          </p:nvSpPr>
          <p:spPr bwMode="auto">
            <a:xfrm>
              <a:off x="-1000760" y="4461825"/>
              <a:ext cx="4846320" cy="1133856"/>
            </a:xfrm>
            <a:prstGeom prst="roundRect">
              <a:avLst>
                <a:gd name="adj" fmla="val 798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10000">
                      <a:srgbClr val="091F2C"/>
                    </a:gs>
                    <a:gs pos="40000">
                      <a:srgbClr val="091F2C"/>
                    </a:gs>
                  </a:gsLst>
                  <a:path path="circle">
                    <a:fillToRect l="100000" t="100000"/>
                  </a:path>
                </a:gradFill>
                <a:effectLst/>
                <a:uLnTx/>
                <a:uFillTx/>
                <a:latin typeface="Segoe UI"/>
                <a:ea typeface="Segoe UI" pitchFamily="34" charset="0"/>
                <a:cs typeface="Segoe UI" pitchFamily="34" charset="0"/>
              </a:endParaRPr>
            </a:p>
          </p:txBody>
        </p:sp>
        <p:sp>
          <p:nvSpPr>
            <p:cNvPr id="67" name="Rounded Rectangle 62">
              <a:extLst>
                <a:ext uri="{FF2B5EF4-FFF2-40B4-BE49-F238E27FC236}">
                  <a16:creationId xmlns:a16="http://schemas.microsoft.com/office/drawing/2014/main" id="{D3AC61ED-A9C1-21EB-66E2-938D3BA4A1C7}"/>
                </a:ext>
              </a:extLst>
            </p:cNvPr>
            <p:cNvSpPr/>
            <p:nvPr/>
          </p:nvSpPr>
          <p:spPr bwMode="auto">
            <a:xfrm>
              <a:off x="-1092200" y="3687477"/>
              <a:ext cx="5029200" cy="411480"/>
            </a:xfrm>
            <a:prstGeom prst="roundRect">
              <a:avLst>
                <a:gd name="adj" fmla="val 50000"/>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AI orchestration</a:t>
              </a:r>
            </a:p>
          </p:txBody>
        </p:sp>
        <p:sp>
          <p:nvSpPr>
            <p:cNvPr id="69" name="Rectangle: Rounded Corners 36">
              <a:extLst>
                <a:ext uri="{FF2B5EF4-FFF2-40B4-BE49-F238E27FC236}">
                  <a16:creationId xmlns:a16="http://schemas.microsoft.com/office/drawing/2014/main" id="{F35C35ED-03D2-955F-EFA9-FECCCDEC4B29}"/>
                </a:ext>
              </a:extLst>
            </p:cNvPr>
            <p:cNvSpPr/>
            <p:nvPr/>
          </p:nvSpPr>
          <p:spPr>
            <a:xfrm>
              <a:off x="-100076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Microsoft Copilot</a:t>
              </a:r>
            </a:p>
          </p:txBody>
        </p:sp>
        <p:sp>
          <p:nvSpPr>
            <p:cNvPr id="70" name="Rectangle: Rounded Corners 36">
              <a:extLst>
                <a:ext uri="{FF2B5EF4-FFF2-40B4-BE49-F238E27FC236}">
                  <a16:creationId xmlns:a16="http://schemas.microsoft.com/office/drawing/2014/main" id="{5BB599D1-7FEE-BCC2-C035-41AF56B653BC}"/>
                </a:ext>
              </a:extLst>
            </p:cNvPr>
            <p:cNvSpPr/>
            <p:nvPr/>
          </p:nvSpPr>
          <p:spPr>
            <a:xfrm>
              <a:off x="142240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Your Copilots</a:t>
              </a:r>
            </a:p>
          </p:txBody>
        </p:sp>
        <p:sp>
          <p:nvSpPr>
            <p:cNvPr id="71" name="Rectangle: Rounded Corners 36">
              <a:extLst>
                <a:ext uri="{FF2B5EF4-FFF2-40B4-BE49-F238E27FC236}">
                  <a16:creationId xmlns:a16="http://schemas.microsoft.com/office/drawing/2014/main" id="{3A40E9C7-C884-E6BC-9293-620EFA42EA89}"/>
                </a:ext>
              </a:extLst>
            </p:cNvPr>
            <p:cNvSpPr/>
            <p:nvPr/>
          </p:nvSpPr>
          <p:spPr>
            <a:xfrm>
              <a:off x="-635000" y="4845873"/>
              <a:ext cx="411480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Foundation models &amp; AI toolchain</a:t>
              </a:r>
            </a:p>
          </p:txBody>
        </p:sp>
        <p:sp>
          <p:nvSpPr>
            <p:cNvPr id="72" name="Rectangle: Rounded Corners 36">
              <a:extLst>
                <a:ext uri="{FF2B5EF4-FFF2-40B4-BE49-F238E27FC236}">
                  <a16:creationId xmlns:a16="http://schemas.microsoft.com/office/drawing/2014/main" id="{A8EA47A4-F8C5-C6C5-F6E8-7B9D67030C5E}"/>
                </a:ext>
              </a:extLst>
            </p:cNvPr>
            <p:cNvSpPr/>
            <p:nvPr/>
          </p:nvSpPr>
          <p:spPr>
            <a:xfrm>
              <a:off x="-635000" y="4461825"/>
              <a:ext cx="411480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Your data</a:t>
              </a:r>
              <a:endPar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endParaRPr>
            </a:p>
          </p:txBody>
        </p:sp>
        <p:sp>
          <p:nvSpPr>
            <p:cNvPr id="73" name="Rectangle: Rounded Corners 36">
              <a:extLst>
                <a:ext uri="{FF2B5EF4-FFF2-40B4-BE49-F238E27FC236}">
                  <a16:creationId xmlns:a16="http://schemas.microsoft.com/office/drawing/2014/main" id="{D4E27FC3-241D-70B1-D07F-44B866842503}"/>
                </a:ext>
              </a:extLst>
            </p:cNvPr>
            <p:cNvSpPr/>
            <p:nvPr/>
          </p:nvSpPr>
          <p:spPr>
            <a:xfrm>
              <a:off x="-817880" y="2193801"/>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err="1">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Copilot</a:t>
              </a: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 Studio</a:t>
              </a:r>
            </a:p>
          </p:txBody>
        </p:sp>
        <p:sp>
          <p:nvSpPr>
            <p:cNvPr id="74" name="Rectangle: Rounded Corners 36">
              <a:extLst>
                <a:ext uri="{FF2B5EF4-FFF2-40B4-BE49-F238E27FC236}">
                  <a16:creationId xmlns:a16="http://schemas.microsoft.com/office/drawing/2014/main" id="{97B13EA3-F7BD-2FDB-8A3C-596F24096502}"/>
                </a:ext>
              </a:extLst>
            </p:cNvPr>
            <p:cNvSpPr/>
            <p:nvPr/>
          </p:nvSpPr>
          <p:spPr>
            <a:xfrm>
              <a:off x="-817880" y="2943609"/>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Microsoft apps</a:t>
              </a:r>
            </a:p>
          </p:txBody>
        </p:sp>
        <p:grpSp>
          <p:nvGrpSpPr>
            <p:cNvPr id="75" name="Group 74">
              <a:extLst>
                <a:ext uri="{FF2B5EF4-FFF2-40B4-BE49-F238E27FC236}">
                  <a16:creationId xmlns:a16="http://schemas.microsoft.com/office/drawing/2014/main" id="{49E053DB-8B6D-4100-48BB-A80856AA70B2}"/>
                </a:ext>
              </a:extLst>
            </p:cNvPr>
            <p:cNvGrpSpPr/>
            <p:nvPr/>
          </p:nvGrpSpPr>
          <p:grpSpPr>
            <a:xfrm>
              <a:off x="-1000760" y="2577849"/>
              <a:ext cx="4846320" cy="365760"/>
              <a:chOff x="3672840" y="2577849"/>
              <a:chExt cx="4846320" cy="365760"/>
            </a:xfrm>
            <a:grpFill/>
          </p:grpSpPr>
          <p:grpSp>
            <p:nvGrpSpPr>
              <p:cNvPr id="80" name="Group 79">
                <a:extLst>
                  <a:ext uri="{FF2B5EF4-FFF2-40B4-BE49-F238E27FC236}">
                    <a16:creationId xmlns:a16="http://schemas.microsoft.com/office/drawing/2014/main" id="{52F5F42A-9D3C-78B8-D644-B190419E2D23}"/>
                  </a:ext>
                </a:extLst>
              </p:cNvPr>
              <p:cNvGrpSpPr/>
              <p:nvPr/>
            </p:nvGrpSpPr>
            <p:grpSpPr>
              <a:xfrm>
                <a:off x="3672840" y="2577849"/>
                <a:ext cx="4846320" cy="365760"/>
                <a:chOff x="3672840" y="2577849"/>
                <a:chExt cx="4846320" cy="365760"/>
              </a:xfrm>
              <a:grpFill/>
            </p:grpSpPr>
            <p:cxnSp>
              <p:nvCxnSpPr>
                <p:cNvPr id="82" name="Straight Connector 81">
                  <a:extLst>
                    <a:ext uri="{FF2B5EF4-FFF2-40B4-BE49-F238E27FC236}">
                      <a16:creationId xmlns:a16="http://schemas.microsoft.com/office/drawing/2014/main" id="{D1FA833F-11D1-013F-4274-A56A171EC29F}"/>
                    </a:ext>
                  </a:extLst>
                </p:cNvPr>
                <p:cNvCxnSpPr>
                  <a:cxnSpLocks/>
                </p:cNvCxnSpPr>
                <p:nvPr/>
              </p:nvCxnSpPr>
              <p:spPr>
                <a:xfrm>
                  <a:off x="3672840" y="2577849"/>
                  <a:ext cx="4846320" cy="0"/>
                </a:xfrm>
                <a:prstGeom prst="line">
                  <a:avLst/>
                </a:prstGeom>
                <a:grpFill/>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1FB0BB7-532F-2FA5-8C98-86BA0AD3F85F}"/>
                    </a:ext>
                  </a:extLst>
                </p:cNvPr>
                <p:cNvCxnSpPr>
                  <a:cxnSpLocks/>
                </p:cNvCxnSpPr>
                <p:nvPr/>
              </p:nvCxnSpPr>
              <p:spPr>
                <a:xfrm>
                  <a:off x="3672840" y="2943609"/>
                  <a:ext cx="4846320" cy="0"/>
                </a:xfrm>
                <a:prstGeom prst="line">
                  <a:avLst/>
                </a:prstGeom>
                <a:grpFill/>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E4CA3C26-BC1E-02FB-9E3A-63FC293AE69A}"/>
                  </a:ext>
                </a:extLst>
              </p:cNvPr>
              <p:cNvCxnSpPr>
                <a:cxnSpLocks/>
              </p:cNvCxnSpPr>
              <p:nvPr/>
            </p:nvCxnSpPr>
            <p:spPr>
              <a:xfrm>
                <a:off x="6096000" y="2577849"/>
                <a:ext cx="0" cy="365760"/>
              </a:xfrm>
              <a:prstGeom prst="line">
                <a:avLst/>
              </a:prstGeom>
              <a:grpFill/>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4B677245-8803-01E1-6F41-83D928037A37}"/>
                </a:ext>
              </a:extLst>
            </p:cNvPr>
            <p:cNvGrpSpPr/>
            <p:nvPr/>
          </p:nvGrpSpPr>
          <p:grpSpPr>
            <a:xfrm>
              <a:off x="-1000760" y="4845873"/>
              <a:ext cx="4846320" cy="365760"/>
              <a:chOff x="3672840" y="4845873"/>
              <a:chExt cx="4846320" cy="365760"/>
            </a:xfrm>
            <a:grpFill/>
          </p:grpSpPr>
          <p:cxnSp>
            <p:nvCxnSpPr>
              <p:cNvPr id="78" name="Straight Connector 77">
                <a:extLst>
                  <a:ext uri="{FF2B5EF4-FFF2-40B4-BE49-F238E27FC236}">
                    <a16:creationId xmlns:a16="http://schemas.microsoft.com/office/drawing/2014/main" id="{4B528872-F130-5B7D-5E3A-E7C2521DB76D}"/>
                  </a:ext>
                </a:extLst>
              </p:cNvPr>
              <p:cNvCxnSpPr>
                <a:cxnSpLocks/>
              </p:cNvCxnSpPr>
              <p:nvPr/>
            </p:nvCxnSpPr>
            <p:spPr>
              <a:xfrm>
                <a:off x="3672840" y="4845873"/>
                <a:ext cx="4846320" cy="0"/>
              </a:xfrm>
              <a:prstGeom prst="line">
                <a:avLst/>
              </a:prstGeom>
              <a:grpFill/>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805F054-23EB-D520-6D59-9C578822E569}"/>
                  </a:ext>
                </a:extLst>
              </p:cNvPr>
              <p:cNvCxnSpPr>
                <a:cxnSpLocks/>
              </p:cNvCxnSpPr>
              <p:nvPr/>
            </p:nvCxnSpPr>
            <p:spPr>
              <a:xfrm>
                <a:off x="3672840" y="5211633"/>
                <a:ext cx="4846320" cy="0"/>
              </a:xfrm>
              <a:prstGeom prst="line">
                <a:avLst/>
              </a:prstGeom>
              <a:grpFill/>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7" name="Rectangle: Rounded Corners 36">
              <a:extLst>
                <a:ext uri="{FF2B5EF4-FFF2-40B4-BE49-F238E27FC236}">
                  <a16:creationId xmlns:a16="http://schemas.microsoft.com/office/drawing/2014/main" id="{F91CE92E-79BE-492C-FC44-0EFBB5C8B50D}"/>
                </a:ext>
              </a:extLst>
            </p:cNvPr>
            <p:cNvSpPr/>
            <p:nvPr/>
          </p:nvSpPr>
          <p:spPr>
            <a:xfrm>
              <a:off x="-1000760" y="5211633"/>
              <a:ext cx="4846320" cy="384048"/>
            </a:xfrm>
            <a:prstGeom prst="roundRect">
              <a:avLst>
                <a:gd name="adj" fmla="val 259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AI infrastructure</a:t>
              </a:r>
            </a:p>
          </p:txBody>
        </p:sp>
      </p:grpSp>
      <p:grpSp>
        <p:nvGrpSpPr>
          <p:cNvPr id="62" name="Group 61">
            <a:extLst>
              <a:ext uri="{FF2B5EF4-FFF2-40B4-BE49-F238E27FC236}">
                <a16:creationId xmlns:a16="http://schemas.microsoft.com/office/drawing/2014/main" id="{20392B0C-81E9-F806-7FEA-FC437E04CAED}"/>
              </a:ext>
            </a:extLst>
          </p:cNvPr>
          <p:cNvGrpSpPr/>
          <p:nvPr/>
        </p:nvGrpSpPr>
        <p:grpSpPr>
          <a:xfrm>
            <a:off x="3581400" y="2193801"/>
            <a:ext cx="5029200" cy="3401880"/>
            <a:chOff x="-1092200" y="2193801"/>
            <a:chExt cx="5029200" cy="3401880"/>
          </a:xfrm>
          <a:effectLst/>
        </p:grpSpPr>
        <p:sp>
          <p:nvSpPr>
            <p:cNvPr id="35" name="Rectangle: Rounded Corners 11">
              <a:extLst>
                <a:ext uri="{FF2B5EF4-FFF2-40B4-BE49-F238E27FC236}">
                  <a16:creationId xmlns:a16="http://schemas.microsoft.com/office/drawing/2014/main" id="{FA948913-0618-90C8-51B7-E9057CD46907}"/>
                </a:ext>
              </a:extLst>
            </p:cNvPr>
            <p:cNvSpPr/>
            <p:nvPr/>
          </p:nvSpPr>
          <p:spPr bwMode="auto">
            <a:xfrm>
              <a:off x="-1000760" y="2193801"/>
              <a:ext cx="4846320" cy="1133856"/>
            </a:xfrm>
            <a:prstGeom prst="roundRect">
              <a:avLst>
                <a:gd name="adj" fmla="val 8157"/>
              </a:avLst>
            </a:prstGeom>
            <a:solidFill>
              <a:srgbClr val="2E40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6" name="Rectangle: Rounded Corners 45">
              <a:extLst>
                <a:ext uri="{FF2B5EF4-FFF2-40B4-BE49-F238E27FC236}">
                  <a16:creationId xmlns:a16="http://schemas.microsoft.com/office/drawing/2014/main" id="{27D3C2D6-D8D4-82BB-A3F3-0D657CDEB3F9}"/>
                </a:ext>
              </a:extLst>
            </p:cNvPr>
            <p:cNvSpPr/>
            <p:nvPr/>
          </p:nvSpPr>
          <p:spPr bwMode="auto">
            <a:xfrm>
              <a:off x="-1000760" y="4461825"/>
              <a:ext cx="4846320" cy="1133856"/>
            </a:xfrm>
            <a:prstGeom prst="roundRect">
              <a:avLst>
                <a:gd name="adj" fmla="val 7989"/>
              </a:avLst>
            </a:prstGeom>
            <a:solidFill>
              <a:srgbClr val="2E40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2" name="Rounded Rectangle 62">
              <a:extLst>
                <a:ext uri="{FF2B5EF4-FFF2-40B4-BE49-F238E27FC236}">
                  <a16:creationId xmlns:a16="http://schemas.microsoft.com/office/drawing/2014/main" id="{8EC5D2A4-EED1-AB30-B895-804E058ECA69}"/>
                </a:ext>
              </a:extLst>
            </p:cNvPr>
            <p:cNvSpPr/>
            <p:nvPr/>
          </p:nvSpPr>
          <p:spPr bwMode="auto">
            <a:xfrm>
              <a:off x="-1092200" y="3687477"/>
              <a:ext cx="5029200" cy="411480"/>
            </a:xfrm>
            <a:prstGeom prst="roundRect">
              <a:avLst>
                <a:gd name="adj" fmla="val 50000"/>
              </a:avLst>
            </a:prstGeom>
            <a:solidFill>
              <a:srgbClr val="2E404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orchestration</a:t>
              </a:r>
            </a:p>
          </p:txBody>
        </p:sp>
        <p:sp>
          <p:nvSpPr>
            <p:cNvPr id="47" name="Rectangle: Rounded Corners 36">
              <a:extLst>
                <a:ext uri="{FF2B5EF4-FFF2-40B4-BE49-F238E27FC236}">
                  <a16:creationId xmlns:a16="http://schemas.microsoft.com/office/drawing/2014/main" id="{AC36297E-269A-A83C-97C4-8D232A5FAA26}"/>
                </a:ext>
              </a:extLst>
            </p:cNvPr>
            <p:cNvSpPr/>
            <p:nvPr/>
          </p:nvSpPr>
          <p:spPr>
            <a:xfrm>
              <a:off x="-100076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Copilot</a:t>
              </a:r>
            </a:p>
          </p:txBody>
        </p:sp>
        <p:sp>
          <p:nvSpPr>
            <p:cNvPr id="48" name="Rectangle: Rounded Corners 36">
              <a:extLst>
                <a:ext uri="{FF2B5EF4-FFF2-40B4-BE49-F238E27FC236}">
                  <a16:creationId xmlns:a16="http://schemas.microsoft.com/office/drawing/2014/main" id="{0DB3A8F7-1A89-60AE-F21C-DBA362EE1007}"/>
                </a:ext>
              </a:extLst>
            </p:cNvPr>
            <p:cNvSpPr/>
            <p:nvPr/>
          </p:nvSpPr>
          <p:spPr>
            <a:xfrm>
              <a:off x="142240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a:t>
              </a:r>
              <a:r>
                <a:rPr kumimoji="0" lang="en-GB" sz="1200" b="0" i="0" u="none" strike="noStrike" kern="1200" cap="none" spc="0" normalizeH="0" baseline="0" noProof="0" err="1">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Copilots</a:t>
              </a:r>
              <a:endPar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49" name="Rectangle: Rounded Corners 36">
              <a:extLst>
                <a:ext uri="{FF2B5EF4-FFF2-40B4-BE49-F238E27FC236}">
                  <a16:creationId xmlns:a16="http://schemas.microsoft.com/office/drawing/2014/main" id="{F3C54868-DBDF-4C62-35E1-A42346D0C886}"/>
                </a:ext>
              </a:extLst>
            </p:cNvPr>
            <p:cNvSpPr/>
            <p:nvPr/>
          </p:nvSpPr>
          <p:spPr>
            <a:xfrm>
              <a:off x="-635000" y="4845873"/>
              <a:ext cx="411480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Foundation models &amp; AI toolchain</a:t>
              </a:r>
            </a:p>
          </p:txBody>
        </p:sp>
        <p:sp>
          <p:nvSpPr>
            <p:cNvPr id="50" name="Rectangle: Rounded Corners 36">
              <a:extLst>
                <a:ext uri="{FF2B5EF4-FFF2-40B4-BE49-F238E27FC236}">
                  <a16:creationId xmlns:a16="http://schemas.microsoft.com/office/drawing/2014/main" id="{8744CB8B-FBC8-610D-F8C9-A73B39F8D4FC}"/>
                </a:ext>
              </a:extLst>
            </p:cNvPr>
            <p:cNvSpPr/>
            <p:nvPr/>
          </p:nvSpPr>
          <p:spPr>
            <a:xfrm>
              <a:off x="-635000" y="4461825"/>
              <a:ext cx="411480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data</a:t>
              </a:r>
              <a:endPar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51" name="Rectangle: Rounded Corners 36">
              <a:extLst>
                <a:ext uri="{FF2B5EF4-FFF2-40B4-BE49-F238E27FC236}">
                  <a16:creationId xmlns:a16="http://schemas.microsoft.com/office/drawing/2014/main" id="{E23D09B7-E25B-DD44-0BBD-D69DF5F7D9FC}"/>
                </a:ext>
              </a:extLst>
            </p:cNvPr>
            <p:cNvSpPr/>
            <p:nvPr/>
          </p:nvSpPr>
          <p:spPr>
            <a:xfrm>
              <a:off x="-817880" y="2193801"/>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err="1">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Copilot</a:t>
              </a: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 Studio</a:t>
              </a:r>
            </a:p>
          </p:txBody>
        </p:sp>
        <p:sp>
          <p:nvSpPr>
            <p:cNvPr id="52" name="Rectangle: Rounded Corners 36">
              <a:extLst>
                <a:ext uri="{FF2B5EF4-FFF2-40B4-BE49-F238E27FC236}">
                  <a16:creationId xmlns:a16="http://schemas.microsoft.com/office/drawing/2014/main" id="{31997E3F-1B57-9F6A-0887-30292379FDA0}"/>
                </a:ext>
              </a:extLst>
            </p:cNvPr>
            <p:cNvSpPr/>
            <p:nvPr/>
          </p:nvSpPr>
          <p:spPr>
            <a:xfrm>
              <a:off x="-817880" y="2943609"/>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apps</a:t>
              </a:r>
            </a:p>
          </p:txBody>
        </p:sp>
        <p:grpSp>
          <p:nvGrpSpPr>
            <p:cNvPr id="53" name="Group 52">
              <a:extLst>
                <a:ext uri="{FF2B5EF4-FFF2-40B4-BE49-F238E27FC236}">
                  <a16:creationId xmlns:a16="http://schemas.microsoft.com/office/drawing/2014/main" id="{F4F00203-D0B5-D989-FDEE-2B19E98CC497}"/>
                </a:ext>
              </a:extLst>
            </p:cNvPr>
            <p:cNvGrpSpPr/>
            <p:nvPr/>
          </p:nvGrpSpPr>
          <p:grpSpPr>
            <a:xfrm>
              <a:off x="-1000760" y="2577849"/>
              <a:ext cx="4846320" cy="365760"/>
              <a:chOff x="3672840" y="2577849"/>
              <a:chExt cx="4846320" cy="365760"/>
            </a:xfrm>
          </p:grpSpPr>
          <p:grpSp>
            <p:nvGrpSpPr>
              <p:cNvPr id="54" name="Group 53">
                <a:extLst>
                  <a:ext uri="{FF2B5EF4-FFF2-40B4-BE49-F238E27FC236}">
                    <a16:creationId xmlns:a16="http://schemas.microsoft.com/office/drawing/2014/main" id="{CB7664D0-99F9-B524-D482-34B8F2B120EB}"/>
                  </a:ext>
                </a:extLst>
              </p:cNvPr>
              <p:cNvGrpSpPr/>
              <p:nvPr/>
            </p:nvGrpSpPr>
            <p:grpSpPr>
              <a:xfrm>
                <a:off x="3672840" y="2577849"/>
                <a:ext cx="4846320" cy="365760"/>
                <a:chOff x="3672840" y="2577849"/>
                <a:chExt cx="4846320" cy="365760"/>
              </a:xfrm>
            </p:grpSpPr>
            <p:cxnSp>
              <p:nvCxnSpPr>
                <p:cNvPr id="56" name="Straight Connector 55">
                  <a:extLst>
                    <a:ext uri="{FF2B5EF4-FFF2-40B4-BE49-F238E27FC236}">
                      <a16:creationId xmlns:a16="http://schemas.microsoft.com/office/drawing/2014/main" id="{5614364C-75DA-F693-1C68-F77CA5558758}"/>
                    </a:ext>
                  </a:extLst>
                </p:cNvPr>
                <p:cNvCxnSpPr>
                  <a:cxnSpLocks/>
                </p:cNvCxnSpPr>
                <p:nvPr/>
              </p:nvCxnSpPr>
              <p:spPr>
                <a:xfrm>
                  <a:off x="3672840" y="257784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0372291-BE64-BC8D-5A35-0C1F518ACAC4}"/>
                    </a:ext>
                  </a:extLst>
                </p:cNvPr>
                <p:cNvCxnSpPr>
                  <a:cxnSpLocks/>
                </p:cNvCxnSpPr>
                <p:nvPr/>
              </p:nvCxnSpPr>
              <p:spPr>
                <a:xfrm>
                  <a:off x="3672840" y="294360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55" name="Straight Connector 54">
                <a:extLst>
                  <a:ext uri="{FF2B5EF4-FFF2-40B4-BE49-F238E27FC236}">
                    <a16:creationId xmlns:a16="http://schemas.microsoft.com/office/drawing/2014/main" id="{7EA02E03-4AB3-3944-5DF4-FE2B98248D21}"/>
                  </a:ext>
                </a:extLst>
              </p:cNvPr>
              <p:cNvCxnSpPr>
                <a:cxnSpLocks/>
              </p:cNvCxnSpPr>
              <p:nvPr/>
            </p:nvCxnSpPr>
            <p:spPr>
              <a:xfrm>
                <a:off x="6096000" y="2577849"/>
                <a:ext cx="0" cy="36576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624AB55-AC29-7F8E-41A1-A61F75D125CC}"/>
                </a:ext>
              </a:extLst>
            </p:cNvPr>
            <p:cNvGrpSpPr/>
            <p:nvPr/>
          </p:nvGrpSpPr>
          <p:grpSpPr>
            <a:xfrm>
              <a:off x="-1000760" y="4845873"/>
              <a:ext cx="4846320" cy="365760"/>
              <a:chOff x="3672840" y="4845873"/>
              <a:chExt cx="4846320" cy="365760"/>
            </a:xfrm>
          </p:grpSpPr>
          <p:cxnSp>
            <p:nvCxnSpPr>
              <p:cNvPr id="59" name="Straight Connector 58">
                <a:extLst>
                  <a:ext uri="{FF2B5EF4-FFF2-40B4-BE49-F238E27FC236}">
                    <a16:creationId xmlns:a16="http://schemas.microsoft.com/office/drawing/2014/main" id="{8DCD2A4E-6091-9770-E1DB-8A04A213ACD5}"/>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BF20CC-047C-B322-340C-39551B57527F}"/>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Rectangle: Rounded Corners 36">
              <a:extLst>
                <a:ext uri="{FF2B5EF4-FFF2-40B4-BE49-F238E27FC236}">
                  <a16:creationId xmlns:a16="http://schemas.microsoft.com/office/drawing/2014/main" id="{7B5D8507-493A-3A44-F3C6-30A807EDC26E}"/>
                </a:ext>
              </a:extLst>
            </p:cNvPr>
            <p:cNvSpPr/>
            <p:nvPr/>
          </p:nvSpPr>
          <p:spPr>
            <a:xfrm>
              <a:off x="-1000760" y="5211633"/>
              <a:ext cx="4846320" cy="384048"/>
            </a:xfrm>
            <a:prstGeom prst="roundRect">
              <a:avLst>
                <a:gd name="adj" fmla="val 259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infrastructure</a:t>
              </a:r>
            </a:p>
          </p:txBody>
        </p:sp>
      </p:grpSp>
      <p:sp>
        <p:nvSpPr>
          <p:cNvPr id="27" name="Rounded Rectangle 62">
            <a:extLst>
              <a:ext uri="{FF2B5EF4-FFF2-40B4-BE49-F238E27FC236}">
                <a16:creationId xmlns:a16="http://schemas.microsoft.com/office/drawing/2014/main" id="{0AE1D13A-9A55-55B7-844E-4D7DA70AF416}"/>
              </a:ext>
            </a:extLst>
          </p:cNvPr>
          <p:cNvSpPr/>
          <p:nvPr/>
        </p:nvSpPr>
        <p:spPr bwMode="auto">
          <a:xfrm>
            <a:off x="5072538" y="1571082"/>
            <a:ext cx="2046924" cy="365760"/>
          </a:xfrm>
          <a:prstGeom prst="roundRect">
            <a:avLst>
              <a:gd name="adj" fmla="val 50000"/>
            </a:avLst>
          </a:prstGeom>
          <a:solidFill>
            <a:srgbClr val="2E404B"/>
          </a:solidFill>
          <a:ln w="44450"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290">
                      <a:srgbClr val="FFFFFF"/>
                    </a:gs>
                    <a:gs pos="14504">
                      <a:srgbClr val="FFFFFF"/>
                    </a:gs>
                  </a:gsLst>
                  <a:path path="circle">
                    <a:fillToRect l="100000" t="100000"/>
                  </a:path>
                </a:gradFill>
                <a:effectLst/>
                <a:uLnTx/>
                <a:uFillTx/>
                <a:latin typeface="Segoe UI Variable Text Semibold" pitchFamily="2" charset="0"/>
                <a:ea typeface="Open Sans" panose="020B0606030504020204" pitchFamily="34" charset="0"/>
                <a:cs typeface="Open Sans" panose="020B0606030504020204" pitchFamily="34" charset="0"/>
              </a:rPr>
              <a:t>AI safety and security</a:t>
            </a:r>
          </a:p>
        </p:txBody>
      </p:sp>
      <p:sp>
        <p:nvSpPr>
          <p:cNvPr id="37" name="Rounded Rectangle 62">
            <a:extLst>
              <a:ext uri="{FF2B5EF4-FFF2-40B4-BE49-F238E27FC236}">
                <a16:creationId xmlns:a16="http://schemas.microsoft.com/office/drawing/2014/main" id="{3D7EF607-0928-DBAB-EE69-C07DC7967D9C}"/>
              </a:ext>
            </a:extLst>
          </p:cNvPr>
          <p:cNvSpPr/>
          <p:nvPr/>
        </p:nvSpPr>
        <p:spPr bwMode="auto">
          <a:xfrm>
            <a:off x="5072538" y="1571082"/>
            <a:ext cx="2046924" cy="36576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4504">
                      <a:srgbClr val="000000"/>
                    </a:gs>
                    <a:gs pos="35115">
                      <a:srgbClr val="000000"/>
                    </a:gs>
                  </a:gsLst>
                  <a:path path="circle">
                    <a:fillToRect l="100000" t="100000"/>
                  </a:path>
                </a:gradFill>
                <a:effectLst/>
                <a:uLnTx/>
                <a:uFillTx/>
                <a:latin typeface="Segoe UI Variable Text Semibold" pitchFamily="2" charset="0"/>
                <a:ea typeface="Open Sans" panose="020B0606030504020204" pitchFamily="34" charset="0"/>
                <a:cs typeface="Open Sans" panose="020B0606030504020204" pitchFamily="34" charset="0"/>
              </a:rPr>
              <a:t>AI safety and security</a:t>
            </a:r>
          </a:p>
        </p:txBody>
      </p:sp>
      <p:grpSp>
        <p:nvGrpSpPr>
          <p:cNvPr id="43" name="!!Group 13" descr="Bidirectional arrows connect the bottom layer to the middle layer: &quot;AI orchestration&quot;">
            <a:extLst>
              <a:ext uri="{FF2B5EF4-FFF2-40B4-BE49-F238E27FC236}">
                <a16:creationId xmlns:a16="http://schemas.microsoft.com/office/drawing/2014/main" id="{7BA8362B-E893-B8AF-AA03-AED3B76C99DE}"/>
              </a:ext>
            </a:extLst>
          </p:cNvPr>
          <p:cNvGrpSpPr/>
          <p:nvPr/>
        </p:nvGrpSpPr>
        <p:grpSpPr>
          <a:xfrm>
            <a:off x="6015020" y="4188951"/>
            <a:ext cx="161960" cy="182880"/>
            <a:chOff x="24240907" y="14944739"/>
            <a:chExt cx="489402" cy="803207"/>
          </a:xfrm>
        </p:grpSpPr>
        <p:cxnSp>
          <p:nvCxnSpPr>
            <p:cNvPr id="44" name="Straight Arrow Connector 43">
              <a:extLst>
                <a:ext uri="{FF2B5EF4-FFF2-40B4-BE49-F238E27FC236}">
                  <a16:creationId xmlns:a16="http://schemas.microsoft.com/office/drawing/2014/main" id="{30A48201-5696-B40C-DBF7-88E6CD20EE0B}"/>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C347DD3-28ED-5807-FAEB-1E05FA259F82}"/>
                </a:ext>
                <a:ext uri="{C183D7F6-B498-43B3-948B-1728B52AA6E4}">
                  <adec:decorative xmlns:adec="http://schemas.microsoft.com/office/drawing/2017/decorative" val="1"/>
                </a:ext>
              </a:extLst>
            </p:cNvPr>
            <p:cNvCxnSpPr>
              <a:cxnSpLocks/>
            </p:cNvCxnSpPr>
            <p:nvPr/>
          </p:nvCxnSpPr>
          <p:spPr>
            <a:xfrm>
              <a:off x="24730309" y="15199305"/>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66" name="!!Group 14" descr="Bidirectional arrows connect AI orchestration to the top layer &quot;Apps&quot;">
            <a:extLst>
              <a:ext uri="{FF2B5EF4-FFF2-40B4-BE49-F238E27FC236}">
                <a16:creationId xmlns:a16="http://schemas.microsoft.com/office/drawing/2014/main" id="{60AEDB9C-9290-5308-D2BB-B6F491183862}"/>
              </a:ext>
            </a:extLst>
          </p:cNvPr>
          <p:cNvGrpSpPr/>
          <p:nvPr/>
        </p:nvGrpSpPr>
        <p:grpSpPr>
          <a:xfrm>
            <a:off x="6015021" y="3414603"/>
            <a:ext cx="161959" cy="182880"/>
            <a:chOff x="24240907" y="14944729"/>
            <a:chExt cx="489399" cy="803201"/>
          </a:xfrm>
        </p:grpSpPr>
        <p:cxnSp>
          <p:nvCxnSpPr>
            <p:cNvPr id="68" name="Straight Arrow Connector 67">
              <a:extLst>
                <a:ext uri="{FF2B5EF4-FFF2-40B4-BE49-F238E27FC236}">
                  <a16:creationId xmlns:a16="http://schemas.microsoft.com/office/drawing/2014/main" id="{852E234A-E153-F290-8488-E66941DCDF54}"/>
                </a:ext>
                <a:ext uri="{C183D7F6-B498-43B3-948B-1728B52AA6E4}">
                  <adec:decorative xmlns:adec="http://schemas.microsoft.com/office/drawing/2017/decorative" val="1"/>
                </a:ext>
              </a:extLst>
            </p:cNvPr>
            <p:cNvCxnSpPr>
              <a:cxnSpLocks/>
            </p:cNvCxnSpPr>
            <p:nvPr/>
          </p:nvCxnSpPr>
          <p:spPr>
            <a:xfrm flipV="1">
              <a:off x="24240907" y="14944729"/>
              <a:ext cx="0" cy="548640"/>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9FFAF39-1265-8BC1-74D9-BDD82CDA2428}"/>
                </a:ext>
                <a:ext uri="{C183D7F6-B498-43B3-948B-1728B52AA6E4}">
                  <adec:decorative xmlns:adec="http://schemas.microsoft.com/office/drawing/2017/decorative" val="1"/>
                </a:ext>
              </a:extLst>
            </p:cNvPr>
            <p:cNvCxnSpPr>
              <a:cxnSpLocks/>
            </p:cNvCxnSpPr>
            <p:nvPr/>
          </p:nvCxnSpPr>
          <p:spPr>
            <a:xfrm>
              <a:off x="24730306" y="15199291"/>
              <a:ext cx="0" cy="548639"/>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852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500"/>
                                        <p:tgtEl>
                                          <p:spTgt spid="15"/>
                                        </p:tgtEl>
                                      </p:cBhvr>
                                    </p:animEffect>
                                  </p:childTnLst>
                                </p:cTn>
                              </p:par>
                              <p:par>
                                <p:cTn id="8" presetID="42" presetClass="path" presetSubtype="0" decel="100000" fill="hold" nodeType="withEffect">
                                  <p:stCondLst>
                                    <p:cond delay="200"/>
                                  </p:stCondLst>
                                  <p:childTnLst>
                                    <p:animMotion origin="layout" path="M 0 -1.11111E-6 L 0 0.03542 " pathEditMode="relative" rAng="0" ptsTypes="AA">
                                      <p:cBhvr>
                                        <p:cTn id="9" dur="700" spd="-100000" fill="hold"/>
                                        <p:tgtEl>
                                          <p:spTgt spid="15"/>
                                        </p:tgtEl>
                                        <p:attrNameLst>
                                          <p:attrName>ppt_x</p:attrName>
                                          <p:attrName>ppt_y</p:attrName>
                                        </p:attrNameLst>
                                      </p:cBhvr>
                                      <p:rCtr x="0" y="1759"/>
                                    </p:animMotion>
                                  </p:childTnLst>
                                </p:cTn>
                              </p:par>
                              <p:par>
                                <p:cTn id="10" presetID="16" presetClass="entr" presetSubtype="42" fill="hold"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barn(outHorizontal)">
                                      <p:cBhvr>
                                        <p:cTn id="12" dur="500"/>
                                        <p:tgtEl>
                                          <p:spTgt spid="14"/>
                                        </p:tgtEl>
                                      </p:cBhvr>
                                    </p:animEffect>
                                  </p:childTnLst>
                                </p:cTn>
                              </p:par>
                              <p:par>
                                <p:cTn id="13" presetID="42" presetClass="path" presetSubtype="0" decel="100000" fill="hold" nodeType="withEffect">
                                  <p:stCondLst>
                                    <p:cond delay="400"/>
                                  </p:stCondLst>
                                  <p:childTnLst>
                                    <p:animMotion origin="layout" path="M 0 -4.07407E-6 L 0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0 3.33333E-6 L 0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1.04167E-6 3.7037E-6 L -1.04167E-6 0.03541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500"/>
                                  </p:stCondLst>
                                  <p:childTnLst>
                                    <p:animMotion origin="layout" path="M 0 -3.33333E-6 L 0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100"/>
                                  </p:stCondLst>
                                  <p:childTnLst>
                                    <p:animMotion origin="layout" path="M 1.04167E-6 3.7037E-6 L 1.04167E-6 0.03541 " pathEditMode="relative" rAng="0" ptsTypes="AA">
                                      <p:cBhvr>
                                        <p:cTn id="34" dur="700" spd="-100000" fill="hold"/>
                                        <p:tgtEl>
                                          <p:spTgt spid="5"/>
                                        </p:tgtEl>
                                        <p:attrNameLst>
                                          <p:attrName>ppt_x</p:attrName>
                                          <p:attrName>ppt_y</p:attrName>
                                        </p:attrNameLst>
                                      </p:cBhvr>
                                      <p:rCtr x="0" y="1759"/>
                                    </p:animMotion>
                                  </p:childTnLst>
                                </p:cTn>
                              </p:par>
                              <p:par>
                                <p:cTn id="35" presetID="10" presetClass="entr" presetSubtype="0"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grpId="1" nodeType="withEffect">
                                  <p:stCondLst>
                                    <p:cond delay="500"/>
                                  </p:stCondLst>
                                  <p:childTnLst>
                                    <p:animMotion origin="layout" path="M 0 -2.96296E-6 L 0 0.03542 " pathEditMode="relative" rAng="0" ptsTypes="AA">
                                      <p:cBhvr>
                                        <p:cTn id="39" dur="700" spd="-100000" fill="hold"/>
                                        <p:tgtEl>
                                          <p:spTgt spid="6"/>
                                        </p:tgtEl>
                                        <p:attrNameLst>
                                          <p:attrName>ppt_x</p:attrName>
                                          <p:attrName>ppt_y</p:attrName>
                                        </p:attrNameLst>
                                      </p:cBhvr>
                                      <p:rCtr x="0" y="1759"/>
                                    </p:animMotion>
                                  </p:childTnLst>
                                </p:cTn>
                              </p:par>
                              <p:par>
                                <p:cTn id="40" presetID="10" presetClass="entr" presetSubtype="0" fill="hold" grpId="0" nodeType="withEffect">
                                  <p:stCondLst>
                                    <p:cond delay="6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42" presetClass="path" presetSubtype="0" decel="100000" fill="hold" grpId="1" nodeType="withEffect">
                                  <p:stCondLst>
                                    <p:cond delay="600"/>
                                  </p:stCondLst>
                                  <p:childTnLst>
                                    <p:animMotion origin="layout" path="M 0 4.44444E-6 L 0 0.03541 " pathEditMode="relative" rAng="0" ptsTypes="AA">
                                      <p:cBhvr>
                                        <p:cTn id="44" dur="700" spd="-100000" fill="hold"/>
                                        <p:tgtEl>
                                          <p:spTgt spid="40"/>
                                        </p:tgtEl>
                                        <p:attrNameLst>
                                          <p:attrName>ppt_x</p:attrName>
                                          <p:attrName>ppt_y</p:attrName>
                                        </p:attrNameLst>
                                      </p:cBhvr>
                                      <p:rCtr x="0" y="1759"/>
                                    </p:animMotion>
                                  </p:childTnLst>
                                </p:cTn>
                              </p:par>
                              <p:par>
                                <p:cTn id="45" presetID="16" presetClass="entr" presetSubtype="37" fill="hold" nodeType="withEffect">
                                  <p:stCondLst>
                                    <p:cond delay="600"/>
                                  </p:stCondLst>
                                  <p:childTnLst>
                                    <p:set>
                                      <p:cBhvr>
                                        <p:cTn id="46" dur="1" fill="hold">
                                          <p:stCondLst>
                                            <p:cond delay="0"/>
                                          </p:stCondLst>
                                        </p:cTn>
                                        <p:tgtEl>
                                          <p:spTgt spid="39"/>
                                        </p:tgtEl>
                                        <p:attrNameLst>
                                          <p:attrName>style.visibility</p:attrName>
                                        </p:attrNameLst>
                                      </p:cBhvr>
                                      <p:to>
                                        <p:strVal val="visible"/>
                                      </p:to>
                                    </p:set>
                                    <p:animEffect transition="in" filter="barn(outVertical)">
                                      <p:cBhvr>
                                        <p:cTn id="47" dur="500"/>
                                        <p:tgtEl>
                                          <p:spTgt spid="39"/>
                                        </p:tgtEl>
                                      </p:cBhvr>
                                    </p:animEffect>
                                  </p:childTnLst>
                                </p:cTn>
                              </p:par>
                              <p:par>
                                <p:cTn id="48" presetID="42" presetClass="path" presetSubtype="0" decel="100000" fill="hold" nodeType="withEffect">
                                  <p:stCondLst>
                                    <p:cond delay="600"/>
                                  </p:stCondLst>
                                  <p:childTnLst>
                                    <p:animMotion origin="layout" path="M 0 2.22222E-6 L 0 0.03541 " pathEditMode="relative" rAng="0" ptsTypes="AA">
                                      <p:cBhvr>
                                        <p:cTn id="49" dur="700" spd="-100000" fill="hold"/>
                                        <p:tgtEl>
                                          <p:spTgt spid="39"/>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0"/>
                                  </p:stCondLst>
                                  <p:childTnLst>
                                    <p:animMotion origin="layout" path="M 0 -3.33333E-6 L 0 0.03542 " pathEditMode="relative" rAng="0" ptsTypes="AA">
                                      <p:cBhvr>
                                        <p:cTn id="54" dur="700" spd="-100000" fill="hold"/>
                                        <p:tgtEl>
                                          <p:spTgt spid="2"/>
                                        </p:tgtEl>
                                        <p:attrNameLst>
                                          <p:attrName>ppt_x</p:attrName>
                                          <p:attrName>ppt_y</p:attrName>
                                        </p:attrNameLst>
                                      </p:cBhvr>
                                      <p:rCtr x="0" y="1759"/>
                                    </p:animMotion>
                                  </p:childTnLst>
                                </p:cTn>
                              </p:par>
                              <p:par>
                                <p:cTn id="55" presetID="10" presetClass="entr" presetSubtype="0" fill="hold" grpId="0" nodeType="withEffect">
                                  <p:stCondLst>
                                    <p:cond delay="5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42" presetClass="path" presetSubtype="0" decel="100000" fill="hold" grpId="1" nodeType="withEffect">
                                  <p:stCondLst>
                                    <p:cond delay="500"/>
                                  </p:stCondLst>
                                  <p:childTnLst>
                                    <p:animMotion origin="layout" path="M 0 -3.7037E-6 L 0 0.03542 " pathEditMode="relative" rAng="0" ptsTypes="AA">
                                      <p:cBhvr>
                                        <p:cTn id="59" dur="700" spd="-100000" fill="hold"/>
                                        <p:tgtEl>
                                          <p:spTgt spid="10"/>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42" presetClass="path" presetSubtype="0" decel="100000" fill="hold" grpId="1" nodeType="withEffect">
                                  <p:stCondLst>
                                    <p:cond delay="100"/>
                                  </p:stCondLst>
                                  <p:childTnLst>
                                    <p:animMotion origin="layout" path="M 0 4.07407E-6 L 0 0.03541 " pathEditMode="relative" rAng="0" ptsTypes="AA">
                                      <p:cBhvr>
                                        <p:cTn id="64" dur="700" spd="-100000" fill="hold"/>
                                        <p:tgtEl>
                                          <p:spTgt spid="11"/>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0"/>
                                  </p:stCondLst>
                                  <p:childTnLst>
                                    <p:animMotion origin="layout" path="M 0 2.96296E-6 L 0 0.03541 " pathEditMode="relative" rAng="0" ptsTypes="AA">
                                      <p:cBhvr>
                                        <p:cTn id="69" dur="700" spd="-100000" fill="hold"/>
                                        <p:tgtEl>
                                          <p:spTgt spid="27"/>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42" presetClass="path" presetSubtype="0" decel="100000" fill="hold" grpId="1" nodeType="withEffect">
                                  <p:stCondLst>
                                    <p:cond delay="0"/>
                                  </p:stCondLst>
                                  <p:childTnLst>
                                    <p:animMotion origin="layout" path="M 0 7.40741E-7 L 0 0.03542 " pathEditMode="relative" rAng="0" ptsTypes="AA">
                                      <p:cBhvr>
                                        <p:cTn id="74" dur="700" spd="-100000" fill="hold"/>
                                        <p:tgtEl>
                                          <p:spTgt spid="7"/>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42" presetClass="path" presetSubtype="0" decel="100000" fill="hold" grpId="1" nodeType="withEffect">
                                  <p:stCondLst>
                                    <p:cond delay="100"/>
                                  </p:stCondLst>
                                  <p:childTnLst>
                                    <p:animMotion origin="layout" path="M 0 3.7037E-6 L 0 0.03541 " pathEditMode="relative" rAng="0" ptsTypes="AA">
                                      <p:cBhvr>
                                        <p:cTn id="79" dur="700" spd="-100000" fill="hold"/>
                                        <p:tgtEl>
                                          <p:spTgt spid="12"/>
                                        </p:tgtEl>
                                        <p:attrNameLst>
                                          <p:attrName>ppt_x</p:attrName>
                                          <p:attrName>ppt_y</p:attrName>
                                        </p:attrNameLst>
                                      </p:cBhvr>
                                      <p:rCtr x="0" y="1759"/>
                                    </p:animMotion>
                                  </p:childTnLst>
                                </p:cTn>
                              </p:par>
                              <p:par>
                                <p:cTn id="80" presetID="10" presetClass="entr" presetSubtype="0" fill="hold" nodeType="withEffect">
                                  <p:stCondLst>
                                    <p:cond delay="10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42" presetClass="path" presetSubtype="0" decel="100000" fill="hold" nodeType="withEffect">
                                  <p:stCondLst>
                                    <p:cond delay="100"/>
                                  </p:stCondLst>
                                  <p:childTnLst>
                                    <p:animMotion origin="layout" path="M 0 3.33333E-6 L 0 0.03541 " pathEditMode="relative" rAng="0" ptsTypes="AA">
                                      <p:cBhvr>
                                        <p:cTn id="84" dur="700" spd="-100000" fill="hold"/>
                                        <p:tgtEl>
                                          <p:spTgt spid="20"/>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par>
                                <p:cTn id="88" presetID="42" presetClass="path" presetSubtype="0" decel="100000" fill="hold" grpId="1" nodeType="withEffect">
                                  <p:stCondLst>
                                    <p:cond delay="300"/>
                                  </p:stCondLst>
                                  <p:childTnLst>
                                    <p:animMotion origin="layout" path="M 0 4.07407E-6 L 0 0.03541 " pathEditMode="relative" rAng="0" ptsTypes="AA">
                                      <p:cBhvr>
                                        <p:cTn id="89" dur="700" spd="-100000" fill="hold"/>
                                        <p:tgtEl>
                                          <p:spTgt spid="13"/>
                                        </p:tgtEl>
                                        <p:attrNameLst>
                                          <p:attrName>ppt_x</p:attrName>
                                          <p:attrName>ppt_y</p:attrName>
                                        </p:attrNameLst>
                                      </p:cBhvr>
                                      <p:rCtr x="0" y="1759"/>
                                    </p:animMotion>
                                  </p:childTnLst>
                                </p:cTn>
                              </p:par>
                              <p:par>
                                <p:cTn id="90" presetID="10" presetClass="entr" presetSubtype="0" fill="hold" grpId="0" nodeType="withEffect">
                                  <p:stCondLst>
                                    <p:cond delay="50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42" presetClass="path" presetSubtype="0" decel="100000" fill="hold" grpId="1" nodeType="withEffect">
                                  <p:stCondLst>
                                    <p:cond delay="500"/>
                                  </p:stCondLst>
                                  <p:childTnLst>
                                    <p:animMotion origin="layout" path="M 0 -3.33333E-6 L 0 0.03542 " pathEditMode="relative" rAng="0" ptsTypes="AA">
                                      <p:cBhvr>
                                        <p:cTn id="94" dur="700" spd="-100000" fill="hold"/>
                                        <p:tgtEl>
                                          <p:spTgt spid="46"/>
                                        </p:tgtEl>
                                        <p:attrNameLst>
                                          <p:attrName>ppt_x</p:attrName>
                                          <p:attrName>ppt_y</p:attrName>
                                        </p:attrNameLst>
                                      </p:cBhvr>
                                      <p:rCtr x="0" y="1759"/>
                                    </p:animMotion>
                                  </p:childTnLst>
                                </p:cTn>
                              </p:par>
                              <p:par>
                                <p:cTn id="95" presetID="10"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42" presetClass="path" presetSubtype="0" decel="100000" fill="hold" nodeType="withEffect">
                                  <p:stCondLst>
                                    <p:cond delay="500"/>
                                  </p:stCondLst>
                                  <p:childTnLst>
                                    <p:animMotion origin="layout" path="M 0 -3.33333E-6 L 0 0.03542 " pathEditMode="relative" rAng="0" ptsTypes="AA">
                                      <p:cBhvr>
                                        <p:cTn id="99" dur="700" spd="-100000" fill="hold"/>
                                        <p:tgtEl>
                                          <p:spTgt spid="28"/>
                                        </p:tgtEl>
                                        <p:attrNameLst>
                                          <p:attrName>ppt_x</p:attrName>
                                          <p:attrName>ppt_y</p:attrName>
                                        </p:attrNameLst>
                                      </p:cBhvr>
                                      <p:rCtr x="0" y="1759"/>
                                    </p:animMotion>
                                  </p:childTnLst>
                                </p:cTn>
                              </p:par>
                              <p:par>
                                <p:cTn id="100" presetID="10" presetClass="entr" presetSubtype="0" fill="hold" nodeType="withEffect">
                                  <p:stCondLst>
                                    <p:cond delay="50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par>
                                <p:cTn id="103" presetID="42" presetClass="path" presetSubtype="0" decel="100000" fill="hold" nodeType="withEffect">
                                  <p:stCondLst>
                                    <p:cond delay="500"/>
                                  </p:stCondLst>
                                  <p:childTnLst>
                                    <p:animMotion origin="layout" path="M 0 -3.33333E-6 L 0 0.03542 " pathEditMode="relative" rAng="0" ptsTypes="AA">
                                      <p:cBhvr>
                                        <p:cTn id="104" dur="700" spd="-100000" fill="hold"/>
                                        <p:tgtEl>
                                          <p:spTgt spid="29"/>
                                        </p:tgtEl>
                                        <p:attrNameLst>
                                          <p:attrName>ppt_x</p:attrName>
                                          <p:attrName>ppt_y</p:attrName>
                                        </p:attrNameLst>
                                      </p:cBhvr>
                                      <p:rCtr x="0" y="1759"/>
                                    </p:animMotion>
                                  </p:childTnLst>
                                </p:cTn>
                              </p:par>
                              <p:par>
                                <p:cTn id="105" presetID="16" presetClass="entr" presetSubtype="37" fill="hold" nodeType="withEffect">
                                  <p:stCondLst>
                                    <p:cond delay="1250"/>
                                  </p:stCondLst>
                                  <p:childTnLst>
                                    <p:set>
                                      <p:cBhvr>
                                        <p:cTn id="106" dur="1" fill="hold">
                                          <p:stCondLst>
                                            <p:cond delay="0"/>
                                          </p:stCondLst>
                                        </p:cTn>
                                        <p:tgtEl>
                                          <p:spTgt spid="41"/>
                                        </p:tgtEl>
                                        <p:attrNameLst>
                                          <p:attrName>style.visibility</p:attrName>
                                        </p:attrNameLst>
                                      </p:cBhvr>
                                      <p:to>
                                        <p:strVal val="visible"/>
                                      </p:to>
                                    </p:set>
                                    <p:animEffect transition="in" filter="barn(outVertical)">
                                      <p:cBhvr>
                                        <p:cTn id="107" dur="300"/>
                                        <p:tgtEl>
                                          <p:spTgt spid="41"/>
                                        </p:tgtEl>
                                      </p:cBhvr>
                                    </p:animEffect>
                                  </p:childTnLst>
                                </p:cTn>
                              </p:par>
                              <p:par>
                                <p:cTn id="108" presetID="22" presetClass="entr" presetSubtype="4" fill="hold" nodeType="withEffect">
                                  <p:stCondLst>
                                    <p:cond delay="1350"/>
                                  </p:stCondLst>
                                  <p:childTnLst>
                                    <p:set>
                                      <p:cBhvr>
                                        <p:cTn id="109" dur="1" fill="hold">
                                          <p:stCondLst>
                                            <p:cond delay="0"/>
                                          </p:stCondLst>
                                        </p:cTn>
                                        <p:tgtEl>
                                          <p:spTgt spid="63"/>
                                        </p:tgtEl>
                                        <p:attrNameLst>
                                          <p:attrName>style.visibility</p:attrName>
                                        </p:attrNameLst>
                                      </p:cBhvr>
                                      <p:to>
                                        <p:strVal val="visible"/>
                                      </p:to>
                                    </p:set>
                                    <p:animEffect transition="in" filter="wipe(down)">
                                      <p:cBhvr>
                                        <p:cTn id="110" dur="650"/>
                                        <p:tgtEl>
                                          <p:spTgt spid="63"/>
                                        </p:tgtEl>
                                      </p:cBhvr>
                                    </p:animEffect>
                                  </p:childTnLst>
                                </p:cTn>
                              </p:par>
                              <p:par>
                                <p:cTn id="111" presetID="22" presetClass="entr" presetSubtype="4" fill="hold" grpId="0" nodeType="withEffect">
                                  <p:stCondLst>
                                    <p:cond delay="1350"/>
                                  </p:stCondLst>
                                  <p:childTnLst>
                                    <p:set>
                                      <p:cBhvr>
                                        <p:cTn id="112" dur="1" fill="hold">
                                          <p:stCondLst>
                                            <p:cond delay="0"/>
                                          </p:stCondLst>
                                        </p:cTn>
                                        <p:tgtEl>
                                          <p:spTgt spid="34"/>
                                        </p:tgtEl>
                                        <p:attrNameLst>
                                          <p:attrName>style.visibility</p:attrName>
                                        </p:attrNameLst>
                                      </p:cBhvr>
                                      <p:to>
                                        <p:strVal val="visible"/>
                                      </p:to>
                                    </p:set>
                                    <p:animEffect transition="in" filter="wipe(down)">
                                      <p:cBhvr>
                                        <p:cTn id="113" dur="650"/>
                                        <p:tgtEl>
                                          <p:spTgt spid="34"/>
                                        </p:tgtEl>
                                      </p:cBhvr>
                                    </p:animEffect>
                                  </p:childTnLst>
                                </p:cTn>
                              </p:par>
                              <p:par>
                                <p:cTn id="114" presetID="22" presetClass="entr" presetSubtype="4" fill="hold" nodeType="withEffect">
                                  <p:stCondLst>
                                    <p:cond delay="1550"/>
                                  </p:stCondLst>
                                  <p:childTnLst>
                                    <p:set>
                                      <p:cBhvr>
                                        <p:cTn id="115" dur="1" fill="hold">
                                          <p:stCondLst>
                                            <p:cond delay="0"/>
                                          </p:stCondLst>
                                        </p:cTn>
                                        <p:tgtEl>
                                          <p:spTgt spid="43"/>
                                        </p:tgtEl>
                                        <p:attrNameLst>
                                          <p:attrName>style.visibility</p:attrName>
                                        </p:attrNameLst>
                                      </p:cBhvr>
                                      <p:to>
                                        <p:strVal val="visible"/>
                                      </p:to>
                                    </p:set>
                                    <p:animEffect transition="in" filter="wipe(down)">
                                      <p:cBhvr>
                                        <p:cTn id="116" dur="200"/>
                                        <p:tgtEl>
                                          <p:spTgt spid="43"/>
                                        </p:tgtEl>
                                      </p:cBhvr>
                                    </p:animEffect>
                                  </p:childTnLst>
                                </p:cTn>
                              </p:par>
                              <p:par>
                                <p:cTn id="117" presetID="22" presetClass="entr" presetSubtype="4" fill="hold" nodeType="withEffect">
                                  <p:stCondLst>
                                    <p:cond delay="1750"/>
                                  </p:stCondLst>
                                  <p:childTnLst>
                                    <p:set>
                                      <p:cBhvr>
                                        <p:cTn id="118" dur="1" fill="hold">
                                          <p:stCondLst>
                                            <p:cond delay="0"/>
                                          </p:stCondLst>
                                        </p:cTn>
                                        <p:tgtEl>
                                          <p:spTgt spid="66"/>
                                        </p:tgtEl>
                                        <p:attrNameLst>
                                          <p:attrName>style.visibility</p:attrName>
                                        </p:attrNameLst>
                                      </p:cBhvr>
                                      <p:to>
                                        <p:strVal val="visible"/>
                                      </p:to>
                                    </p:set>
                                    <p:animEffect transition="in" filter="wipe(down)">
                                      <p:cBhvr>
                                        <p:cTn id="119" dur="200"/>
                                        <p:tgtEl>
                                          <p:spTgt spid="66"/>
                                        </p:tgtEl>
                                      </p:cBhvr>
                                    </p:animEffect>
                                  </p:childTnLst>
                                </p:cTn>
                              </p:par>
                              <p:par>
                                <p:cTn id="120" presetID="22" presetClass="entr" presetSubtype="4" fill="hold" grpId="0" nodeType="withEffect">
                                  <p:stCondLst>
                                    <p:cond delay="1900"/>
                                  </p:stCondLst>
                                  <p:childTnLst>
                                    <p:set>
                                      <p:cBhvr>
                                        <p:cTn id="121" dur="1" fill="hold">
                                          <p:stCondLst>
                                            <p:cond delay="0"/>
                                          </p:stCondLst>
                                        </p:cTn>
                                        <p:tgtEl>
                                          <p:spTgt spid="37"/>
                                        </p:tgtEl>
                                        <p:attrNameLst>
                                          <p:attrName>style.visibility</p:attrName>
                                        </p:attrNameLst>
                                      </p:cBhvr>
                                      <p:to>
                                        <p:strVal val="visible"/>
                                      </p:to>
                                    </p:set>
                                    <p:animEffect transition="in" filter="wipe(down)">
                                      <p:cBhvr>
                                        <p:cTn id="122" dur="300"/>
                                        <p:tgtEl>
                                          <p:spTgt spid="37"/>
                                        </p:tgtEl>
                                      </p:cBhvr>
                                    </p:animEffect>
                                  </p:childTnLst>
                                </p:cTn>
                              </p:par>
                              <p:par>
                                <p:cTn id="123" presetID="22" presetClass="exit" presetSubtype="4" fill="hold" nodeType="withEffect">
                                  <p:stCondLst>
                                    <p:cond delay="2000"/>
                                  </p:stCondLst>
                                  <p:childTnLst>
                                    <p:animEffect transition="out" filter="wipe(down)">
                                      <p:cBhvr>
                                        <p:cTn id="124" dur="750"/>
                                        <p:tgtEl>
                                          <p:spTgt spid="63"/>
                                        </p:tgtEl>
                                      </p:cBhvr>
                                    </p:animEffect>
                                    <p:set>
                                      <p:cBhvr>
                                        <p:cTn id="125" dur="1" fill="hold">
                                          <p:stCondLst>
                                            <p:cond delay="749"/>
                                          </p:stCondLst>
                                        </p:cTn>
                                        <p:tgtEl>
                                          <p:spTgt spid="63"/>
                                        </p:tgtEl>
                                        <p:attrNameLst>
                                          <p:attrName>style.visibility</p:attrName>
                                        </p:attrNameLst>
                                      </p:cBhvr>
                                      <p:to>
                                        <p:strVal val="hidden"/>
                                      </p:to>
                                    </p:set>
                                  </p:childTnLst>
                                </p:cTn>
                              </p:par>
                              <p:par>
                                <p:cTn id="126" presetID="1" presetClass="exit" presetSubtype="0" fill="hold" grpId="2" nodeType="withEffect">
                                  <p:stCondLst>
                                    <p:cond delay="2500"/>
                                  </p:stCondLst>
                                  <p:childTnLst>
                                    <p:set>
                                      <p:cBhvr>
                                        <p:cTn id="127" dur="1" fill="hold">
                                          <p:stCondLst>
                                            <p:cond delay="0"/>
                                          </p:stCondLst>
                                        </p:cTn>
                                        <p:tgtEl>
                                          <p:spTgt spid="27"/>
                                        </p:tgtEl>
                                        <p:attrNameLst>
                                          <p:attrName>style.visibility</p:attrName>
                                        </p:attrNameLst>
                                      </p:cBhvr>
                                      <p:to>
                                        <p:strVal val="hidden"/>
                                      </p:to>
                                    </p:set>
                                  </p:childTnLst>
                                </p:cTn>
                              </p:par>
                              <p:par>
                                <p:cTn id="128" presetID="1" presetClass="exit" presetSubtype="0" fill="hold" grpId="2" nodeType="withEffect">
                                  <p:stCondLst>
                                    <p:cond delay="2500"/>
                                  </p:stCondLst>
                                  <p:childTnLst>
                                    <p:set>
                                      <p:cBhvr>
                                        <p:cTn id="129" dur="1" fill="hold">
                                          <p:stCondLst>
                                            <p:cond delay="0"/>
                                          </p:stCondLst>
                                        </p:cTn>
                                        <p:tgtEl>
                                          <p:spTgt spid="7"/>
                                        </p:tgtEl>
                                        <p:attrNameLst>
                                          <p:attrName>style.visibility</p:attrName>
                                        </p:attrNameLst>
                                      </p:cBhvr>
                                      <p:to>
                                        <p:strVal val="hidden"/>
                                      </p:to>
                                    </p:set>
                                  </p:childTnLst>
                                </p:cTn>
                              </p:par>
                              <p:par>
                                <p:cTn id="130" presetID="1" presetClass="exit" presetSubtype="0" fill="hold" nodeType="withEffect">
                                  <p:stCondLst>
                                    <p:cond delay="2500"/>
                                  </p:stCondLst>
                                  <p:childTnLst>
                                    <p:set>
                                      <p:cBhvr>
                                        <p:cTn id="131" dur="1" fill="hold">
                                          <p:stCondLst>
                                            <p:cond delay="0"/>
                                          </p:stCondLst>
                                        </p:cTn>
                                        <p:tgtEl>
                                          <p:spTgt spid="39"/>
                                        </p:tgtEl>
                                        <p:attrNameLst>
                                          <p:attrName>style.visibility</p:attrName>
                                        </p:attrNameLst>
                                      </p:cBhvr>
                                      <p:to>
                                        <p:strVal val="hidden"/>
                                      </p:to>
                                    </p:set>
                                  </p:childTnLst>
                                </p:cTn>
                              </p:par>
                              <p:par>
                                <p:cTn id="132" presetID="1" presetClass="exit" presetSubtype="0" fill="hold" nodeType="withEffect">
                                  <p:stCondLst>
                                    <p:cond delay="2500"/>
                                  </p:stCondLst>
                                  <p:childTnLst>
                                    <p:set>
                                      <p:cBhvr>
                                        <p:cTn id="133" dur="1" fill="hold">
                                          <p:stCondLst>
                                            <p:cond delay="0"/>
                                          </p:stCondLst>
                                        </p:cTn>
                                        <p:tgtEl>
                                          <p:spTgt spid="15"/>
                                        </p:tgtEl>
                                        <p:attrNameLst>
                                          <p:attrName>style.visibility</p:attrName>
                                        </p:attrNameLst>
                                      </p:cBhvr>
                                      <p:to>
                                        <p:strVal val="hidden"/>
                                      </p:to>
                                    </p:set>
                                  </p:childTnLst>
                                </p:cTn>
                              </p:par>
                              <p:par>
                                <p:cTn id="134" presetID="1" presetClass="exit" presetSubtype="0" fill="hold" nodeType="withEffect">
                                  <p:stCondLst>
                                    <p:cond delay="2500"/>
                                  </p:stCondLst>
                                  <p:childTnLst>
                                    <p:set>
                                      <p:cBhvr>
                                        <p:cTn id="135" dur="1" fill="hold">
                                          <p:stCondLst>
                                            <p:cond delay="0"/>
                                          </p:stCondLst>
                                        </p:cTn>
                                        <p:tgtEl>
                                          <p:spTgt spid="14"/>
                                        </p:tgtEl>
                                        <p:attrNameLst>
                                          <p:attrName>style.visibility</p:attrName>
                                        </p:attrNameLst>
                                      </p:cBhvr>
                                      <p:to>
                                        <p:strVal val="hidden"/>
                                      </p:to>
                                    </p:set>
                                  </p:childTnLst>
                                </p:cTn>
                              </p:par>
                              <p:par>
                                <p:cTn id="136" presetID="1" presetClass="entr" presetSubtype="0" fill="hold" nodeType="withEffect">
                                  <p:stCondLst>
                                    <p:cond delay="0"/>
                                  </p:stCondLst>
                                  <p:childTnLst>
                                    <p:set>
                                      <p:cBhvr>
                                        <p:cTn id="137" dur="1" fill="hold">
                                          <p:stCondLst>
                                            <p:cond delay="0"/>
                                          </p:stCondLst>
                                        </p:cTn>
                                        <p:tgtEl>
                                          <p:spTgt spid="62"/>
                                        </p:tgtEl>
                                        <p:attrNameLst>
                                          <p:attrName>style.visibility</p:attrName>
                                        </p:attrNameLst>
                                      </p:cBhvr>
                                      <p:to>
                                        <p:strVal val="visible"/>
                                      </p:to>
                                    </p:set>
                                  </p:childTnLst>
                                </p:cTn>
                              </p:par>
                              <p:par>
                                <p:cTn id="138" presetID="1" presetClass="exit" presetSubtype="0" fill="hold" nodeType="withEffect">
                                  <p:stCondLst>
                                    <p:cond delay="0"/>
                                  </p:stCondLst>
                                  <p:childTnLst>
                                    <p:set>
                                      <p:cBhvr>
                                        <p:cTn id="139"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7" grpId="0" animBg="1"/>
      <p:bldP spid="7" grpId="1" animBg="1"/>
      <p:bldP spid="7" grpId="2" animBg="1"/>
      <p:bldP spid="34" grpId="0" animBg="1"/>
      <p:bldP spid="12" grpId="0" animBg="1"/>
      <p:bldP spid="12" grpId="1" animBg="1"/>
      <p:bldP spid="46" grpId="0" animBg="1"/>
      <p:bldP spid="46" grpId="1" animBg="1"/>
      <p:bldP spid="2" grpId="0"/>
      <p:bldP spid="2" grpId="1"/>
      <p:bldP spid="13" grpId="0" animBg="1"/>
      <p:bldP spid="13" grpId="1" animBg="1"/>
      <p:bldP spid="9" grpId="0" animBg="1"/>
      <p:bldP spid="9" grpId="1" animBg="1"/>
      <p:bldP spid="5" grpId="0" animBg="1"/>
      <p:bldP spid="5" grpId="1" animBg="1"/>
      <p:bldP spid="21" grpId="0" animBg="1"/>
      <p:bldP spid="21" grpId="1" animBg="1"/>
      <p:bldP spid="10" grpId="0" animBg="1"/>
      <p:bldP spid="10" grpId="1" animBg="1"/>
      <p:bldP spid="8" grpId="0" animBg="1"/>
      <p:bldP spid="8" grpId="1" animBg="1"/>
      <p:bldP spid="11" grpId="0" animBg="1"/>
      <p:bldP spid="11" grpId="1" animBg="1"/>
      <p:bldP spid="6" grpId="0" animBg="1"/>
      <p:bldP spid="6" grpId="1" animBg="1"/>
      <p:bldP spid="27" grpId="0" animBg="1"/>
      <p:bldP spid="27" grpId="1" animBg="1"/>
      <p:bldP spid="27" grpId="2" animBg="1"/>
      <p:bldP spid="3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Planning your first copilot – Requirements Gathering</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838166"/>
            <a:ext cx="6420417" cy="4171843"/>
            <a:chOff x="646684" y="1838166"/>
            <a:chExt cx="6420417" cy="4171843"/>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838166"/>
              <a:ext cx="5449316" cy="4171843"/>
              <a:chOff x="646684" y="1838166"/>
              <a:chExt cx="5449316" cy="4171843"/>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838166"/>
                <a:ext cx="5270129" cy="923330"/>
                <a:chOff x="646684" y="1838166"/>
                <a:chExt cx="5270129" cy="923330"/>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838166"/>
                  <a:ext cx="4540885" cy="923330"/>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Topic Planning is essential to be able to map the range of topics you want to enable for your users</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664194"/>
                <a:ext cx="5360816" cy="923330"/>
                <a:chOff x="665119" y="3664194"/>
                <a:chExt cx="5360816" cy="923330"/>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05863" y="3664194"/>
                  <a:ext cx="4720072"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Use the template provided in the Bot Building Handbook to log key information about the topics</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615553"/>
                <a:chOff x="680009" y="5394456"/>
                <a:chExt cx="5415991" cy="615553"/>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Additional information can be added and developed as you go</a:t>
                  </a: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grpSp>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345757" y="2189129"/>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 name="Picture 1" descr="Graphical user interface, application, table, Excel&#10;&#10;Description automatically generated">
            <a:extLst>
              <a:ext uri="{FF2B5EF4-FFF2-40B4-BE49-F238E27FC236}">
                <a16:creationId xmlns:a16="http://schemas.microsoft.com/office/drawing/2014/main" id="{D6F91296-9912-5308-0A50-40937F37CB98}"/>
              </a:ext>
            </a:extLst>
          </p:cNvPr>
          <p:cNvPicPr>
            <a:picLocks noChangeAspect="1"/>
          </p:cNvPicPr>
          <p:nvPr/>
        </p:nvPicPr>
        <p:blipFill rotWithShape="1">
          <a:blip r:embed="rId3"/>
          <a:srcRect r="40598"/>
          <a:stretch/>
        </p:blipFill>
        <p:spPr>
          <a:xfrm>
            <a:off x="6524944" y="2284605"/>
            <a:ext cx="5511986" cy="3336205"/>
          </a:xfrm>
          <a:prstGeom prst="rect">
            <a:avLst/>
          </a:prstGeom>
        </p:spPr>
      </p:pic>
    </p:spTree>
    <p:extLst>
      <p:ext uri="{BB962C8B-B14F-4D97-AF65-F5344CB8AC3E}">
        <p14:creationId xmlns:p14="http://schemas.microsoft.com/office/powerpoint/2010/main" val="402691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nodeType="withEffect">
                                  <p:stCondLst>
                                    <p:cond delay="0"/>
                                  </p:stCondLst>
                                  <p:childTnLst>
                                    <p:animMotion origin="layout" path="M 3.95833E-6 -2.22222E-6 L -0.03451 -0.00092 " pathEditMode="relative" rAng="0" ptsTypes="AA">
                                      <p:cBhvr>
                                        <p:cTn id="13"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01:</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312992" y="2620163"/>
            <a:ext cx="8609171" cy="2068259"/>
          </a:xfrm>
        </p:spPr>
        <p:txBody>
          <a:bodyPr>
            <a:normAutofit lnSpcReduction="10000"/>
          </a:bodyPr>
          <a:lstStyle/>
          <a:p>
            <a:r>
              <a:rPr lang="en-US" dirty="0"/>
              <a:t>Planning your first copilot </a:t>
            </a:r>
          </a:p>
          <a:p>
            <a:endParaRPr lang="en-US" dirty="0"/>
          </a:p>
          <a:p>
            <a:r>
              <a:rPr lang="en-US" sz="3600" dirty="0"/>
              <a:t>(Lab Time)</a:t>
            </a:r>
            <a:endParaRPr lang="en-IN" sz="3600" dirty="0"/>
          </a:p>
        </p:txBody>
      </p:sp>
    </p:spTree>
    <p:extLst>
      <p:ext uri="{BB962C8B-B14F-4D97-AF65-F5344CB8AC3E}">
        <p14:creationId xmlns:p14="http://schemas.microsoft.com/office/powerpoint/2010/main" val="271591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02:</a:t>
            </a:r>
            <a:endParaRPr lang="en-US" dirty="0">
              <a:solidFill>
                <a:schemeClr val="tx2"/>
              </a:solidFill>
            </a:endParaRPr>
          </a:p>
        </p:txBody>
      </p:sp>
      <p:sp>
        <p:nvSpPr>
          <p:cNvPr id="2" name="Text Placeholder 1">
            <a:extLst>
              <a:ext uri="{FF2B5EF4-FFF2-40B4-BE49-F238E27FC236}">
                <a16:creationId xmlns:a16="http://schemas.microsoft.com/office/drawing/2014/main" id="{17BA2992-02D2-4D74-8ADD-682194C2A15B}"/>
              </a:ext>
            </a:extLst>
          </p:cNvPr>
          <p:cNvSpPr>
            <a:spLocks noGrp="1"/>
          </p:cNvSpPr>
          <p:nvPr>
            <p:ph type="body" sz="quarter" idx="10"/>
          </p:nvPr>
        </p:nvSpPr>
        <p:spPr>
          <a:xfrm>
            <a:off x="431801" y="2679792"/>
            <a:ext cx="6756400" cy="1597360"/>
          </a:xfrm>
        </p:spPr>
        <p:txBody>
          <a:bodyPr/>
          <a:lstStyle/>
          <a:p>
            <a:r>
              <a:rPr lang="en-US" dirty="0"/>
              <a:t>Creating your first copilot</a:t>
            </a:r>
            <a:endParaRPr lang="en-IN" dirty="0"/>
          </a:p>
        </p:txBody>
      </p:sp>
    </p:spTree>
    <p:extLst>
      <p:ext uri="{BB962C8B-B14F-4D97-AF65-F5344CB8AC3E}">
        <p14:creationId xmlns:p14="http://schemas.microsoft.com/office/powerpoint/2010/main" val="100919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Creating your first copilot</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0"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992054"/>
            <a:ext cx="6420417" cy="4325732"/>
            <a:chOff x="646684" y="1992054"/>
            <a:chExt cx="6420417" cy="4325732"/>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992054"/>
              <a:ext cx="5449316" cy="4325732"/>
              <a:chOff x="646684" y="1992054"/>
              <a:chExt cx="5449316" cy="4325732"/>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992054"/>
                <a:ext cx="5270129" cy="615553"/>
                <a:chOff x="646684" y="1992054"/>
                <a:chExt cx="5270129" cy="615553"/>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992054"/>
                  <a:ext cx="4540885"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Take the time to familiarize yourself with the User Interface</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658504"/>
                <a:ext cx="5409530" cy="923330"/>
                <a:chOff x="665119" y="3658504"/>
                <a:chExt cx="5409530" cy="923330"/>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54577" y="3658504"/>
                  <a:ext cx="4720072"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Don’t try to do everything at once. Lab 01 keeps things simple with creating a topic, testing and publishing</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923330"/>
                <a:chOff x="680009" y="5394456"/>
                <a:chExt cx="5415991" cy="923330"/>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spc="0" dirty="0">
                      <a:solidFill>
                        <a:srgbClr val="FFFFFF"/>
                      </a:solidFill>
                      <a:latin typeface="Segoe UI Semibold"/>
                    </a:rPr>
                    <a:t>Even if you finish the lab quickly, try repeating the same steps to become familiar with core actions</a:t>
                  </a:r>
                  <a:endParaRPr kumimoji="0" lang="en-US" sz="20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grpSp>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5" name="Picture 14" descr="Selecting Create a bot button.">
            <a:extLst>
              <a:ext uri="{FF2B5EF4-FFF2-40B4-BE49-F238E27FC236}">
                <a16:creationId xmlns:a16="http://schemas.microsoft.com/office/drawing/2014/main" id="{4A9D7140-C765-06AF-9F9F-1158BB0DE4BD}"/>
              </a:ext>
            </a:extLst>
          </p:cNvPr>
          <p:cNvPicPr>
            <a:picLocks noChangeAspect="1"/>
          </p:cNvPicPr>
          <p:nvPr/>
        </p:nvPicPr>
        <p:blipFill rotWithShape="1">
          <a:blip r:embed="rId3"/>
          <a:srcRect t="9197" r="21513"/>
          <a:stretch/>
        </p:blipFill>
        <p:spPr>
          <a:xfrm>
            <a:off x="6546924" y="2386705"/>
            <a:ext cx="5457679" cy="3164088"/>
          </a:xfrm>
          <a:prstGeom prst="rect">
            <a:avLst/>
          </a:prstGeom>
        </p:spPr>
      </p:pic>
    </p:spTree>
    <p:extLst>
      <p:ext uri="{BB962C8B-B14F-4D97-AF65-F5344CB8AC3E}">
        <p14:creationId xmlns:p14="http://schemas.microsoft.com/office/powerpoint/2010/main" val="317134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nodeType="withEffect">
                                  <p:stCondLst>
                                    <p:cond delay="0"/>
                                  </p:stCondLst>
                                  <p:childTnLst>
                                    <p:animMotion origin="layout" path="M 3.95833E-6 2.96296E-6 L -0.03451 -0.00093 " pathEditMode="relative" rAng="0" ptsTypes="AA">
                                      <p:cBhvr>
                                        <p:cTn id="13"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D04F36-9707-6539-35C1-19C815D5022F}"/>
              </a:ext>
            </a:extLst>
          </p:cNvPr>
          <p:cNvPicPr>
            <a:picLocks noChangeAspect="1"/>
          </p:cNvPicPr>
          <p:nvPr/>
        </p:nvPicPr>
        <p:blipFill rotWithShape="1">
          <a:blip r:embed="rId2"/>
          <a:srcRect r="6219"/>
          <a:stretch/>
        </p:blipFill>
        <p:spPr>
          <a:xfrm>
            <a:off x="0" y="0"/>
            <a:ext cx="12233482" cy="6858000"/>
          </a:xfrm>
          <a:prstGeom prst="rect">
            <a:avLst/>
          </a:prstGeom>
        </p:spPr>
      </p:pic>
      <p:sp>
        <p:nvSpPr>
          <p:cNvPr id="5" name="Rectangle 4">
            <a:extLst>
              <a:ext uri="{FF2B5EF4-FFF2-40B4-BE49-F238E27FC236}">
                <a16:creationId xmlns:a16="http://schemas.microsoft.com/office/drawing/2014/main" id="{8C25AB00-5AD4-920F-4A11-E7D296D0A215}"/>
              </a:ext>
            </a:extLst>
          </p:cNvPr>
          <p:cNvSpPr/>
          <p:nvPr/>
        </p:nvSpPr>
        <p:spPr bwMode="auto">
          <a:xfrm>
            <a:off x="9338783" y="0"/>
            <a:ext cx="2937984" cy="6858000"/>
          </a:xfrm>
          <a:prstGeom prst="rect">
            <a:avLst/>
          </a:prstGeom>
          <a:solidFill>
            <a:schemeClr val="tx1">
              <a:lumMod val="50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CFE4C461-7E0F-5CA8-D148-A7F6C9C21BDF}"/>
              </a:ext>
            </a:extLst>
          </p:cNvPr>
          <p:cNvSpPr txBox="1"/>
          <p:nvPr/>
        </p:nvSpPr>
        <p:spPr>
          <a:xfrm>
            <a:off x="9582262" y="2990931"/>
            <a:ext cx="252136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latin typeface="+mj-lt"/>
              </a:rPr>
              <a:t>The ‘Home’ page</a:t>
            </a:r>
          </a:p>
        </p:txBody>
      </p:sp>
    </p:spTree>
    <p:extLst>
      <p:ext uri="{BB962C8B-B14F-4D97-AF65-F5344CB8AC3E}">
        <p14:creationId xmlns:p14="http://schemas.microsoft.com/office/powerpoint/2010/main" val="60227096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9FBC45-2325-6B24-9A6D-2F01CB88F881}"/>
              </a:ext>
            </a:extLst>
          </p:cNvPr>
          <p:cNvPicPr>
            <a:picLocks noChangeAspect="1"/>
          </p:cNvPicPr>
          <p:nvPr/>
        </p:nvPicPr>
        <p:blipFill rotWithShape="1">
          <a:blip r:embed="rId2"/>
          <a:srcRect l="11641"/>
          <a:stretch/>
        </p:blipFill>
        <p:spPr>
          <a:xfrm>
            <a:off x="394978" y="1282324"/>
            <a:ext cx="5619863" cy="3343783"/>
          </a:xfrm>
          <a:prstGeom prst="rect">
            <a:avLst/>
          </a:prstGeom>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A1D0E3E0-DDB7-1F82-DF3E-FF4A97CF1490}"/>
              </a:ext>
            </a:extLst>
          </p:cNvPr>
          <p:cNvSpPr txBox="1"/>
          <p:nvPr/>
        </p:nvSpPr>
        <p:spPr>
          <a:xfrm>
            <a:off x="537307" y="4750324"/>
            <a:ext cx="5203394" cy="707886"/>
          </a:xfrm>
          <a:prstGeom prst="rect">
            <a:avLst/>
          </a:prstGeom>
          <a:noFill/>
        </p:spPr>
        <p:txBody>
          <a:bodyPr wrap="square">
            <a:spAutoFit/>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Times New Roman" panose="02020603050405020304" pitchFamily="18" charset="0"/>
                <a:cs typeface="+mn-cs"/>
              </a:rPr>
              <a:t>A welcome dialog highlighting the latest version of Copilot Studio</a:t>
            </a:r>
          </a:p>
        </p:txBody>
      </p:sp>
      <p:sp>
        <p:nvSpPr>
          <p:cNvPr id="6" name="TextBox 5">
            <a:extLst>
              <a:ext uri="{FF2B5EF4-FFF2-40B4-BE49-F238E27FC236}">
                <a16:creationId xmlns:a16="http://schemas.microsoft.com/office/drawing/2014/main" id="{A6EF9112-3DA3-E3DF-00B7-493A754F9FF4}"/>
              </a:ext>
            </a:extLst>
          </p:cNvPr>
          <p:cNvSpPr txBox="1"/>
          <p:nvPr/>
        </p:nvSpPr>
        <p:spPr>
          <a:xfrm>
            <a:off x="6303075" y="4750324"/>
            <a:ext cx="5203394" cy="707886"/>
          </a:xfrm>
          <a:prstGeom prst="rect">
            <a:avLst/>
          </a:prstGeom>
          <a:noFill/>
        </p:spPr>
        <p:txBody>
          <a:bodyPr wrap="square">
            <a:spAutoFit/>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Times New Roman" panose="02020603050405020304" pitchFamily="18" charset="0"/>
                <a:cs typeface="+mn-cs"/>
              </a:rPr>
              <a:t>Click ‘Create a copilot’ and you should be able to start the copilot creation wizard</a:t>
            </a:r>
          </a:p>
        </p:txBody>
      </p:sp>
      <p:pic>
        <p:nvPicPr>
          <p:cNvPr id="3" name="Picture 2" descr="Selecting Create a bot button.">
            <a:extLst>
              <a:ext uri="{FF2B5EF4-FFF2-40B4-BE49-F238E27FC236}">
                <a16:creationId xmlns:a16="http://schemas.microsoft.com/office/drawing/2014/main" id="{AE8B1FC6-73AE-779E-5363-308DE5BDA57D}"/>
              </a:ext>
            </a:extLst>
          </p:cNvPr>
          <p:cNvPicPr>
            <a:picLocks noChangeAspect="1"/>
          </p:cNvPicPr>
          <p:nvPr/>
        </p:nvPicPr>
        <p:blipFill rotWithShape="1">
          <a:blip r:embed="rId3"/>
          <a:srcRect t="8915" r="29362"/>
          <a:stretch/>
        </p:blipFill>
        <p:spPr>
          <a:xfrm>
            <a:off x="6420571" y="1233627"/>
            <a:ext cx="5250204" cy="339248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232354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wer Virtual Agents navigation">
            <a:extLst>
              <a:ext uri="{FF2B5EF4-FFF2-40B4-BE49-F238E27FC236}">
                <a16:creationId xmlns:a16="http://schemas.microsoft.com/office/drawing/2014/main" id="{74F1E906-DE95-0976-E7D9-2C3D8FC84EC1}"/>
              </a:ext>
            </a:extLst>
          </p:cNvPr>
          <p:cNvPicPr>
            <a:picLocks noChangeAspect="1"/>
          </p:cNvPicPr>
          <p:nvPr/>
        </p:nvPicPr>
        <p:blipFill rotWithShape="1">
          <a:blip r:embed="rId3"/>
          <a:srcRect t="10020" r="7378"/>
          <a:stretch/>
        </p:blipFill>
        <p:spPr>
          <a:xfrm>
            <a:off x="-1493609" y="-64928"/>
            <a:ext cx="13748733" cy="6922927"/>
          </a:xfrm>
          <a:prstGeom prst="rect">
            <a:avLst/>
          </a:prstGeom>
        </p:spPr>
      </p:pic>
    </p:spTree>
    <p:extLst>
      <p:ext uri="{BB962C8B-B14F-4D97-AF65-F5344CB8AC3E}">
        <p14:creationId xmlns:p14="http://schemas.microsoft.com/office/powerpoint/2010/main" val="172040706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unching the Test bot feature">
            <a:extLst>
              <a:ext uri="{FF2B5EF4-FFF2-40B4-BE49-F238E27FC236}">
                <a16:creationId xmlns:a16="http://schemas.microsoft.com/office/drawing/2014/main" id="{8F0C73ED-5373-8FAA-D964-448A01268BB9}"/>
              </a:ext>
            </a:extLst>
          </p:cNvPr>
          <p:cNvPicPr>
            <a:picLocks noChangeAspect="1"/>
          </p:cNvPicPr>
          <p:nvPr/>
        </p:nvPicPr>
        <p:blipFill rotWithShape="1">
          <a:blip r:embed="rId2"/>
          <a:srcRect t="6290"/>
          <a:stretch/>
        </p:blipFill>
        <p:spPr>
          <a:xfrm>
            <a:off x="0" y="0"/>
            <a:ext cx="12192000" cy="7415460"/>
          </a:xfrm>
          <a:prstGeom prst="rect">
            <a:avLst/>
          </a:prstGeom>
        </p:spPr>
      </p:pic>
    </p:spTree>
    <p:extLst>
      <p:ext uri="{BB962C8B-B14F-4D97-AF65-F5344CB8AC3E}">
        <p14:creationId xmlns:p14="http://schemas.microsoft.com/office/powerpoint/2010/main" val="203843310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view of the Power Virtual Agents navigation">
            <a:extLst>
              <a:ext uri="{FF2B5EF4-FFF2-40B4-BE49-F238E27FC236}">
                <a16:creationId xmlns:a16="http://schemas.microsoft.com/office/drawing/2014/main" id="{DF6F11B0-371D-7F76-06CB-3DC0DB07EFA2}"/>
              </a:ext>
            </a:extLst>
          </p:cNvPr>
          <p:cNvPicPr>
            <a:picLocks noChangeAspect="1"/>
          </p:cNvPicPr>
          <p:nvPr/>
        </p:nvPicPr>
        <p:blipFill rotWithShape="1">
          <a:blip r:embed="rId3"/>
          <a:srcRect t="5091"/>
          <a:stretch/>
        </p:blipFill>
        <p:spPr>
          <a:xfrm>
            <a:off x="0" y="670920"/>
            <a:ext cx="12195522" cy="5648720"/>
          </a:xfrm>
          <a:prstGeom prst="rect">
            <a:avLst/>
          </a:prstGeom>
        </p:spPr>
      </p:pic>
    </p:spTree>
    <p:extLst>
      <p:ext uri="{BB962C8B-B14F-4D97-AF65-F5344CB8AC3E}">
        <p14:creationId xmlns:p14="http://schemas.microsoft.com/office/powerpoint/2010/main" val="279980978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76DC07-ECF7-44F0-B454-8D611B683A1B}"/>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Best practices for writing topic trigger phrases</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112402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IMING" val="|16.5"/>
</p:tagLst>
</file>

<file path=ppt/tags/tag3.xml><?xml version="1.0" encoding="utf-8"?>
<p:tagLst xmlns:a="http://schemas.openxmlformats.org/drawingml/2006/main" xmlns:r="http://schemas.openxmlformats.org/officeDocument/2006/relationships" xmlns:p="http://schemas.openxmlformats.org/presentationml/2006/main">
  <p:tag name="TIMING" val="|16.4|40|11|27"/>
</p:tagLst>
</file>

<file path=ppt/tags/tag4.xml><?xml version="1.0" encoding="utf-8"?>
<p:tagLst xmlns:a="http://schemas.openxmlformats.org/drawingml/2006/main" xmlns:r="http://schemas.openxmlformats.org/officeDocument/2006/relationships" xmlns:p="http://schemas.openxmlformats.org/presentationml/2006/main">
  <p:tag name="TIMING" val="|16.4|40|11|27"/>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TotalTime>
  <Words>13627</Words>
  <Application>Microsoft Office PowerPoint</Application>
  <PresentationFormat>Widescreen</PresentationFormat>
  <Paragraphs>1340</Paragraphs>
  <Slides>130</Slides>
  <Notes>98</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130</vt:i4>
      </vt:variant>
    </vt:vector>
  </HeadingPairs>
  <TitlesOfParts>
    <vt:vector size="152" baseType="lpstr">
      <vt:lpstr>-apple-system</vt:lpstr>
      <vt:lpstr>Aptos</vt:lpstr>
      <vt:lpstr>Aptos Display</vt:lpstr>
      <vt:lpstr>Arial</vt:lpstr>
      <vt:lpstr>Calibri</vt:lpstr>
      <vt:lpstr>Segoe Pro Semibold</vt:lpstr>
      <vt:lpstr>Segoe UI</vt:lpstr>
      <vt:lpstr>Segoe UI </vt:lpstr>
      <vt:lpstr>Segoe UI (Body)</vt:lpstr>
      <vt:lpstr>Segoe UI Bold</vt:lpstr>
      <vt:lpstr>Segoe UI Light</vt:lpstr>
      <vt:lpstr>Segoe UI Semibold</vt:lpstr>
      <vt:lpstr>Segoe UI Semilight</vt:lpstr>
      <vt:lpstr>Segoe UI Variable Display</vt:lpstr>
      <vt:lpstr>Segoe UI Variable Display Semib</vt:lpstr>
      <vt:lpstr>Segoe UI Variable display Semibold</vt:lpstr>
      <vt:lpstr>Segoe UI Variable Small Semibol</vt:lpstr>
      <vt:lpstr>Segoe UI Variable Text Semibold</vt:lpstr>
      <vt:lpstr>Symbol</vt:lpstr>
      <vt:lpstr>Wingdings</vt:lpstr>
      <vt:lpstr>Office Theme</vt:lpstr>
      <vt:lpstr>think-cell Slide</vt:lpstr>
      <vt:lpstr>Microsoft Copilot Studio</vt:lpstr>
      <vt:lpstr>Jenkins NS</vt:lpstr>
      <vt:lpstr>Introductions (Participants)</vt:lpstr>
      <vt:lpstr>Agenda</vt:lpstr>
      <vt:lpstr>Introduction to Conversational AI &amp; Copilot Studio</vt:lpstr>
      <vt:lpstr>Copilot Building Basics</vt:lpstr>
      <vt:lpstr>Is a copilot just a chatbot?</vt:lpstr>
      <vt:lpstr>A copilot for every Microsoft Cloud experience</vt:lpstr>
      <vt:lpstr>Copilot stack</vt:lpstr>
      <vt:lpstr>Microsoft Copilot Studio</vt:lpstr>
      <vt:lpstr>Building Conversational Experiences can be broken up like this….</vt:lpstr>
      <vt:lpstr>How to think about Copilots</vt:lpstr>
      <vt:lpstr>Copilot rollout</vt:lpstr>
      <vt:lpstr>It’s easy to know where a conversation begins and ends…</vt:lpstr>
      <vt:lpstr>PowerPoint Presentation</vt:lpstr>
      <vt:lpstr>Adding Generative AI</vt:lpstr>
      <vt:lpstr>Generative AI is changing building</vt:lpstr>
      <vt:lpstr>Generative AI is changing building</vt:lpstr>
      <vt:lpstr>Generative AI in Copilot Studio Powered by Azure OpenAI Service</vt:lpstr>
      <vt:lpstr>Generative Answers</vt:lpstr>
      <vt:lpstr>Considerations &amp; Discovery with Generative AI</vt:lpstr>
      <vt:lpstr>Questions to help you get started</vt:lpstr>
      <vt:lpstr>Building Conversational Experiences</vt:lpstr>
      <vt:lpstr>Who is a “user”?</vt:lpstr>
      <vt:lpstr>Users talking to bots</vt:lpstr>
      <vt:lpstr>Useful Conversational Experiences</vt:lpstr>
      <vt:lpstr>Focus on user-centric language</vt:lpstr>
      <vt:lpstr>Best practices</vt:lpstr>
      <vt:lpstr>Essence of inclusive design</vt:lpstr>
      <vt:lpstr>Bot brand &amp; personality</vt:lpstr>
      <vt:lpstr>Ethical considerations</vt:lpstr>
      <vt:lpstr>Brainstorm worksheet</vt:lpstr>
      <vt:lpstr>Align the bot with your organization's goals</vt:lpstr>
      <vt:lpstr>Getting Started Right</vt:lpstr>
      <vt:lpstr>Build Engaging Bots</vt:lpstr>
      <vt:lpstr>Microsoft Copilot Studio</vt:lpstr>
      <vt:lpstr>Licensing</vt:lpstr>
      <vt:lpstr>Licensing …</vt:lpstr>
      <vt:lpstr>PowerPoint Presentation</vt:lpstr>
      <vt:lpstr>Copilot Studio Architecture</vt:lpstr>
      <vt:lpstr>PowerPoint Presentation</vt:lpstr>
      <vt:lpstr>PowerPoint Presentation</vt:lpstr>
      <vt:lpstr>Customizing Copilot</vt:lpstr>
      <vt:lpstr>Copilot Studio</vt:lpstr>
      <vt:lpstr>Automation studio</vt:lpstr>
      <vt:lpstr>PowerPoint Presentation</vt:lpstr>
      <vt:lpstr>Robust, secure and compliant hosting platform</vt:lpstr>
      <vt:lpstr>Microsoft’s Responsible AI principles</vt:lpstr>
      <vt:lpstr>Customer Copyright Commitment </vt:lpstr>
      <vt:lpstr>Q&amp;A</vt:lpstr>
      <vt:lpstr>Let’s move on to the Labs!</vt:lpstr>
      <vt:lpstr>Getting started with Copilot Studio</vt:lpstr>
      <vt:lpstr>Copilot Studio Information Architecture</vt:lpstr>
      <vt:lpstr>Copilot Creation Process overview</vt:lpstr>
      <vt:lpstr>Introduction to Natural Language Understanding </vt:lpstr>
      <vt:lpstr>Example in action: topic triggering and slot filling</vt:lpstr>
      <vt:lpstr>Create a new preview copilot</vt:lpstr>
      <vt:lpstr>Supported Languages</vt:lpstr>
      <vt:lpstr>View topics </vt:lpstr>
      <vt:lpstr>Add conversational trigger phrases</vt:lpstr>
      <vt:lpstr>Open the authoring canvas and begin editing a topic</vt:lpstr>
      <vt:lpstr>Test your topic as you construct it</vt:lpstr>
      <vt:lpstr>Publish to demo website</vt:lpstr>
      <vt:lpstr>Enhance your copilot from Analytics</vt:lpstr>
      <vt:lpstr>SECTION SUMMARY </vt:lpstr>
      <vt:lpstr>Lab 00:</vt:lpstr>
      <vt:lpstr>Setup your Copilot Studio Environment &amp; Log In Lab 00</vt:lpstr>
      <vt:lpstr>PowerPoint Presentation</vt:lpstr>
      <vt:lpstr>Lab 00:</vt:lpstr>
      <vt:lpstr>Lab 01:</vt:lpstr>
      <vt:lpstr>Generative Answers</vt:lpstr>
      <vt:lpstr>Try Generative Answers in Copilot Studio</vt:lpstr>
      <vt:lpstr>Planning your first copilot - Ideation</vt:lpstr>
      <vt:lpstr>Planning your first copilot – Requirements Gathering</vt:lpstr>
      <vt:lpstr>What makes a copilot successful?</vt:lpstr>
      <vt:lpstr>Types of conversation topics </vt:lpstr>
      <vt:lpstr>Designing a topic</vt:lpstr>
      <vt:lpstr>Copilot conversation styles</vt:lpstr>
      <vt:lpstr>Qualities of a good conversation</vt:lpstr>
      <vt:lpstr>Style: How to sound conversational 1/9</vt:lpstr>
      <vt:lpstr>Style: How to sound conversational 2/9</vt:lpstr>
      <vt:lpstr>Style: How to sound conversational 3/9</vt:lpstr>
      <vt:lpstr>Style: How to sound conversational 4/9</vt:lpstr>
      <vt:lpstr>Style: How to sound conversational 5/9</vt:lpstr>
      <vt:lpstr>Style: How to sound conversational 6/9</vt:lpstr>
      <vt:lpstr>Style: How to sound conversational 7/9</vt:lpstr>
      <vt:lpstr>Style: How to sound conversational 8/9</vt:lpstr>
      <vt:lpstr>Style: How to sound conversational 9/9</vt:lpstr>
      <vt:lpstr>Planning your first copilot - Ideation</vt:lpstr>
      <vt:lpstr>Planning your first copilot – Requirements Gathering</vt:lpstr>
      <vt:lpstr>Lab 01:</vt:lpstr>
      <vt:lpstr>Lab 02:</vt:lpstr>
      <vt:lpstr>Creating your first copilot</vt:lpstr>
      <vt:lpstr>PowerPoint Presentation</vt:lpstr>
      <vt:lpstr>PowerPoint Presentation</vt:lpstr>
      <vt:lpstr>PowerPoint Presentation</vt:lpstr>
      <vt:lpstr>PowerPoint Presentation</vt:lpstr>
      <vt:lpstr>PowerPoint Presentation</vt:lpstr>
      <vt:lpstr>Best practices for writing topic trigger phrases</vt:lpstr>
      <vt:lpstr>Trigger phrases – Definition</vt:lpstr>
      <vt:lpstr>Guidelines for better trigger phrase design</vt:lpstr>
      <vt:lpstr>Step 1: Pick a topic</vt:lpstr>
      <vt:lpstr>Step 2: Define the goal for the topic</vt:lpstr>
      <vt:lpstr>Step 3: Create trigger phrases</vt:lpstr>
      <vt:lpstr>Step 4: Review trigger phrases 1/3</vt:lpstr>
      <vt:lpstr>Step 4: Review trigger phrases 2/3</vt:lpstr>
      <vt:lpstr>Step 4: Review trigger phrases 3/3</vt:lpstr>
      <vt:lpstr>Generative AI</vt:lpstr>
      <vt:lpstr>Creating a Topic with Co-Pilot</vt:lpstr>
      <vt:lpstr>Lab 02:</vt:lpstr>
      <vt:lpstr>Authoring 101 in the Unified Authoring Canvas</vt:lpstr>
      <vt:lpstr>The Message Node</vt:lpstr>
      <vt:lpstr>The Question Node</vt:lpstr>
      <vt:lpstr>Rich Text Responses</vt:lpstr>
      <vt:lpstr>Use variables to navigate customers to tailored content</vt:lpstr>
      <vt:lpstr>Entities and Slot-filling capabilities</vt:lpstr>
      <vt:lpstr>Topic Management</vt:lpstr>
      <vt:lpstr>Use enhanced speech authoring capabilities</vt:lpstr>
      <vt:lpstr>Productivity and Pro Code Options</vt:lpstr>
      <vt:lpstr>Lab 03:</vt:lpstr>
      <vt:lpstr>Copilot Studio + Power Automate</vt:lpstr>
      <vt:lpstr>Microsoft Power Automate is an online workflow service that automates actions across apps and services</vt:lpstr>
      <vt:lpstr>Connectivity &amp; integration </vt:lpstr>
      <vt:lpstr>A service for automating workflows across apps and services</vt:lpstr>
      <vt:lpstr>Get started with a growing library of templates</vt:lpstr>
      <vt:lpstr>PowerPoint Presentation</vt:lpstr>
      <vt:lpstr>Unlock your imagination with Power Automate + Copilot Studio</vt:lpstr>
      <vt:lpstr>Create a Flow from Copilot Studio</vt:lpstr>
      <vt:lpstr>Manage the return of data in Copilot Studio from Power Automate</vt:lpstr>
      <vt:lpstr>Lab 04: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Jenkins NS</dc:creator>
  <cp:lastModifiedBy>Jenkins NS</cp:lastModifiedBy>
  <cp:revision>1</cp:revision>
  <dcterms:created xsi:type="dcterms:W3CDTF">2024-11-25T16:25:14Z</dcterms:created>
  <dcterms:modified xsi:type="dcterms:W3CDTF">2024-11-25T17:45:20Z</dcterms:modified>
</cp:coreProperties>
</file>